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5DFA03-5134-48E2-B8E6-D388F0548BB7}">
  <a:tblStyle styleId="{BB5DFA03-5134-48E2-B8E6-D388F0548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15c82a14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a15c82a14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a15c82a14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a15c82a14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6d006e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6d006e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a15c82a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a15c82a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switching from 30 secs to 1 hour.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a6d006e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a6d006e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Subsequent models were built using only these top 20 features. This helped remove features that were redundant to each power line, reducing model complexity and improving performance.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6d006e8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6d006e8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a6d006e8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a6d006e8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6d006e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a6d006e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15c82a1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15c82a1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a15c82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a15c82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3D images, mapping the chemical composition of the atmosphere, and so 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6d006e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6d006e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15c82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15c82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 are doing the same challenge”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15c82a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15c82a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6d006e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6d006e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a15c82a1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a15c82a1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15c82a14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15c82a14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15c82a14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15c82a14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Express Power Challenge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6 BAE Systems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EVTF (Event Files)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(Event) files, which contain descriptions of other events such as umbras, penumbras, or changes in altitude: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ut_ms: Unix timestamp in milliseconds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description: Short description of the event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75" y="2992875"/>
            <a:ext cx="3505753" cy="17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496" y="2992871"/>
            <a:ext cx="4147800" cy="1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LTDATA </a:t>
            </a:r>
            <a:r>
              <a:rPr lang="en" sz="2700"/>
              <a:t>(Long-Term Data) Files</a:t>
            </a:r>
            <a:endParaRPr sz="27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Provide daily measurements of various parameters related to the spacecraft's environment: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ut_ms: Unix timestamp in milliseconds (one sample per day)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sunmars_km: Distance between the Sun and Mars in kilometers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earthmars_km: Distance between Earth and Mars in kilometers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sunmarsearthangle_deg: Sun-Mars-Earth angle in degrees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solarconstantmars: Solar constant at Mars in W/m²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eclipseduration_min: Total duration of all eclipses in the day, in minutes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occultationduration_min: Total duration of all occultations in the day, in minutes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213450" y="106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{BB5DFA03-5134-48E2-B8E6-D388F0548BB7}</a:tableStyleId>
              </a:tblPr>
              <a:tblGrid>
                <a:gridCol w="1441875"/>
                <a:gridCol w="3698050"/>
                <a:gridCol w="3577175"/>
              </a:tblGrid>
              <a:tr h="5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Context File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Features Selected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Comment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SAAF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sa, sx, sy, sz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additional feature engineering was necessary.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DMOP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command, ON/OFF pairs, no_of_subsystem_commands 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Various engineering attempts made. Referred to an existing solution on Github for ON/OFF pairs. 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FTL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flagcomms, pointing action types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Dummy variables created for different pointing action type.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EVTF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altitude, direction, umbra, penumbra, time_since_last_pericentre_ms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Converting strings into various binary and integer features.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LTDATA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earthmars_km, sunmarsearthangle_deg, solarconstantmars, eclipseduration_min, occultationduration_min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additional feature engineering was necessary.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Resampling and Merging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Context </a:t>
            </a:r>
            <a:r>
              <a:rPr lang="en">
                <a:solidFill>
                  <a:schemeClr val="dk1"/>
                </a:solidFill>
              </a:rPr>
              <a:t>files initially contained varying time granularities and date ranges.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Solution: Resampling all files to a consistent hourly time granularity.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Initially considered a time granularity of 30 seconds, but found it infeasible.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Techniques used: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Linear interpolation and mean imputation for numerical features.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Forward or backward filling for binary 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resampled files were then merged into a single dataset.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Built 33 simple Extra Trees models for each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power line.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Extracted feature importances.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Picked the top 20 for each power line.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775" y="979463"/>
            <a:ext cx="3594949" cy="3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Thermal Power Consumption 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Extra Trees: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Well-suited for large, high-dimensional datasets.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Effective for feature importance identification.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Reduces overfitting through random thresholds.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XGBoost: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Handles large datasets efficiently.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Delivers high predictive performance.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Tackles complex relationships within the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Performed hyperparameter tuning using a random search and cross-validation.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Used ensembling to leverage the strengths of both, creating a third model.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Extra Trees Mean RMSE: 0.0981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XGBoost Mean RMSE: 0.0978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Ensemble Mean RMSE: 0.0976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Lack of official documentation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Incorporation of lag features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Sheer size of the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017725"/>
            <a:ext cx="8520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Akande, Y. F., Idowu, J., Misra, A., Misra, S., Akande, O. N., &amp; Ahuja, R. (2022). Application of XGBoost Algorithm for Sales Forecasting Using Walmart Dataset. </a:t>
            </a:r>
            <a:r>
              <a:rPr i="1" lang="en" sz="3402">
                <a:solidFill>
                  <a:schemeClr val="dk1"/>
                </a:solidFill>
              </a:rPr>
              <a:t>Lecture Notes in Electrical Engineering</a:t>
            </a:r>
            <a:r>
              <a:rPr lang="en" sz="3402">
                <a:solidFill>
                  <a:schemeClr val="dk1"/>
                </a:solidFill>
              </a:rPr>
              <a:t>, 147–159. https://doi.org/10.1007/978-981-19-1111-8_13</a:t>
            </a:r>
            <a:br>
              <a:rPr lang="en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alex-bauer. (n.d.). </a:t>
            </a:r>
            <a:r>
              <a:rPr i="1" lang="en" sz="3402">
                <a:solidFill>
                  <a:schemeClr val="dk1"/>
                </a:solidFill>
              </a:rPr>
              <a:t>alex-bauer/kelvin-power-challenge</a:t>
            </a:r>
            <a:r>
              <a:rPr lang="en" sz="3402">
                <a:solidFill>
                  <a:schemeClr val="dk1"/>
                </a:solidFill>
              </a:rPr>
              <a:t>. GitHub. Retrieved May 7, 2024, from https://github.com/alex-bauer/kelvin-power-challenge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Campbell, A. (2017). </a:t>
            </a:r>
            <a:r>
              <a:rPr i="1" lang="en" sz="3402">
                <a:solidFill>
                  <a:schemeClr val="dk1"/>
                </a:solidFill>
              </a:rPr>
              <a:t>Inverse square law - Energy Education</a:t>
            </a:r>
            <a:r>
              <a:rPr lang="en" sz="3402">
                <a:solidFill>
                  <a:schemeClr val="dk1"/>
                </a:solidFill>
              </a:rPr>
              <a:t>. Energyeducation.ca. https://energyeducation.ca/encyclopedia/Inverse_square_law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Chen, T., &amp; Guestrin, C. (2016). XGBoost: a Scalable Tree Boosting System. </a:t>
            </a:r>
            <a:r>
              <a:rPr i="1" lang="en" sz="3402">
                <a:solidFill>
                  <a:schemeClr val="dk1"/>
                </a:solidFill>
              </a:rPr>
              <a:t>Proceedings of the 22nd ACM SIGKDD International Conference on Knowledge Discovery and Data Mining - KDD ’16</a:t>
            </a:r>
            <a:r>
              <a:rPr lang="en" sz="3402">
                <a:solidFill>
                  <a:schemeClr val="dk1"/>
                </a:solidFill>
              </a:rPr>
              <a:t>, 785–794. https://doi.org/10.1145/2939672.2939785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ESA. (n.d.). </a:t>
            </a:r>
            <a:r>
              <a:rPr i="1" lang="en" sz="3402">
                <a:solidFill>
                  <a:schemeClr val="dk1"/>
                </a:solidFill>
              </a:rPr>
              <a:t>Mars Express</a:t>
            </a:r>
            <a:r>
              <a:rPr lang="en" sz="3402">
                <a:solidFill>
                  <a:schemeClr val="dk1"/>
                </a:solidFill>
              </a:rPr>
              <a:t>. Www.esa.int. https://www.esa.int/Science_Exploration/Space_Science/Mars_Express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Jia, X., Xu, M., Pan, X., &amp; Mao, X. (2017). Eclipse Prediction Algorithms for Low-Earth-Orbiting Satellites. </a:t>
            </a:r>
            <a:r>
              <a:rPr i="1" lang="en" sz="3402">
                <a:solidFill>
                  <a:schemeClr val="dk1"/>
                </a:solidFill>
              </a:rPr>
              <a:t>IEEE Transactions on Aerospace and Electronic Systems</a:t>
            </a:r>
            <a:r>
              <a:rPr lang="en" sz="3402">
                <a:solidFill>
                  <a:schemeClr val="dk1"/>
                </a:solidFill>
              </a:rPr>
              <a:t>, </a:t>
            </a:r>
            <a:r>
              <a:rPr i="1" lang="en" sz="3402">
                <a:solidFill>
                  <a:schemeClr val="dk1"/>
                </a:solidFill>
              </a:rPr>
              <a:t>53</a:t>
            </a:r>
            <a:r>
              <a:rPr lang="en" sz="3402">
                <a:solidFill>
                  <a:schemeClr val="dk1"/>
                </a:solidFill>
              </a:rPr>
              <a:t>(6), 2963–2975. https://doi.org/10.1109/taes.2017.2722518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2">
                <a:solidFill>
                  <a:schemeClr val="dk1"/>
                </a:solidFill>
              </a:rPr>
              <a:t>Kelvins - Mars Express Power Challenge</a:t>
            </a:r>
            <a:r>
              <a:rPr lang="en" sz="3402">
                <a:solidFill>
                  <a:schemeClr val="dk1"/>
                </a:solidFill>
              </a:rPr>
              <a:t>. (n.d.). Kelvins.esa.int. Retrieved May 7, 2024, from https://kelvins.esa.int/mars-express-power-challenge/home/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Lucas, L., &amp; Boumghar, R. (2017). </a:t>
            </a:r>
            <a:r>
              <a:rPr i="1" lang="en" sz="3402">
                <a:solidFill>
                  <a:schemeClr val="dk1"/>
                </a:solidFill>
              </a:rPr>
              <a:t>Machine Learning for Spacecraft Operations Support - the Mars Express Power Challenge</a:t>
            </a:r>
            <a:r>
              <a:rPr lang="en" sz="3402">
                <a:solidFill>
                  <a:schemeClr val="dk1"/>
                </a:solidFill>
              </a:rPr>
              <a:t>. https://doi.org/10.1109/smc-it.2017.21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shelfwise. (n.d.). </a:t>
            </a:r>
            <a:r>
              <a:rPr i="1" lang="en" sz="3402">
                <a:solidFill>
                  <a:schemeClr val="dk1"/>
                </a:solidFill>
              </a:rPr>
              <a:t>shelfwise/Mars-Express-Challenge: 3rd place solution to the Mars Express Power Challenge hosted by the European Space Agency</a:t>
            </a:r>
            <a:r>
              <a:rPr lang="en" sz="3402">
                <a:solidFill>
                  <a:schemeClr val="dk1"/>
                </a:solidFill>
              </a:rPr>
              <a:t>. GitHub. Retrieved May 7, 2024, from https://github.com/shelfwise/Mars-Express-Challenge</a:t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2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2">
                <a:solidFill>
                  <a:schemeClr val="dk1"/>
                </a:solidFill>
              </a:rPr>
              <a:t>stephanos-stephani. (n.d.). </a:t>
            </a:r>
            <a:r>
              <a:rPr i="1" lang="en" sz="3402">
                <a:solidFill>
                  <a:schemeClr val="dk1"/>
                </a:solidFill>
              </a:rPr>
              <a:t>stephanos-stephani/MarsExpressChallenge</a:t>
            </a:r>
            <a:r>
              <a:rPr lang="en" sz="3402">
                <a:solidFill>
                  <a:schemeClr val="dk1"/>
                </a:solidFill>
              </a:rPr>
              <a:t>. GitHub. Retrieved May 7, 2024, from https://github.com/stephanos-stephani/MarsExpressChallenge</a:t>
            </a:r>
            <a:endParaRPr sz="340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Mars Express Orbiter (MEX)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A spacecraft launched by the European Space Agency (ESA) in 2003.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Provides invaluable scientific data.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Contains an autonomous thermal system for regulating temperature.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Uses electric power from solar panels (or batteries during eclipses)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Science Power = Produced Power - Platform Power - Thermal Power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Predicting power consumption is crucial for optimising space operations and ensuring the longevity of MEX.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D7F2FB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848" y="3741850"/>
            <a:ext cx="2419675" cy="1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Mars Express Challenge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MEX Flight Control Team from ESA collected three Martian years’ (2061 Earth days, from 22/08/2008 to 14/04/2014) worth of MEX’s telemetry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 was then released as part of a machine learning challenge in 2016.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Develop predictive models that could predict the average electric current of 33 power lines per hour for the fourth Martian year (687 Earth days, from 14/04/2014 to 01/03/2016).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Develop a machine learning model to predict the average hourly electric current for each of the 33 thermal power lines on MEX.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Evaluate the model’s performance using Root Mean Squared Error (RMSE).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Present our findings to Mr Gordon and the UoM team.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87725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Dataset included four Martian years of data, categorised into two main parts: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Context data (independent variables):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SAAF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FTL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DMOP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EVTF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LTDATA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Observation data (dependent variable):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Hourly electric current measurements for each of the 33 power lines over the first three Martian years.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observation data for the fourth Martian year was never released.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Our project uses 20% of Year 1-3 data as unseen test data.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150"/>
            <a:ext cx="8520599" cy="343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SAAF </a:t>
            </a:r>
            <a:r>
              <a:rPr lang="en"/>
              <a:t>(Solar Aspect Angles) Files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Provide information about the spacecraft's orientation with respect to the Sun: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ut_ms: Unix timestamp in milliseconds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sa: Solar aspect angle (angle between the spacecraft's solar panels and the Sun-MEX line)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sx, sy, sz: Solar angles of the X, Y, and Z axes of the satellite, respectively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DMOP (Detailed Mission Operations Plan) Files</a:t>
            </a:r>
            <a:endParaRPr sz="27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Contain commands sent to various subsystems of the spacecraft: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ut_ms: Unix timestamp in milliseconds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subsystem: Name of the operated subsystem command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788" y="2057613"/>
            <a:ext cx="19145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FTL </a:t>
            </a:r>
            <a:r>
              <a:rPr lang="en" sz="2700"/>
              <a:t>(Flight Dynamics Timeline) Files</a:t>
            </a:r>
            <a:endParaRPr sz="27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Contain spacecraft pointing events: 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utb_ms: Unix timestamp in milliseconds of the beginning of the pointing period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ute_ms: Unix timestamp in milliseconds of the end of the pointing period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type: Type of pointing or action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flagcomms: Boolean indicating if any communication device was used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300" y="2990700"/>
            <a:ext cx="2779400" cy="20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