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54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5D275-A332-439B-8539-769CB1C78085}" type="datetimeFigureOut">
              <a:rPr lang="en-US" smtClean="0"/>
              <a:t>3/11/2016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DF922-8235-4674-8005-17DC68858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384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5D275-A332-439B-8539-769CB1C78085}" type="datetimeFigureOut">
              <a:rPr lang="en-US" smtClean="0"/>
              <a:t>3/11/2016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DF922-8235-4674-8005-17DC68858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030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5D275-A332-439B-8539-769CB1C78085}" type="datetimeFigureOut">
              <a:rPr lang="en-US" smtClean="0"/>
              <a:t>3/11/2016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DF922-8235-4674-8005-17DC68858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676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5D275-A332-439B-8539-769CB1C78085}" type="datetimeFigureOut">
              <a:rPr lang="en-US" smtClean="0"/>
              <a:t>3/11/2016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DF922-8235-4674-8005-17DC68858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84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5D275-A332-439B-8539-769CB1C78085}" type="datetimeFigureOut">
              <a:rPr lang="en-US" smtClean="0"/>
              <a:t>3/11/2016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DF922-8235-4674-8005-17DC68858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164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5D275-A332-439B-8539-769CB1C78085}" type="datetimeFigureOut">
              <a:rPr lang="en-US" smtClean="0"/>
              <a:t>3/11/2016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DF922-8235-4674-8005-17DC68858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34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5D275-A332-439B-8539-769CB1C78085}" type="datetimeFigureOut">
              <a:rPr lang="en-US" smtClean="0"/>
              <a:t>3/11/2016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DF922-8235-4674-8005-17DC68858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94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5D275-A332-439B-8539-769CB1C78085}" type="datetimeFigureOut">
              <a:rPr lang="en-US" smtClean="0"/>
              <a:t>3/11/2016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DF922-8235-4674-8005-17DC68858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488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5D275-A332-439B-8539-769CB1C78085}" type="datetimeFigureOut">
              <a:rPr lang="en-US" smtClean="0"/>
              <a:t>3/11/2016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DF922-8235-4674-8005-17DC68858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781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5D275-A332-439B-8539-769CB1C78085}" type="datetimeFigureOut">
              <a:rPr lang="en-US" smtClean="0"/>
              <a:t>3/11/2016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DF922-8235-4674-8005-17DC68858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174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5D275-A332-439B-8539-769CB1C78085}" type="datetimeFigureOut">
              <a:rPr lang="en-US" smtClean="0"/>
              <a:t>3/11/2016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DF922-8235-4674-8005-17DC68858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821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15D275-A332-439B-8539-769CB1C78085}" type="datetimeFigureOut">
              <a:rPr lang="en-US" smtClean="0"/>
              <a:t>3/11/2016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6DF922-8235-4674-8005-17DC68858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199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31135" y="1600200"/>
            <a:ext cx="609600" cy="60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5-Point Star 4"/>
          <p:cNvSpPr/>
          <p:nvPr/>
        </p:nvSpPr>
        <p:spPr>
          <a:xfrm>
            <a:off x="1447800" y="1828800"/>
            <a:ext cx="152400" cy="152400"/>
          </a:xfrm>
          <a:prstGeom prst="star5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>
            <a:endCxn id="5" idx="1"/>
          </p:cNvCxnSpPr>
          <p:nvPr/>
        </p:nvCxnSpPr>
        <p:spPr>
          <a:xfrm flipV="1">
            <a:off x="914400" y="1887011"/>
            <a:ext cx="533400" cy="17038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09600" y="1905000"/>
                <a:ext cx="533400" cy="2727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2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1200" b="0" i="1" smtClean="0">
                              <a:latin typeface="Cambria Math"/>
                            </a:rPr>
                            <m:t>𝑥</m:t>
                          </m:r>
                        </m:e>
                      </m:acc>
                      <m:r>
                        <a:rPr lang="en-US" sz="1200" b="0" i="1" baseline="-25000" smtClean="0">
                          <a:latin typeface="Cambria Math"/>
                        </a:rPr>
                        <m:t>𝑘</m:t>
                      </m:r>
                    </m:oMath>
                  </m:oMathPara>
                </a14:m>
                <a:endParaRPr lang="en-US" sz="1200" baseline="-250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905000"/>
                <a:ext cx="533400" cy="272767"/>
              </a:xfrm>
              <a:prstGeom prst="rect">
                <a:avLst/>
              </a:prstGeom>
              <a:blipFill rotWithShape="1">
                <a:blip r:embed="rId2"/>
                <a:stretch>
                  <a:fillRect r="-11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/>
          <p:cNvCxnSpPr/>
          <p:nvPr/>
        </p:nvCxnSpPr>
        <p:spPr>
          <a:xfrm flipV="1">
            <a:off x="1067259" y="2209800"/>
            <a:ext cx="266700" cy="22857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48109" y="2381392"/>
                <a:ext cx="1905000" cy="2730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/>
                        </a:rPr>
                        <m:t>𝑋</m:t>
                      </m:r>
                      <m:r>
                        <a:rPr lang="en-US" sz="1200" b="0" i="1" baseline="-25000" smtClean="0">
                          <a:latin typeface="Cambria Math"/>
                        </a:rPr>
                        <m:t>𝑘</m:t>
                      </m:r>
                      <m:r>
                        <a:rPr lang="en-US" sz="1200" b="0" i="1" baseline="-25000" smtClean="0">
                          <a:latin typeface="Cambria Math"/>
                        </a:rPr>
                        <m:t>|</m:t>
                      </m:r>
                      <m:r>
                        <a:rPr lang="en-US" sz="1200" b="0" i="1" baseline="-25000" smtClean="0">
                          <a:latin typeface="Cambria Math"/>
                        </a:rPr>
                        <m:t>𝑘</m:t>
                      </m:r>
                      <m:r>
                        <a:rPr lang="en-US" sz="1200" b="0" i="1" baseline="-25000" smtClean="0">
                          <a:latin typeface="Cambria Math"/>
                        </a:rPr>
                        <m:t>={</m:t>
                      </m:r>
                      <m:acc>
                        <m:accPr>
                          <m:chr m:val="̂"/>
                          <m:ctrlPr>
                            <a:rPr lang="en-US" sz="12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1200" b="0" i="1" smtClean="0">
                              <a:latin typeface="Cambria Math"/>
                            </a:rPr>
                            <m:t>𝑥</m:t>
                          </m:r>
                        </m:e>
                      </m:acc>
                      <m:r>
                        <a:rPr lang="en-US" sz="1200" b="0" i="1" baseline="-25000" smtClean="0">
                          <a:latin typeface="Cambria Math"/>
                        </a:rPr>
                        <m:t>𝑘</m:t>
                      </m:r>
                      <m:r>
                        <a:rPr lang="en-US" sz="1200" b="0" i="1" smtClean="0">
                          <a:latin typeface="Cambria Math"/>
                        </a:rPr>
                        <m:t>}</m:t>
                      </m:r>
                      <m:r>
                        <a:rPr lang="en-US" sz="1200" b="0" i="1" smtClean="0">
                          <a:latin typeface="Cambria Math"/>
                          <a:ea typeface="Cambria Math"/>
                        </a:rPr>
                        <m:t>⨁(−</m:t>
                      </m:r>
                      <m:r>
                        <a:rPr lang="en-US" sz="1200" b="0" i="1" smtClean="0">
                          <a:latin typeface="Cambria Math"/>
                          <a:ea typeface="Cambria Math"/>
                        </a:rPr>
                        <m:t>𝐸</m:t>
                      </m:r>
                      <m:r>
                        <a:rPr lang="en-US" sz="1200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sz="1200" baseline="-250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109" y="2381392"/>
                <a:ext cx="1905000" cy="273023"/>
              </a:xfrm>
              <a:prstGeom prst="rect">
                <a:avLst/>
              </a:prstGeom>
              <a:blipFill rotWithShape="1">
                <a:blip r:embed="rId3"/>
                <a:stretch>
                  <a:fillRect b="-2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Connector 14"/>
          <p:cNvCxnSpPr>
            <a:stCxn id="4" idx="0"/>
          </p:cNvCxnSpPr>
          <p:nvPr/>
        </p:nvCxnSpPr>
        <p:spPr>
          <a:xfrm flipV="1">
            <a:off x="1535935" y="1295400"/>
            <a:ext cx="1512065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4" idx="2"/>
          </p:cNvCxnSpPr>
          <p:nvPr/>
        </p:nvCxnSpPr>
        <p:spPr>
          <a:xfrm>
            <a:off x="1535935" y="2209800"/>
            <a:ext cx="1512065" cy="1142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3048000" y="1295400"/>
            <a:ext cx="838200" cy="1028687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1259595" y="1140023"/>
                <a:ext cx="171220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/>
                        </a:rPr>
                        <m:t>𝑢</m:t>
                      </m:r>
                      <m:r>
                        <a:rPr lang="en-US" sz="1400" b="0" i="1" baseline="-25000" smtClean="0">
                          <a:latin typeface="Cambria Math"/>
                        </a:rPr>
                        <m:t>𝑘</m:t>
                      </m:r>
                      <m:r>
                        <a:rPr lang="en-US" sz="1400" b="0" i="1" smtClean="0">
                          <a:latin typeface="Cambria Math"/>
                          <a:ea typeface="Cambria Math"/>
                        </a:rPr>
                        <m:t>∈</m:t>
                      </m:r>
                      <m:r>
                        <a:rPr lang="en-US" sz="1400" b="0" i="1" smtClean="0">
                          <a:latin typeface="Cambria Math"/>
                          <a:ea typeface="Cambria Math"/>
                        </a:rPr>
                        <m:t>𝑈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595" y="1140023"/>
                <a:ext cx="1712205" cy="307777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ectangle 21"/>
          <p:cNvSpPr/>
          <p:nvPr/>
        </p:nvSpPr>
        <p:spPr>
          <a:xfrm>
            <a:off x="2895600" y="1212055"/>
            <a:ext cx="1143000" cy="1226319"/>
          </a:xfrm>
          <a:prstGeom prst="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2743200" y="1143000"/>
            <a:ext cx="1447800" cy="1375172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5-Point Star 23"/>
          <p:cNvSpPr/>
          <p:nvPr/>
        </p:nvSpPr>
        <p:spPr>
          <a:xfrm>
            <a:off x="3886200" y="2133600"/>
            <a:ext cx="152400" cy="152400"/>
          </a:xfrm>
          <a:prstGeom prst="star5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3733800" y="1999189"/>
            <a:ext cx="419100" cy="439211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 flipV="1">
            <a:off x="6298435" y="1447800"/>
            <a:ext cx="1626365" cy="239606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4038600" y="2438400"/>
            <a:ext cx="1359665" cy="22840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3581400" y="375092"/>
                <a:ext cx="171220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/>
                        </a:rPr>
                        <m:t>𝑢</m:t>
                      </m:r>
                      <m:r>
                        <a:rPr lang="en-US" sz="1200" b="0" i="1" baseline="-25000" smtClean="0">
                          <a:latin typeface="Cambria Math"/>
                        </a:rPr>
                        <m:t>𝑘</m:t>
                      </m:r>
                      <m:r>
                        <a:rPr lang="en-US" sz="1200" b="0" i="1" baseline="-25000" smtClean="0">
                          <a:latin typeface="Cambria Math"/>
                        </a:rPr>
                        <m:t>+1∈</m:t>
                      </m:r>
                      <m:r>
                        <a:rPr lang="en-US" sz="1200" i="1" smtClean="0">
                          <a:latin typeface="Cambria Math"/>
                        </a:rPr>
                        <m:t>𝑈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400" y="375092"/>
                <a:ext cx="1712205" cy="276999"/>
              </a:xfrm>
              <a:prstGeom prst="rect">
                <a:avLst/>
              </a:prstGeom>
              <a:blipFill rotWithShape="1">
                <a:blip r:embed="rId5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Rectangle 28"/>
          <p:cNvSpPr/>
          <p:nvPr/>
        </p:nvSpPr>
        <p:spPr>
          <a:xfrm>
            <a:off x="5398265" y="1922815"/>
            <a:ext cx="697735" cy="743985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/>
          <p:cNvCxnSpPr/>
          <p:nvPr/>
        </p:nvCxnSpPr>
        <p:spPr>
          <a:xfrm flipV="1">
            <a:off x="4197426" y="990600"/>
            <a:ext cx="874004" cy="1494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4191000" y="2537365"/>
            <a:ext cx="880430" cy="1294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5071430" y="987027"/>
            <a:ext cx="1644268" cy="1687117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800600" y="762000"/>
            <a:ext cx="2209800" cy="2209800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5143040" y="1689674"/>
            <a:ext cx="1181559" cy="1282125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7391400" y="1600200"/>
            <a:ext cx="68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…</a:t>
            </a:r>
            <a:endParaRPr lang="en-US" sz="3200" b="1" dirty="0"/>
          </a:p>
        </p:txBody>
      </p:sp>
      <p:cxnSp>
        <p:nvCxnSpPr>
          <p:cNvPr id="10" name="Straight Arrow Connector 9"/>
          <p:cNvCxnSpPr>
            <a:endCxn id="24" idx="2"/>
          </p:cNvCxnSpPr>
          <p:nvPr/>
        </p:nvCxnSpPr>
        <p:spPr>
          <a:xfrm flipV="1">
            <a:off x="3200400" y="2286000"/>
            <a:ext cx="714906" cy="30122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2655176" y="2489668"/>
                <a:ext cx="838200" cy="3028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4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𝑥</m:t>
                          </m:r>
                        </m:e>
                      </m:acc>
                      <m:r>
                        <a:rPr lang="en-US" sz="1400" b="0" i="1" baseline="-25000" smtClean="0">
                          <a:latin typeface="Cambria Math"/>
                        </a:rPr>
                        <m:t>𝑘</m:t>
                      </m:r>
                      <m:r>
                        <a:rPr lang="en-US" sz="1400" b="0" i="1" baseline="-25000" smtClean="0">
                          <a:latin typeface="Cambria Math"/>
                        </a:rPr>
                        <m:t>+1</m:t>
                      </m:r>
                    </m:oMath>
                  </m:oMathPara>
                </a14:m>
                <a:endParaRPr lang="en-US" sz="1400" baseline="-25000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5176" y="2489668"/>
                <a:ext cx="838200" cy="302840"/>
              </a:xfrm>
              <a:prstGeom prst="rect">
                <a:avLst/>
              </a:prstGeom>
              <a:blipFill rotWithShape="1">
                <a:blip r:embed="rId6"/>
                <a:stretch>
                  <a:fillRect b="-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/>
              <p:cNvSpPr txBox="1"/>
              <p:nvPr/>
            </p:nvSpPr>
            <p:spPr>
              <a:xfrm>
                <a:off x="2958487" y="2984675"/>
                <a:ext cx="2775332" cy="2762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12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1200" b="0" i="1" smtClean="0">
                              <a:latin typeface="Cambria Math"/>
                            </a:rPr>
                            <m:t>𝑋</m:t>
                          </m:r>
                        </m:e>
                      </m:acc>
                      <m:r>
                        <a:rPr lang="en-US" sz="1200" b="0" i="1" baseline="-25000" smtClean="0">
                          <a:latin typeface="Cambria Math"/>
                        </a:rPr>
                        <m:t>𝑘</m:t>
                      </m:r>
                      <m:r>
                        <a:rPr lang="en-US" sz="1200" b="0" i="1" baseline="-25000" smtClean="0">
                          <a:latin typeface="Cambria Math"/>
                        </a:rPr>
                        <m:t>+1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1200" b="0" i="1" baseline="-25000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200" b="0" i="1" baseline="-25000" smtClean="0">
                              <a:latin typeface="Cambria Math"/>
                            </a:rPr>
                            <m:t>𝑘</m:t>
                          </m:r>
                          <m:r>
                            <a:rPr lang="en-US" sz="1200" b="0" i="1" baseline="-25000" smtClean="0">
                              <a:latin typeface="Cambria Math"/>
                            </a:rPr>
                            <m:t>+1=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1200" b="0" i="1" baseline="-25000" smtClean="0">
                                  <a:latin typeface="Cambria Math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sz="1200" i="1" smtClean="0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sz="12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acc>
                              <m:r>
                                <a:rPr lang="en-US" sz="1200" b="0" i="1" baseline="-25000" smtClean="0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sz="1200" b="0" i="1" baseline="-25000" smtClean="0">
                                  <a:latin typeface="Cambria Math"/>
                                </a:rPr>
                                <m:t>+1</m:t>
                              </m:r>
                            </m:e>
                          </m:d>
                          <m:r>
                            <a:rPr lang="en-US" sz="1200" b="0" i="1" smtClean="0">
                              <a:latin typeface="Cambria Math"/>
                              <a:ea typeface="Cambria Math"/>
                            </a:rPr>
                            <m:t>⨁</m:t>
                          </m:r>
                          <m:d>
                            <m:dPr>
                              <m:ctrlPr>
                                <a:rPr lang="en-US" sz="12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sz="1200" b="0" i="1" smtClean="0"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r>
                                <a:rPr lang="en-US" sz="1200" b="0" i="1" smtClean="0">
                                  <a:latin typeface="Cambria Math"/>
                                  <a:ea typeface="Cambria Math"/>
                                </a:rPr>
                                <m:t>𝐸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1200" baseline="-25000" dirty="0"/>
              </a:p>
            </p:txBody>
          </p:sp>
        </mc:Choice>
        <mc:Fallback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8487" y="2984675"/>
                <a:ext cx="2775332" cy="276229"/>
              </a:xfrm>
              <a:prstGeom prst="rect">
                <a:avLst/>
              </a:prstGeom>
              <a:blipFill rotWithShape="1">
                <a:blip r:embed="rId7"/>
                <a:stretch>
                  <a:fillRect b="-2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/>
          <p:cNvCxnSpPr>
            <a:stCxn id="33" idx="0"/>
            <a:endCxn id="25" idx="2"/>
          </p:cNvCxnSpPr>
          <p:nvPr/>
        </p:nvCxnSpPr>
        <p:spPr>
          <a:xfrm flipH="1" flipV="1">
            <a:off x="3943350" y="2438400"/>
            <a:ext cx="402803" cy="546275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endCxn id="20" idx="0"/>
          </p:cNvCxnSpPr>
          <p:nvPr/>
        </p:nvCxnSpPr>
        <p:spPr>
          <a:xfrm flipH="1">
            <a:off x="3467100" y="990600"/>
            <a:ext cx="7276" cy="304800"/>
          </a:xfrm>
          <a:prstGeom prst="straightConnector1">
            <a:avLst/>
          </a:prstGeom>
          <a:ln w="19050"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2732651" y="762000"/>
                <a:ext cx="12054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err="1" smtClean="0"/>
                  <a:t>Reach</a:t>
                </a:r>
                <a:r>
                  <a:rPr lang="en-US" sz="1200" baseline="-25000" dirty="0" err="1" smtClean="0"/>
                  <a:t>h</a:t>
                </a:r>
                <a:r>
                  <a:rPr lang="en-US" sz="1200" dirty="0" smtClean="0"/>
                  <a:t>(</a:t>
                </a:r>
                <a14:m>
                  <m:oMath xmlns:m="http://schemas.openxmlformats.org/officeDocument/2006/math">
                    <m:r>
                      <a:rPr lang="en-US" sz="1200" i="1" smtClean="0">
                        <a:latin typeface="Cambria Math"/>
                      </a:rPr>
                      <m:t>𝑋</m:t>
                    </m:r>
                    <m:r>
                      <a:rPr lang="en-US" sz="1200" b="0" i="1" baseline="-25000" smtClean="0">
                        <a:latin typeface="Cambria Math"/>
                      </a:rPr>
                      <m:t>𝑘</m:t>
                    </m:r>
                    <m:r>
                      <a:rPr lang="en-US" sz="1200" b="0" i="1" baseline="-25000" smtClean="0">
                        <a:latin typeface="Cambria Math"/>
                      </a:rPr>
                      <m:t>|</m:t>
                    </m:r>
                    <m:r>
                      <a:rPr lang="en-US" sz="1200" b="0" i="1" baseline="-25000" smtClean="0">
                        <a:latin typeface="Cambria Math"/>
                      </a:rPr>
                      <m:t>𝑘</m:t>
                    </m:r>
                    <m:r>
                      <a:rPr lang="en-US" sz="1200" b="0" i="1" smtClean="0">
                        <a:latin typeface="Cambria Math"/>
                      </a:rPr>
                      <m:t>,</m:t>
                    </m:r>
                    <m:r>
                      <a:rPr lang="en-US" sz="1200" b="0" i="1" smtClean="0">
                        <a:latin typeface="Cambria Math"/>
                      </a:rPr>
                      <m:t>𝑈</m:t>
                    </m:r>
                    <m:r>
                      <a:rPr lang="en-US" sz="1200" b="0" i="1" smtClean="0">
                        <a:latin typeface="Cambria Math"/>
                      </a:rPr>
                      <m:t>) </m:t>
                    </m:r>
                  </m:oMath>
                </a14:m>
                <a:endParaRPr lang="en-US" sz="1200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2651" y="762000"/>
                <a:ext cx="1205458" cy="276999"/>
              </a:xfrm>
              <a:prstGeom prst="rect">
                <a:avLst/>
              </a:prstGeom>
              <a:blipFill rotWithShape="1">
                <a:blip r:embed="rId8"/>
                <a:stretch>
                  <a:fillRect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1828800" y="561201"/>
                <a:ext cx="176330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Reach</a:t>
                </a:r>
                <a:r>
                  <a:rPr lang="en-US" sz="1200" baseline="-25000" dirty="0" smtClean="0"/>
                  <a:t>h</a:t>
                </a:r>
                <a:r>
                  <a:rPr lang="en-US" sz="1200" dirty="0" smtClean="0"/>
                  <a:t>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200" b="0" i="0" smtClean="0">
                        <a:latin typeface="Cambria Math"/>
                      </a:rPr>
                      <m:t>X</m:t>
                    </m:r>
                    <m:r>
                      <a:rPr lang="en-US" sz="1200" b="0" i="1" baseline="-25000" smtClean="0">
                        <a:latin typeface="Cambria Math"/>
                      </a:rPr>
                      <m:t>𝑘</m:t>
                    </m:r>
                    <m:r>
                      <a:rPr lang="en-US" sz="1200" b="0" i="1" baseline="-25000" smtClean="0">
                        <a:latin typeface="Cambria Math"/>
                      </a:rPr>
                      <m:t>|</m:t>
                    </m:r>
                    <m:r>
                      <a:rPr lang="en-US" sz="1200" b="0" i="1" baseline="-25000" smtClean="0">
                        <a:latin typeface="Cambria Math"/>
                      </a:rPr>
                      <m:t>𝑘</m:t>
                    </m:r>
                    <m:r>
                      <a:rPr lang="en-US" sz="1200" b="0" i="1" smtClean="0">
                        <a:latin typeface="Cambria Math"/>
                      </a:rPr>
                      <m:t>,</m:t>
                    </m:r>
                    <m:r>
                      <a:rPr lang="en-US" sz="1200" b="0" i="1" smtClean="0">
                        <a:latin typeface="Cambria Math"/>
                      </a:rPr>
                      <m:t>𝑈</m:t>
                    </m:r>
                    <m:r>
                      <a:rPr lang="en-US" sz="1200" b="0" i="1" smtClean="0">
                        <a:latin typeface="Cambria Math"/>
                      </a:rPr>
                      <m:t>) ⨁</m:t>
                    </m:r>
                  </m:oMath>
                </a14:m>
                <a:r>
                  <a:rPr lang="en-US" sz="1200" dirty="0" smtClean="0"/>
                  <a:t>(-E)</a:t>
                </a:r>
                <a:r>
                  <a:rPr lang="en-US" sz="1200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/>
                        <a:ea typeface="Cambria Math"/>
                      </a:rPr>
                      <m:t>⨁</m:t>
                    </m:r>
                  </m:oMath>
                </a14:m>
                <a:r>
                  <a:rPr lang="en-US" sz="1200" dirty="0" smtClean="0"/>
                  <a:t>E</a:t>
                </a:r>
                <a:endParaRPr lang="en-US" sz="1200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0" y="561201"/>
                <a:ext cx="1763303" cy="276999"/>
              </a:xfrm>
              <a:prstGeom prst="rect">
                <a:avLst/>
              </a:prstGeom>
              <a:blipFill rotWithShape="1">
                <a:blip r:embed="rId9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Arrow Connector 52"/>
          <p:cNvCxnSpPr/>
          <p:nvPr/>
        </p:nvCxnSpPr>
        <p:spPr>
          <a:xfrm>
            <a:off x="2369476" y="838200"/>
            <a:ext cx="526124" cy="455711"/>
          </a:xfrm>
          <a:prstGeom prst="straightConnector1">
            <a:avLst/>
          </a:prstGeom>
          <a:ln w="19050">
            <a:prstDash val="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762000" y="2831632"/>
                <a:ext cx="239174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/>
                      </a:rPr>
                      <m:t>𝑋</m:t>
                    </m:r>
                    <m:r>
                      <a:rPr lang="en-US" sz="1200" i="1" baseline="-25000">
                        <a:latin typeface="Cambria Math"/>
                      </a:rPr>
                      <m:t>𝑘</m:t>
                    </m:r>
                    <m:r>
                      <a:rPr lang="en-US" sz="1200" b="0" i="1" baseline="-25000" smtClean="0">
                        <a:latin typeface="Cambria Math"/>
                      </a:rPr>
                      <m:t>+1</m:t>
                    </m:r>
                    <m:r>
                      <a:rPr lang="en-US" sz="1200" i="1" baseline="-25000">
                        <a:latin typeface="Cambria Math"/>
                      </a:rPr>
                      <m:t>|</m:t>
                    </m:r>
                    <m:r>
                      <a:rPr lang="en-US" sz="1200" i="1" baseline="-25000">
                        <a:latin typeface="Cambria Math"/>
                      </a:rPr>
                      <m:t>𝑘</m:t>
                    </m:r>
                  </m:oMath>
                </a14:m>
                <a:r>
                  <a:rPr lang="en-US" sz="1200" dirty="0" smtClean="0"/>
                  <a:t> = Reach</a:t>
                </a:r>
                <a:r>
                  <a:rPr lang="en-US" sz="1200" baseline="-25000" dirty="0" smtClean="0"/>
                  <a:t>h</a:t>
                </a:r>
                <a:r>
                  <a:rPr lang="en-US" sz="1200" dirty="0" smtClean="0"/>
                  <a:t>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200" b="0" i="0" smtClean="0">
                        <a:latin typeface="Cambria Math"/>
                      </a:rPr>
                      <m:t>X</m:t>
                    </m:r>
                    <m:r>
                      <a:rPr lang="en-US" sz="1200" b="0" i="1" baseline="-25000" smtClean="0">
                        <a:latin typeface="Cambria Math"/>
                      </a:rPr>
                      <m:t>𝑘</m:t>
                    </m:r>
                    <m:d>
                      <m:dPr>
                        <m:begChr m:val="|"/>
                        <m:ctrlPr>
                          <a:rPr lang="en-US" sz="1200" b="0" i="1" baseline="-2500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1200" b="0" i="1" baseline="-25000" smtClean="0">
                            <a:latin typeface="Cambria Math"/>
                          </a:rPr>
                          <m:t>𝑘</m:t>
                        </m:r>
                        <m:r>
                          <a:rPr lang="en-US" sz="1200" b="0" i="1" smtClean="0">
                            <a:latin typeface="Cambria Math"/>
                          </a:rPr>
                          <m:t>,</m:t>
                        </m:r>
                        <m:r>
                          <a:rPr lang="en-US" sz="1200" b="0" i="1" smtClean="0">
                            <a:latin typeface="Cambria Math"/>
                          </a:rPr>
                          <m:t>𝑈</m:t>
                        </m:r>
                      </m:e>
                    </m:d>
                    <m:r>
                      <a:rPr lang="en-US" sz="1200" i="1">
                        <a:latin typeface="Cambria Math"/>
                        <a:ea typeface="Cambria Math"/>
                      </a:rPr>
                      <m:t>⨁</m:t>
                    </m:r>
                    <m:r>
                      <a:rPr lang="en-US" sz="1200" b="0" i="0" smtClean="0">
                        <a:latin typeface="Cambria Math"/>
                      </a:rPr>
                      <m:t>(−</m:t>
                    </m:r>
                    <m:r>
                      <m:rPr>
                        <m:sty m:val="p"/>
                      </m:rPr>
                      <a:rPr lang="en-US" sz="1200" b="0" i="0" dirty="0" smtClean="0">
                        <a:latin typeface="Cambria Math"/>
                      </a:rPr>
                      <m:t>E</m:t>
                    </m:r>
                    <m:r>
                      <a:rPr lang="en-US" sz="1200" b="0" i="0" dirty="0" smtClean="0">
                        <a:latin typeface="Cambria Math"/>
                      </a:rPr>
                      <m:t>)</m:t>
                    </m:r>
                    <m:r>
                      <a:rPr lang="en-US" sz="1200" i="1">
                        <a:latin typeface="Cambria Math"/>
                        <a:ea typeface="Cambria Math"/>
                      </a:rPr>
                      <m:t>⨁</m:t>
                    </m:r>
                  </m:oMath>
                </a14:m>
                <a:r>
                  <a:rPr lang="en-US" sz="1200" dirty="0" smtClean="0"/>
                  <a:t>E</a:t>
                </a:r>
                <a:endParaRPr lang="en-US" sz="1200" dirty="0"/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2831632"/>
                <a:ext cx="2391745" cy="276999"/>
              </a:xfrm>
              <a:prstGeom prst="rect">
                <a:avLst/>
              </a:prstGeom>
              <a:blipFill rotWithShape="1">
                <a:blip r:embed="rId10"/>
                <a:stretch>
                  <a:fillRect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Arrow Connector 55"/>
          <p:cNvCxnSpPr>
            <a:stCxn id="55" idx="0"/>
          </p:cNvCxnSpPr>
          <p:nvPr/>
        </p:nvCxnSpPr>
        <p:spPr>
          <a:xfrm flipV="1">
            <a:off x="1957873" y="2436614"/>
            <a:ext cx="774778" cy="395018"/>
          </a:xfrm>
          <a:prstGeom prst="straightConnector1">
            <a:avLst/>
          </a:prstGeom>
          <a:ln w="19050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4426876" y="685800"/>
            <a:ext cx="0" cy="454223"/>
          </a:xfrm>
          <a:prstGeom prst="straightConnector1">
            <a:avLst/>
          </a:prstGeom>
          <a:ln w="19050">
            <a:prstDash val="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5071430" y="221488"/>
                <a:ext cx="264668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20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1200" b="0" i="1" smtClean="0">
                            <a:latin typeface="Cambria Math"/>
                          </a:rPr>
                          <m:t>𝑋</m:t>
                        </m:r>
                      </m:e>
                    </m:acc>
                    <m:r>
                      <a:rPr lang="en-US" sz="1200" i="1" baseline="-25000">
                        <a:latin typeface="Cambria Math"/>
                      </a:rPr>
                      <m:t>𝑘</m:t>
                    </m:r>
                    <m:r>
                      <a:rPr lang="en-US" sz="1200" b="0" i="1" baseline="-25000" smtClean="0">
                        <a:latin typeface="Cambria Math"/>
                      </a:rPr>
                      <m:t>+2</m:t>
                    </m:r>
                    <m:r>
                      <a:rPr lang="en-US" sz="1200" i="1" baseline="-25000">
                        <a:latin typeface="Cambria Math"/>
                      </a:rPr>
                      <m:t>|</m:t>
                    </m:r>
                    <m:r>
                      <a:rPr lang="en-US" sz="1200" i="1" baseline="-25000">
                        <a:latin typeface="Cambria Math"/>
                      </a:rPr>
                      <m:t>𝑘</m:t>
                    </m:r>
                  </m:oMath>
                </a14:m>
                <a:r>
                  <a:rPr lang="en-US" sz="1200" dirty="0" smtClean="0"/>
                  <a:t> = Reach</a:t>
                </a:r>
                <a:r>
                  <a:rPr lang="en-US" sz="1200" baseline="-25000" dirty="0" smtClean="0"/>
                  <a:t>h</a:t>
                </a:r>
                <a:r>
                  <a:rPr lang="en-US" sz="1200" dirty="0" smtClean="0"/>
                  <a:t>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20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1200" b="0" i="1" smtClean="0">
                            <a:latin typeface="Cambria Math"/>
                          </a:rPr>
                          <m:t>𝑋</m:t>
                        </m:r>
                      </m:e>
                    </m:acc>
                    <m:r>
                      <a:rPr lang="en-US" sz="1200" b="0" i="1" baseline="-25000" smtClean="0">
                        <a:latin typeface="Cambria Math"/>
                      </a:rPr>
                      <m:t>𝑘</m:t>
                    </m:r>
                    <m:r>
                      <a:rPr lang="en-US" sz="1200" b="0" i="1" baseline="-25000" smtClean="0">
                        <a:latin typeface="Cambria Math"/>
                      </a:rPr>
                      <m:t>+1</m:t>
                    </m:r>
                    <m:d>
                      <m:dPr>
                        <m:begChr m:val="|"/>
                        <m:ctrlPr>
                          <a:rPr lang="en-US" sz="1200" b="0" i="1" baseline="-2500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1200" b="0" i="1" baseline="-25000" smtClean="0">
                            <a:latin typeface="Cambria Math"/>
                          </a:rPr>
                          <m:t>𝑘</m:t>
                        </m:r>
                        <m:r>
                          <a:rPr lang="en-US" sz="1200" b="0" i="1" smtClean="0">
                            <a:latin typeface="Cambria Math"/>
                          </a:rPr>
                          <m:t>,</m:t>
                        </m:r>
                        <m:r>
                          <a:rPr lang="en-US" sz="1200" b="0" i="1" smtClean="0">
                            <a:latin typeface="Cambria Math"/>
                          </a:rPr>
                          <m:t>𝑈</m:t>
                        </m:r>
                      </m:e>
                    </m:d>
                    <m:r>
                      <a:rPr lang="en-US" sz="1200" i="1">
                        <a:latin typeface="Cambria Math"/>
                        <a:ea typeface="Cambria Math"/>
                      </a:rPr>
                      <m:t>⨁</m:t>
                    </m:r>
                    <m:d>
                      <m:dPr>
                        <m:ctrlPr>
                          <a:rPr lang="en-US" sz="1200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sz="1200" b="0" i="0" smtClean="0">
                            <a:latin typeface="Cambria Math"/>
                            <a:ea typeface="Cambria Math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sz="1200" b="0" i="0" dirty="0" smtClean="0">
                            <a:latin typeface="Cambria Math"/>
                          </a:rPr>
                          <m:t>E</m:t>
                        </m:r>
                      </m:e>
                    </m:d>
                  </m:oMath>
                </a14:m>
                <a:r>
                  <a:rPr lang="en-US" sz="1200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/>
                        <a:ea typeface="Cambria Math"/>
                      </a:rPr>
                      <m:t>⨁</m:t>
                    </m:r>
                  </m:oMath>
                </a14:m>
                <a:r>
                  <a:rPr lang="en-US" sz="1200" dirty="0" smtClean="0"/>
                  <a:t>E</a:t>
                </a:r>
                <a:endParaRPr lang="en-US" sz="1200" dirty="0"/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1430" y="221488"/>
                <a:ext cx="2646687" cy="276999"/>
              </a:xfrm>
              <a:prstGeom prst="rect">
                <a:avLst/>
              </a:prstGeom>
              <a:blipFill rotWithShape="1">
                <a:blip r:embed="rId11"/>
                <a:stretch>
                  <a:fillRect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" name="Straight Arrow Connector 69"/>
          <p:cNvCxnSpPr/>
          <p:nvPr/>
        </p:nvCxnSpPr>
        <p:spPr>
          <a:xfrm flipH="1">
            <a:off x="5882358" y="501821"/>
            <a:ext cx="11206" cy="248408"/>
          </a:xfrm>
          <a:prstGeom prst="straightConnector1">
            <a:avLst/>
          </a:prstGeom>
          <a:ln w="19050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/>
              <p:cNvSpPr txBox="1"/>
              <p:nvPr/>
            </p:nvSpPr>
            <p:spPr>
              <a:xfrm>
                <a:off x="5486400" y="3111965"/>
                <a:ext cx="306314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20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1200" b="0" i="1" smtClean="0">
                            <a:latin typeface="Cambria Math"/>
                          </a:rPr>
                          <m:t>𝑋</m:t>
                        </m:r>
                      </m:e>
                    </m:acc>
                    <m:r>
                      <a:rPr lang="en-US" sz="1200" i="1" baseline="-25000">
                        <a:latin typeface="Cambria Math"/>
                      </a:rPr>
                      <m:t>𝑘</m:t>
                    </m:r>
                    <m:r>
                      <a:rPr lang="en-US" sz="1200" b="0" i="1" baseline="-25000" smtClean="0">
                        <a:latin typeface="Cambria Math"/>
                      </a:rPr>
                      <m:t>+2</m:t>
                    </m:r>
                    <m:r>
                      <a:rPr lang="en-US" sz="1200" i="1" baseline="-25000">
                        <a:latin typeface="Cambria Math"/>
                      </a:rPr>
                      <m:t>|</m:t>
                    </m:r>
                    <m:r>
                      <a:rPr lang="en-US" sz="1200" i="1" baseline="-25000">
                        <a:latin typeface="Cambria Math"/>
                      </a:rPr>
                      <m:t>𝑘</m:t>
                    </m:r>
                    <m:r>
                      <a:rPr lang="en-US" sz="1200" b="0" i="1" baseline="-25000" smtClean="0">
                        <a:latin typeface="Cambria Math"/>
                      </a:rPr>
                      <m:t>+1</m:t>
                    </m:r>
                  </m:oMath>
                </a14:m>
                <a:r>
                  <a:rPr lang="en-US" sz="1200" dirty="0" smtClean="0"/>
                  <a:t> = Reach</a:t>
                </a:r>
                <a:r>
                  <a:rPr lang="en-US" sz="1200" baseline="-25000" dirty="0" smtClean="0"/>
                  <a:t>h</a:t>
                </a:r>
                <a:r>
                  <a:rPr lang="en-US" sz="1200" dirty="0" smtClean="0"/>
                  <a:t>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20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1200" b="0" i="1" smtClean="0">
                            <a:latin typeface="Cambria Math"/>
                          </a:rPr>
                          <m:t>𝑋</m:t>
                        </m:r>
                      </m:e>
                    </m:acc>
                    <m:r>
                      <a:rPr lang="en-US" sz="1200" b="0" i="1" baseline="-25000" smtClean="0">
                        <a:latin typeface="Cambria Math"/>
                      </a:rPr>
                      <m:t>𝑘</m:t>
                    </m:r>
                    <m:r>
                      <a:rPr lang="en-US" sz="1200" b="0" i="1" baseline="-25000" smtClean="0">
                        <a:latin typeface="Cambria Math"/>
                      </a:rPr>
                      <m:t>+1|</m:t>
                    </m:r>
                    <m:r>
                      <a:rPr lang="en-US" sz="1200" b="0" i="1" baseline="-25000" smtClean="0">
                        <a:latin typeface="Cambria Math"/>
                      </a:rPr>
                      <m:t>𝑘</m:t>
                    </m:r>
                    <m:r>
                      <a:rPr lang="en-US" sz="1200" b="0" i="1" baseline="-25000" smtClean="0">
                        <a:latin typeface="Cambria Math"/>
                      </a:rPr>
                      <m:t>+1 ,</m:t>
                    </m:r>
                    <m:r>
                      <a:rPr lang="en-US" sz="1200" b="0" i="1" smtClean="0">
                        <a:latin typeface="Cambria Math"/>
                      </a:rPr>
                      <m:t>𝑈</m:t>
                    </m:r>
                    <m:r>
                      <a:rPr lang="en-US" sz="1200" b="0" i="1" smtClean="0">
                        <a:latin typeface="Cambria Math"/>
                      </a:rPr>
                      <m:t>)⨁</m:t>
                    </m:r>
                    <m:r>
                      <a:rPr lang="en-US" sz="1200" b="0" i="0" smtClean="0">
                        <a:latin typeface="Cambria Math"/>
                        <a:ea typeface="Cambria Math"/>
                      </a:rPr>
                      <m:t>(−</m:t>
                    </m:r>
                  </m:oMath>
                </a14:m>
                <a:r>
                  <a:rPr lang="en-US" sz="1200" dirty="0" smtClean="0"/>
                  <a:t>E)</a:t>
                </a:r>
                <a:r>
                  <a:rPr lang="en-US" sz="1200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/>
                        <a:ea typeface="Cambria Math"/>
                      </a:rPr>
                      <m:t>⨁</m:t>
                    </m:r>
                  </m:oMath>
                </a14:m>
                <a:r>
                  <a:rPr lang="en-US" sz="1200" dirty="0" smtClean="0"/>
                  <a:t>E</a:t>
                </a:r>
                <a:endParaRPr lang="en-US" sz="1200" dirty="0"/>
              </a:p>
            </p:txBody>
          </p:sp>
        </mc:Choice>
        <mc:Fallback xmlns=""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400" y="3111965"/>
                <a:ext cx="3063146" cy="276999"/>
              </a:xfrm>
              <a:prstGeom prst="rect">
                <a:avLst/>
              </a:prstGeom>
              <a:blipFill rotWithShape="1">
                <a:blip r:embed="rId12"/>
                <a:stretch>
                  <a:fillRect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Straight Arrow Connector 75"/>
          <p:cNvCxnSpPr/>
          <p:nvPr/>
        </p:nvCxnSpPr>
        <p:spPr>
          <a:xfrm flipH="1" flipV="1">
            <a:off x="6125135" y="2971800"/>
            <a:ext cx="1" cy="236249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6324599" y="2951435"/>
            <a:ext cx="2133601" cy="84055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flipV="1">
            <a:off x="7010400" y="609600"/>
            <a:ext cx="874004" cy="1494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7041775" y="2971798"/>
            <a:ext cx="1129553" cy="1088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flipV="1">
            <a:off x="4114800" y="1922815"/>
            <a:ext cx="1283465" cy="6939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/>
          <p:cNvSpPr/>
          <p:nvPr/>
        </p:nvSpPr>
        <p:spPr>
          <a:xfrm>
            <a:off x="5200650" y="3048000"/>
            <a:ext cx="133350" cy="2024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1675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512</TotalTime>
  <Words>155</Words>
  <Application>Microsoft Office PowerPoint</Application>
  <PresentationFormat>On-screen Show (4:3)</PresentationFormat>
  <Paragraphs>12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mLab</dc:creator>
  <cp:lastModifiedBy>mLab</cp:lastModifiedBy>
  <cp:revision>17</cp:revision>
  <dcterms:created xsi:type="dcterms:W3CDTF">2016-03-08T22:42:21Z</dcterms:created>
  <dcterms:modified xsi:type="dcterms:W3CDTF">2016-03-11T21:54:40Z</dcterms:modified>
</cp:coreProperties>
</file>