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Formel-Editor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1" r:id="rId3"/>
    <p:sldId id="274" r:id="rId4"/>
    <p:sldId id="292" r:id="rId5"/>
    <p:sldId id="293" r:id="rId6"/>
    <p:sldId id="275" r:id="rId7"/>
    <p:sldId id="276" r:id="rId8"/>
    <p:sldId id="284" r:id="rId9"/>
    <p:sldId id="278" r:id="rId10"/>
    <p:sldId id="277" r:id="rId11"/>
    <p:sldId id="290" r:id="rId12"/>
    <p:sldId id="280" r:id="rId13"/>
    <p:sldId id="281" r:id="rId14"/>
    <p:sldId id="282" r:id="rId15"/>
    <p:sldId id="286" r:id="rId16"/>
    <p:sldId id="287" r:id="rId17"/>
    <p:sldId id="288" r:id="rId18"/>
    <p:sldId id="289" r:id="rId19"/>
    <p:sldId id="285" r:id="rId20"/>
    <p:sldId id="261" r:id="rId21"/>
    <p:sldId id="273" r:id="rId22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98057" autoAdjust="0"/>
  </p:normalViewPr>
  <p:slideViewPr>
    <p:cSldViewPr snapToGrid="0" showGuides="1">
      <p:cViewPr>
        <p:scale>
          <a:sx n="276" d="100"/>
          <a:sy n="276" d="100"/>
        </p:scale>
        <p:origin x="7792" y="3200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image" Target="../media/image38.wmf"/><Relationship Id="rId7" Type="http://schemas.openxmlformats.org/officeDocument/2006/relationships/image" Target="../media/image39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6" Type="http://schemas.openxmlformats.org/officeDocument/2006/relationships/image" Target="../media/image45.wmf"/><Relationship Id="rId7" Type="http://schemas.openxmlformats.org/officeDocument/2006/relationships/image" Target="../media/image46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39.wmf"/><Relationship Id="rId5" Type="http://schemas.openxmlformats.org/officeDocument/2006/relationships/image" Target="../media/image47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7" Type="http://schemas.openxmlformats.org/officeDocument/2006/relationships/oleObject" Target="../embeddings/Microsoft_Formel-Editor1.bin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3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37.w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38.wmf"/><Relationship Id="rId15" Type="http://schemas.openxmlformats.org/officeDocument/2006/relationships/oleObject" Target="../embeddings/oleObject17.bin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44.wmf"/><Relationship Id="rId13" Type="http://schemas.openxmlformats.org/officeDocument/2006/relationships/oleObject" Target="../embeddings/oleObject23.bin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45.w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46.wmf"/><Relationship Id="rId18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w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3.wmf"/><Relationship Id="rId9" Type="http://schemas.openxmlformats.org/officeDocument/2006/relationships/oleObject" Target="../embeddings/oleObject30.bin"/><Relationship Id="rId10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64969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Formel" r:id="rId3" imgW="1279800" imgH="776880" progId="Equation.3">
                  <p:embed/>
                </p:oleObj>
              </mc:Choice>
              <mc:Fallback>
                <p:oleObj name="Formel" r:id="rId3" imgW="1279800" imgH="77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49" y="4664982"/>
                        <a:ext cx="1735565" cy="1073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424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Formel" r:id="rId5" imgW="786240" imgH="383760" progId="Equation.3">
                  <p:embed/>
                </p:oleObj>
              </mc:Choice>
              <mc:Fallback>
                <p:oleObj name="Formel" r:id="rId5" imgW="786240" imgH="38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89" y="4587768"/>
                        <a:ext cx="1295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65634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Formel" r:id="rId7" imgW="1737000" imgH="447840" progId="Equation.3">
                  <p:embed/>
                </p:oleObj>
              </mc:Choice>
              <mc:Fallback>
                <p:oleObj name="Formel" r:id="rId7" imgW="1737000" imgH="4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700" y="5506028"/>
                        <a:ext cx="283527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Bild 4" descr="SplineDegreeVelAccJerk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75" y="1226744"/>
            <a:ext cx="5603146" cy="4209877"/>
          </a:xfrm>
          <a:prstGeom prst="rect">
            <a:avLst/>
          </a:prstGeom>
        </p:spPr>
      </p:pic>
      <p:pic>
        <p:nvPicPr>
          <p:cNvPr id="7" name="Bild 6" descr="TrajSplineDegreeVelAccJerk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94" y="1346907"/>
            <a:ext cx="4077372" cy="30634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0924" y="2783606"/>
            <a:ext cx="949361" cy="1159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E601"/>
                </a:solidFill>
              </a:rPr>
              <a:t>-</a:t>
            </a:r>
            <a:r>
              <a:rPr lang="de-DE" dirty="0" err="1" smtClean="0">
                <a:solidFill>
                  <a:srgbClr val="00E601"/>
                </a:solidFill>
              </a:rPr>
              <a:t>cubic</a:t>
            </a:r>
            <a:endParaRPr lang="de-DE" dirty="0" smtClean="0">
              <a:solidFill>
                <a:srgbClr val="00E601"/>
              </a:solidFill>
            </a:endParaRPr>
          </a:p>
          <a:p>
            <a:r>
              <a:rPr lang="de-DE" dirty="0" smtClean="0">
                <a:solidFill>
                  <a:srgbClr val="3FC5FF"/>
                </a:solidFill>
              </a:rPr>
              <a:t>-</a:t>
            </a:r>
            <a:r>
              <a:rPr lang="de-DE" dirty="0" err="1" smtClean="0">
                <a:solidFill>
                  <a:srgbClr val="3FC5FF"/>
                </a:solidFill>
              </a:rPr>
              <a:t>quartic</a:t>
            </a:r>
            <a:endParaRPr lang="de-DE" dirty="0" smtClean="0">
              <a:solidFill>
                <a:srgbClr val="3FC5FF"/>
              </a:solidFill>
            </a:endParaRPr>
          </a:p>
          <a:p>
            <a:r>
              <a:rPr lang="de-DE" dirty="0" smtClean="0">
                <a:solidFill>
                  <a:srgbClr val="D200D4"/>
                </a:solidFill>
              </a:rPr>
              <a:t>-</a:t>
            </a:r>
            <a:r>
              <a:rPr lang="de-DE" dirty="0" err="1" smtClean="0">
                <a:solidFill>
                  <a:srgbClr val="D200D4"/>
                </a:solidFill>
              </a:rPr>
              <a:t>quintic</a:t>
            </a:r>
            <a:endParaRPr lang="de-DE" dirty="0">
              <a:solidFill>
                <a:srgbClr val="D200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pic>
        <p:nvPicPr>
          <p:cNvPr id="6" name="Inhaltsplatzhalter 5" descr="Mot_Alloc_Helix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b="2234"/>
          <a:stretch/>
        </p:blipFill>
        <p:spPr>
          <a:xfrm>
            <a:off x="0" y="1121938"/>
            <a:ext cx="6368545" cy="4999850"/>
          </a:xfrm>
        </p:spPr>
      </p:pic>
      <p:grpSp>
        <p:nvGrpSpPr>
          <p:cNvPr id="23" name="Gruppierung 22"/>
          <p:cNvGrpSpPr/>
          <p:nvPr/>
        </p:nvGrpSpPr>
        <p:grpSpPr>
          <a:xfrm>
            <a:off x="1306946" y="2305521"/>
            <a:ext cx="2971453" cy="2231547"/>
            <a:chOff x="1306946" y="2305521"/>
            <a:chExt cx="2971453" cy="2231547"/>
          </a:xfrm>
        </p:grpSpPr>
        <p:sp>
          <p:nvSpPr>
            <p:cNvPr id="8" name="Rechteck 7"/>
            <p:cNvSpPr/>
            <p:nvPr/>
          </p:nvSpPr>
          <p:spPr bwMode="auto">
            <a:xfrm>
              <a:off x="1319276" y="2305521"/>
              <a:ext cx="357561" cy="394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Bild 8" descr="Mot_Alloc_Helix_enlarged.eps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71" t="8808" r="36455" b="67820"/>
            <a:stretch/>
          </p:blipFill>
          <p:spPr>
            <a:xfrm>
              <a:off x="2441276" y="2921969"/>
              <a:ext cx="1837123" cy="1602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Gerade Verbindung 12"/>
            <p:cNvCxnSpPr/>
            <p:nvPr/>
          </p:nvCxnSpPr>
          <p:spPr bwMode="auto">
            <a:xfrm>
              <a:off x="1306946" y="2675390"/>
              <a:ext cx="1134331" cy="18616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689166" y="2330179"/>
              <a:ext cx="2589233" cy="5917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336049" y="2322303"/>
              <a:ext cx="1092898" cy="5873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1693610" y="2692171"/>
              <a:ext cx="723008" cy="5256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6473083" y="1627427"/>
            <a:ext cx="2231672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dirty="0" smtClean="0"/>
              <a:t>C</a:t>
            </a:r>
            <a:r>
              <a:rPr lang="de-DE" sz="1800" baseline="30000" dirty="0" smtClean="0"/>
              <a:t>3</a:t>
            </a:r>
            <a:r>
              <a:rPr lang="de-DE" sz="1800" dirty="0" smtClean="0"/>
              <a:t> </a:t>
            </a:r>
            <a:r>
              <a:rPr lang="de-DE" sz="1800" dirty="0" err="1" smtClean="0"/>
              <a:t>Continuity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Yet</a:t>
            </a:r>
            <a:r>
              <a:rPr lang="de-DE" sz="1800" dirty="0" smtClean="0"/>
              <a:t> C</a:t>
            </a:r>
            <a:r>
              <a:rPr lang="de-DE" sz="1800" baseline="30000" dirty="0" smtClean="0"/>
              <a:t>2</a:t>
            </a:r>
            <a:r>
              <a:rPr lang="de-DE" sz="1800" dirty="0" smtClean="0"/>
              <a:t> </a:t>
            </a:r>
            <a:r>
              <a:rPr lang="de-DE" sz="1800" dirty="0" err="1" smtClean="0"/>
              <a:t>seems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sufficient</a:t>
            </a:r>
            <a:endParaRPr lang="de-DE" sz="1800" dirty="0"/>
          </a:p>
        </p:txBody>
      </p:sp>
      <p:sp>
        <p:nvSpPr>
          <p:cNvPr id="25" name="Textfeld 24"/>
          <p:cNvSpPr txBox="1"/>
          <p:nvPr/>
        </p:nvSpPr>
        <p:spPr>
          <a:xfrm>
            <a:off x="6625483" y="3394925"/>
            <a:ext cx="217791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Decision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Consider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effects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spline</a:t>
            </a:r>
            <a:r>
              <a:rPr lang="de-DE" sz="1800" dirty="0" smtClean="0"/>
              <a:t>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drawbacks</a:t>
            </a:r>
            <a:r>
              <a:rPr lang="de-DE" sz="1800" dirty="0" smtClean="0"/>
              <a:t>, </a:t>
            </a:r>
            <a:r>
              <a:rPr lang="de-DE" sz="1800" dirty="0" err="1" smtClean="0"/>
              <a:t>choose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67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8" r="266"/>
          <a:stretch/>
        </p:blipFill>
        <p:spPr>
          <a:xfrm>
            <a:off x="101600" y="1281901"/>
            <a:ext cx="5116818" cy="4916188"/>
          </a:xfr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36355"/>
              </p:ext>
            </p:extLst>
          </p:nvPr>
        </p:nvGraphicFramePr>
        <p:xfrm>
          <a:off x="215900" y="1141626"/>
          <a:ext cx="635000" cy="140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Formel" r:id="rId4" imgW="456840" imgH="1032840" progId="Equation.3">
                  <p:embed/>
                </p:oleObj>
              </mc:Choice>
              <mc:Fallback>
                <p:oleObj name="Formel" r:id="rId4" imgW="456840" imgH="10328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141626"/>
                        <a:ext cx="635000" cy="1407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72637"/>
              </p:ext>
            </p:extLst>
          </p:nvPr>
        </p:nvGraphicFramePr>
        <p:xfrm>
          <a:off x="2659063" y="2830513"/>
          <a:ext cx="60007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Formel" r:id="rId6" imgW="429480" imgH="1032840" progId="Equation.3">
                  <p:embed/>
                </p:oleObj>
              </mc:Choice>
              <mc:Fallback>
                <p:oleObj name="Formel" r:id="rId6" imgW="429480" imgH="10328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830513"/>
                        <a:ext cx="600075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/>
          <p:cNvCxnSpPr/>
          <p:nvPr/>
        </p:nvCxnSpPr>
        <p:spPr bwMode="auto">
          <a:xfrm>
            <a:off x="889000" y="1739900"/>
            <a:ext cx="736600" cy="279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1"/>
          </p:cNvCxnSpPr>
          <p:nvPr/>
        </p:nvCxnSpPr>
        <p:spPr bwMode="auto">
          <a:xfrm flipH="1" flipV="1">
            <a:off x="2070100" y="2806701"/>
            <a:ext cx="588963" cy="727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6694"/>
              </p:ext>
            </p:extLst>
          </p:nvPr>
        </p:nvGraphicFramePr>
        <p:xfrm>
          <a:off x="5737225" y="3016250"/>
          <a:ext cx="184943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8" imgW="1066680" imgH="1041120" progId="Equation.3">
                  <p:embed/>
                </p:oleObj>
              </mc:Choice>
              <mc:Fallback>
                <p:oleObj name="Equation" r:id="rId8" imgW="1066680" imgH="10411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016250"/>
                        <a:ext cx="1849438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5715000" y="1295400"/>
            <a:ext cx="2959100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parameterization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32426"/>
              </p:ext>
            </p:extLst>
          </p:nvPr>
        </p:nvGraphicFramePr>
        <p:xfrm>
          <a:off x="5764212" y="5103812"/>
          <a:ext cx="30933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Formel" r:id="rId10" imgW="2011320" imgH="557640" progId="Equation.3">
                  <p:embed/>
                </p:oleObj>
              </mc:Choice>
              <mc:Fallback>
                <p:oleObj name="Formel" r:id="rId10" imgW="2011320" imgH="557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2" y="5103812"/>
                        <a:ext cx="309333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5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1653" y="1454821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Equally-distant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37746" y="2322302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Chord-distant</a:t>
            </a:r>
            <a:endParaRPr lang="de-DE" dirty="0" smtClean="0">
              <a:solidFill>
                <a:srgbClr val="0000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24053" y="3283963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Arc-distant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824053" y="4183979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Centripetal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13" descr="Parameterization_4_HG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4054" r="10395" b="6749"/>
          <a:stretch/>
        </p:blipFill>
        <p:spPr>
          <a:xfrm>
            <a:off x="382219" y="1342656"/>
            <a:ext cx="4469788" cy="4242376"/>
          </a:xfrm>
        </p:spPr>
      </p:pic>
    </p:spTree>
    <p:extLst>
      <p:ext uri="{BB962C8B-B14F-4D97-AF65-F5344CB8AC3E}">
        <p14:creationId xmlns:p14="http://schemas.microsoft.com/office/powerpoint/2010/main" val="18972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5" name="Picture 13" descr="C:\Users\Matthias\GITHUB\BA-HMI\powerpoint\tra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25" y="956128"/>
            <a:ext cx="4098428" cy="4109357"/>
          </a:xfrm>
          <a:prstGeom prst="rect">
            <a:avLst/>
          </a:prstGeom>
          <a:noFill/>
        </p:spPr>
      </p:pic>
      <p:pic>
        <p:nvPicPr>
          <p:cNvPr id="18446" name="Picture 14" descr="C:\Users\Matthias\GITHUB\BA-HMI\powerpoint\tr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057" y="956128"/>
            <a:ext cx="4109357" cy="410935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910130" y="2105025"/>
          <a:ext cx="264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5" imgW="1523880" imgH="279360" progId="Equation.3">
                  <p:embed/>
                </p:oleObj>
              </mc:Choice>
              <mc:Fallback>
                <p:oleObj name="Equation" r:id="rId5" imgW="1523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0" y="2105025"/>
                        <a:ext cx="2641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847764" y="1600200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ETH Light" pitchFamily="2" charset="0"/>
              </a:rPr>
              <a:t>Precise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path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938025" y="5448983"/>
          <a:ext cx="2092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7" imgW="1206360" imgH="355320" progId="Equation.3">
                  <p:embed/>
                </p:oleObj>
              </mc:Choice>
              <mc:Fallback>
                <p:oleObj name="Equation" r:id="rId7" imgW="12063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025" y="5448983"/>
                        <a:ext cx="20923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822365" y="4408715"/>
            <a:ext cx="4118428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Time </a:t>
            </a:r>
            <a:r>
              <a:rPr lang="de-DE" dirty="0" err="1" smtClean="0">
                <a:latin typeface="ETH Light" pitchFamily="2" charset="0"/>
              </a:rPr>
              <a:t>equivalence</a:t>
            </a:r>
            <a:r>
              <a:rPr lang="de-DE" dirty="0" smtClean="0">
                <a:latin typeface="ETH Light" pitchFamily="2" charset="0"/>
              </a:rPr>
              <a:t> (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tracking</a:t>
            </a:r>
            <a:r>
              <a:rPr lang="de-DE" dirty="0" smtClean="0">
                <a:latin typeface="ETH Light" pitchFamily="2" charset="0"/>
              </a:rPr>
              <a:t>)</a:t>
            </a:r>
            <a:endParaRPr lang="de-DE" dirty="0">
              <a:latin typeface="ETH Light" pitchFamily="2" charset="0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926912" y="3332388"/>
          <a:ext cx="19367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9" imgW="1117440" imgH="419040" progId="Equation.3">
                  <p:embed/>
                </p:oleObj>
              </mc:Choice>
              <mc:Fallback>
                <p:oleObj name="Equation" r:id="rId9" imgW="1117440" imgH="41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912" y="3332388"/>
                        <a:ext cx="19367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929865" y="4919663"/>
          <a:ext cx="25098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1" imgW="1447560" imgH="279360" progId="Equation.3">
                  <p:embed/>
                </p:oleObj>
              </mc:Choice>
              <mc:Fallback>
                <p:oleObj name="Equation" r:id="rId11" imgW="144756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865" y="4919663"/>
                        <a:ext cx="250983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840510" y="2899206"/>
            <a:ext cx="3797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Low power </a:t>
            </a:r>
            <a:r>
              <a:rPr lang="de-DE" dirty="0" err="1" smtClean="0">
                <a:latin typeface="ETH Light" pitchFamily="2" charset="0"/>
              </a:rPr>
              <a:t>consumption</a:t>
            </a:r>
            <a:endParaRPr lang="de-DE" dirty="0">
              <a:latin typeface="ETH Light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0480" y="5243286"/>
            <a:ext cx="403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  <a:latin typeface="ETH Light" pitchFamily="2" charset="0"/>
              </a:rPr>
              <a:t>Trajectory</a:t>
            </a:r>
            <a:r>
              <a:rPr lang="de-DE" sz="2000" dirty="0" smtClean="0">
                <a:solidFill>
                  <a:schemeClr val="bg1"/>
                </a:solidFill>
                <a:latin typeface="ETH Light" pitchFamily="2" charset="0"/>
              </a:rPr>
              <a:t> </a:t>
            </a:r>
            <a:r>
              <a:rPr lang="de-DE" sz="2000" dirty="0" err="1" smtClean="0">
                <a:latin typeface="ETH Light" pitchFamily="2" charset="0"/>
              </a:rPr>
              <a:t>and</a:t>
            </a:r>
            <a:r>
              <a:rPr lang="de-DE" sz="2000" dirty="0" smtClean="0">
                <a:latin typeface="ETH Light" pitchFamily="2" charset="0"/>
              </a:rPr>
              <a:t>  </a:t>
            </a:r>
            <a:r>
              <a:rPr lang="de-DE" sz="2000" b="1" dirty="0" smtClean="0">
                <a:solidFill>
                  <a:srgbClr val="00B050"/>
                </a:solidFill>
                <a:latin typeface="ETH Light" pitchFamily="2" charset="0"/>
              </a:rPr>
              <a:t>Simulation </a:t>
            </a:r>
            <a:r>
              <a:rPr lang="de-DE" sz="2000" b="1" dirty="0" err="1" smtClean="0">
                <a:solidFill>
                  <a:srgbClr val="00B050"/>
                </a:solidFill>
                <a:latin typeface="ETH Light" pitchFamily="2" charset="0"/>
              </a:rPr>
              <a:t>Trace</a:t>
            </a:r>
            <a:endParaRPr lang="de-DE" sz="2000" b="1" dirty="0">
              <a:solidFill>
                <a:srgbClr val="00B050"/>
              </a:solidFill>
              <a:latin typeface="ETH Light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13226" y="5236032"/>
            <a:ext cx="168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005395"/>
                </a:solidFill>
                <a:latin typeface="ETH Light" pitchFamily="2" charset="0"/>
              </a:rPr>
              <a:t>Trajectory</a:t>
            </a:r>
            <a:endParaRPr lang="de-DE" sz="2000" b="1" dirty="0">
              <a:solidFill>
                <a:srgbClr val="00B050"/>
              </a:solidFill>
              <a:latin typeface="ETH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 15"/>
          <p:cNvSpPr/>
          <p:nvPr/>
        </p:nvSpPr>
        <p:spPr bwMode="auto">
          <a:xfrm>
            <a:off x="2243648" y="2647965"/>
            <a:ext cx="4897380" cy="1328958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292088"/>
              <a:gd name="connsiteY0" fmla="*/ 644351 h 672318"/>
              <a:gd name="connsiteX1" fmla="*/ 869688 w 2292088"/>
              <a:gd name="connsiteY1" fmla="*/ 4661 h 672318"/>
              <a:gd name="connsiteX2" fmla="*/ 2292088 w 2292088"/>
              <a:gd name="connsiteY2" fmla="*/ 672318 h 672318"/>
              <a:gd name="connsiteX3" fmla="*/ 2292088 w 2292088"/>
              <a:gd name="connsiteY3" fmla="*/ 672318 h 672318"/>
              <a:gd name="connsiteX0" fmla="*/ 0 w 2292088"/>
              <a:gd name="connsiteY0" fmla="*/ 704530 h 732497"/>
              <a:gd name="connsiteX1" fmla="*/ 869688 w 2292088"/>
              <a:gd name="connsiteY1" fmla="*/ 64840 h 732497"/>
              <a:gd name="connsiteX2" fmla="*/ 2292088 w 2292088"/>
              <a:gd name="connsiteY2" fmla="*/ 732497 h 732497"/>
              <a:gd name="connsiteX3" fmla="*/ 2292088 w 2292088"/>
              <a:gd name="connsiteY3" fmla="*/ 732497 h 732497"/>
              <a:gd name="connsiteX0" fmla="*/ 0 w 2292088"/>
              <a:gd name="connsiteY0" fmla="*/ 704530 h 732497"/>
              <a:gd name="connsiteX1" fmla="*/ 869688 w 2292088"/>
              <a:gd name="connsiteY1" fmla="*/ 64840 h 732497"/>
              <a:gd name="connsiteX2" fmla="*/ 2292088 w 2292088"/>
              <a:gd name="connsiteY2" fmla="*/ 732497 h 732497"/>
              <a:gd name="connsiteX3" fmla="*/ 2292088 w 2292088"/>
              <a:gd name="connsiteY3" fmla="*/ 732497 h 7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088" h="732497">
                <a:moveTo>
                  <a:pt x="0" y="704530"/>
                </a:moveTo>
                <a:cubicBezTo>
                  <a:pt x="262466" y="394892"/>
                  <a:pt x="296049" y="0"/>
                  <a:pt x="869688" y="64840"/>
                </a:cubicBezTo>
                <a:cubicBezTo>
                  <a:pt x="1251703" y="129680"/>
                  <a:pt x="2292088" y="732497"/>
                  <a:pt x="2292088" y="732497"/>
                </a:cubicBezTo>
                <a:lnTo>
                  <a:pt x="2292088" y="73249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772227" y="1088571"/>
            <a:ext cx="2002973" cy="58057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Pos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37996" y="3949688"/>
          <a:ext cx="7477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3" imgW="431640" imgH="711000" progId="Equation.3">
                  <p:embed/>
                </p:oleObj>
              </mc:Choice>
              <mc:Fallback>
                <p:oleObj name="Equation" r:id="rId3" imgW="4316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96" y="3949688"/>
                        <a:ext cx="74771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591147" y="4775270"/>
          <a:ext cx="5492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5" imgW="317160" imgH="203040" progId="Equation.3">
                  <p:embed/>
                </p:oleObj>
              </mc:Choice>
              <mc:Fallback>
                <p:oleObj name="Equation" r:id="rId5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47" y="4775270"/>
                        <a:ext cx="5492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8733" y="2965686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733" y="2965686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784475" y="3257550"/>
          <a:ext cx="5302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9" imgW="304560" imgH="203040" progId="Equation.3">
                  <p:embed/>
                </p:oleObj>
              </mc:Choice>
              <mc:Fallback>
                <p:oleObj name="Equation" r:id="rId9" imgW="3045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3257550"/>
                        <a:ext cx="5302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549077" y="4177329"/>
          <a:ext cx="925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077" y="4177329"/>
                        <a:ext cx="9255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797959" y="3175925"/>
          <a:ext cx="8794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13" imgW="507960" imgH="203040" progId="Equation.3">
                  <p:embed/>
                </p:oleObj>
              </mc:Choice>
              <mc:Fallback>
                <p:oleObj name="Equation" r:id="rId13" imgW="5079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959" y="3175925"/>
                        <a:ext cx="8794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797259" y="5516880"/>
          <a:ext cx="7064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15" imgW="406080" imgH="457200" progId="Equation.3">
                  <p:embed/>
                </p:oleObj>
              </mc:Choice>
              <mc:Fallback>
                <p:oleObj name="Equation" r:id="rId15" imgW="40608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259" y="5516880"/>
                        <a:ext cx="70643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uppieren 54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56" name="Gerade Verbindung 55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uppieren 48"/>
          <p:cNvGrpSpPr/>
          <p:nvPr/>
        </p:nvGrpSpPr>
        <p:grpSpPr>
          <a:xfrm>
            <a:off x="2070552" y="2758727"/>
            <a:ext cx="587823" cy="566065"/>
            <a:chOff x="1204690" y="3091544"/>
            <a:chExt cx="587823" cy="566065"/>
          </a:xfrm>
        </p:grpSpPr>
        <p:sp>
          <p:nvSpPr>
            <p:cNvPr id="50" name="Ellipse 49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10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>
                    <a:alpha val="61000"/>
                  </a:srgb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3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Ellipse 29"/>
          <p:cNvSpPr/>
          <p:nvPr/>
        </p:nvSpPr>
        <p:spPr bwMode="auto">
          <a:xfrm>
            <a:off x="2628898" y="3379329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59" name="Gruppieren 58"/>
          <p:cNvGrpSpPr/>
          <p:nvPr/>
        </p:nvGrpSpPr>
        <p:grpSpPr>
          <a:xfrm>
            <a:off x="2072824" y="2760999"/>
            <a:ext cx="587823" cy="566065"/>
            <a:chOff x="1204690" y="3091544"/>
            <a:chExt cx="587823" cy="566065"/>
          </a:xfrm>
        </p:grpSpPr>
        <p:sp>
          <p:nvSpPr>
            <p:cNvPr id="60" name="Ellipse 59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7000"/>
                  </a:schemeClr>
                </a:gs>
                <a:gs pos="39999">
                  <a:schemeClr val="accent1">
                    <a:lumMod val="75000"/>
                    <a:lumOff val="25000"/>
                    <a:alpha val="22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1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Ellipse 60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3000"/>
                  </a:schemeClr>
                </a:gs>
                <a:gs pos="39999">
                  <a:schemeClr val="accent1">
                    <a:lumMod val="75000"/>
                    <a:lumOff val="25000"/>
                    <a:alpha val="1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23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>
                    <a:alpha val="11000"/>
                  </a:srgbClr>
                </a:gs>
                <a:gs pos="39999">
                  <a:srgbClr val="85C2FF">
                    <a:alpha val="24000"/>
                  </a:srgbClr>
                </a:gs>
                <a:gs pos="70000">
                  <a:srgbClr val="C4D6EB">
                    <a:alpha val="16000"/>
                  </a:srgbClr>
                </a:gs>
                <a:gs pos="100000">
                  <a:srgbClr val="FFEBFA">
                    <a:alpha val="16000"/>
                  </a:srgbClr>
                </a:gs>
              </a:gsLst>
              <a:lin ang="0" scaled="0"/>
            </a:gradFill>
            <a:ln w="9525" cap="flat" cmpd="sng" algn="ctr">
              <a:solidFill>
                <a:schemeClr val="tx1">
                  <a:alpha val="12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28000"/>
                  </a:schemeClr>
                </a:gs>
                <a:gs pos="39999">
                  <a:schemeClr val="accent1">
                    <a:lumMod val="75000"/>
                    <a:lumOff val="25000"/>
                    <a:alpha val="24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>
                  <a:alpha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44 C 0.02274 -0.01989 0.05746 -0.11147 0.13854 -0.09783 C 0.21962 -0.08419 0.41389 0.0407 0.48628 0.07724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1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624 C 0.03177 -0.00347 0.10694 -0.0673 0.19218 -0.04949 C 0.27743 -0.03169 0.44514 0.07955 0.51163 0.11355 " pathEditMode="relative" rAng="0" ptsTypes="aaa">
                                      <p:cBhvr>
                                        <p:cTn id="8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0" y="1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9713" y="1088571"/>
            <a:ext cx="2002973" cy="8563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2148114" y="2262085"/>
            <a:ext cx="4570738" cy="1609506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583170"/>
              <a:gd name="connsiteY0" fmla="*/ 619276 h 826342"/>
              <a:gd name="connsiteX1" fmla="*/ 914400 w 2583170"/>
              <a:gd name="connsiteY1" fmla="*/ 9676 h 826342"/>
              <a:gd name="connsiteX2" fmla="*/ 2336800 w 2583170"/>
              <a:gd name="connsiteY2" fmla="*/ 677333 h 826342"/>
              <a:gd name="connsiteX3" fmla="*/ 2392621 w 2583170"/>
              <a:gd name="connsiteY3" fmla="*/ 826342 h 826342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21836 h 828902"/>
              <a:gd name="connsiteX1" fmla="*/ 914400 w 2392621"/>
              <a:gd name="connsiteY1" fmla="*/ 12236 h 828902"/>
              <a:gd name="connsiteX2" fmla="*/ 1499486 w 2392621"/>
              <a:gd name="connsiteY2" fmla="*/ 232867 h 828902"/>
              <a:gd name="connsiteX3" fmla="*/ 2392621 w 2392621"/>
              <a:gd name="connsiteY3" fmla="*/ 828902 h 828902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486" h="621836">
                <a:moveTo>
                  <a:pt x="0" y="621836"/>
                </a:moveTo>
                <a:cubicBezTo>
                  <a:pt x="262466" y="312198"/>
                  <a:pt x="485860" y="46386"/>
                  <a:pt x="914400" y="12236"/>
                </a:cubicBezTo>
                <a:cubicBezTo>
                  <a:pt x="1149428" y="0"/>
                  <a:pt x="1268002" y="61695"/>
                  <a:pt x="1499486" y="2328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err="1" smtClean="0"/>
              <a:t>Vel</a:t>
            </a:r>
            <a:r>
              <a:rPr lang="de-CH" sz="2000" dirty="0" smtClean="0"/>
              <a:t>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538788" y="3629025"/>
          <a:ext cx="24860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1434960" imgH="393480" progId="Equation.3">
                  <p:embed/>
                </p:oleObj>
              </mc:Choice>
              <mc:Fallback>
                <p:oleObj name="Equation" r:id="rId3" imgW="1434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3629025"/>
                        <a:ext cx="24860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607050" y="4807075"/>
          <a:ext cx="5492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5" imgW="317160" imgH="203040" progId="Equation.3">
                  <p:embed/>
                </p:oleObj>
              </mc:Choice>
              <mc:Fallback>
                <p:oleObj name="Equation" r:id="rId5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807075"/>
                        <a:ext cx="5492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43497" y="2911632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497" y="2911632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58129" y="3511097"/>
          <a:ext cx="661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129" y="3511097"/>
                        <a:ext cx="66198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986768" y="3132591"/>
          <a:ext cx="12573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1" imgW="723600" imgH="228600" progId="Equation.3">
                  <p:embed/>
                </p:oleObj>
              </mc:Choice>
              <mc:Fallback>
                <p:oleObj name="Equation" r:id="rId11" imgW="7236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768" y="3132591"/>
                        <a:ext cx="12573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pieren 37"/>
          <p:cNvGrpSpPr/>
          <p:nvPr/>
        </p:nvGrpSpPr>
        <p:grpSpPr>
          <a:xfrm>
            <a:off x="1846727" y="2983382"/>
            <a:ext cx="587823" cy="566065"/>
            <a:chOff x="1204690" y="3091544"/>
            <a:chExt cx="587823" cy="566065"/>
          </a:xfrm>
        </p:grpSpPr>
        <p:sp>
          <p:nvSpPr>
            <p:cNvPr id="37" name="Ellipse 36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ihandform 38"/>
          <p:cNvSpPr/>
          <p:nvPr/>
        </p:nvSpPr>
        <p:spPr bwMode="auto">
          <a:xfrm>
            <a:off x="2401294" y="3200129"/>
            <a:ext cx="477272" cy="454694"/>
          </a:xfrm>
          <a:custGeom>
            <a:avLst/>
            <a:gdLst>
              <a:gd name="connsiteX0" fmla="*/ 0 w 485029"/>
              <a:gd name="connsiteY0" fmla="*/ 413468 h 413468"/>
              <a:gd name="connsiteX1" fmla="*/ 222636 w 485029"/>
              <a:gd name="connsiteY1" fmla="*/ 206734 h 413468"/>
              <a:gd name="connsiteX2" fmla="*/ 485029 w 485029"/>
              <a:gd name="connsiteY2" fmla="*/ 0 h 413468"/>
              <a:gd name="connsiteX0" fmla="*/ 0 w 485029"/>
              <a:gd name="connsiteY0" fmla="*/ 413468 h 413468"/>
              <a:gd name="connsiteX1" fmla="*/ 150180 w 485029"/>
              <a:gd name="connsiteY1" fmla="*/ 262469 h 413468"/>
              <a:gd name="connsiteX2" fmla="*/ 485029 w 485029"/>
              <a:gd name="connsiteY2" fmla="*/ 0 h 413468"/>
              <a:gd name="connsiteX0" fmla="*/ 0 w 334545"/>
              <a:gd name="connsiteY0" fmla="*/ 318719 h 318719"/>
              <a:gd name="connsiteX1" fmla="*/ 150180 w 334545"/>
              <a:gd name="connsiteY1" fmla="*/ 167720 h 318719"/>
              <a:gd name="connsiteX2" fmla="*/ 334545 w 334545"/>
              <a:gd name="connsiteY2" fmla="*/ 0 h 3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545" h="318719">
                <a:moveTo>
                  <a:pt x="0" y="318719"/>
                </a:moveTo>
                <a:cubicBezTo>
                  <a:pt x="70899" y="249807"/>
                  <a:pt x="94423" y="220840"/>
                  <a:pt x="150180" y="167720"/>
                </a:cubicBezTo>
                <a:cubicBezTo>
                  <a:pt x="205937" y="114600"/>
                  <a:pt x="243767" y="68911"/>
                  <a:pt x="334545" y="0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 bwMode="auto">
          <a:xfrm>
            <a:off x="2828883" y="3141357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388985" y="3561572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46" name="Gerade Verbindung 45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Gerade Verbindung 46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531717" y="5655891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3" imgW="266400" imgH="203040" progId="Equation.3">
                  <p:embed/>
                </p:oleObj>
              </mc:Choice>
              <mc:Fallback>
                <p:oleObj name="Equation" r:id="rId13" imgW="26640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17" y="5655891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077570" y="5601819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4" imgW="266400" imgH="203040" progId="Equation.3">
                  <p:embed/>
                </p:oleObj>
              </mc:Choice>
              <mc:Fallback>
                <p:oleObj name="Equation" r:id="rId14" imgW="2664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570" y="5601819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902557" y="4747538"/>
          <a:ext cx="627823" cy="39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16" imgW="380880" imgH="241200" progId="Equation.3">
                  <p:embed/>
                </p:oleObj>
              </mc:Choice>
              <mc:Fallback>
                <p:oleObj name="Equation" r:id="rId16" imgW="38088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557" y="4747538"/>
                        <a:ext cx="627823" cy="39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uppieren 30"/>
          <p:cNvGrpSpPr/>
          <p:nvPr/>
        </p:nvGrpSpPr>
        <p:grpSpPr>
          <a:xfrm>
            <a:off x="1988458" y="5487777"/>
            <a:ext cx="5326744" cy="960730"/>
            <a:chOff x="4572000" y="5471875"/>
            <a:chExt cx="2634953" cy="478983"/>
          </a:xfrm>
        </p:grpSpPr>
        <p:cxnSp>
          <p:nvCxnSpPr>
            <p:cNvPr id="51" name="Gerade Verbindung 50"/>
            <p:cNvCxnSpPr/>
            <p:nvPr/>
          </p:nvCxnSpPr>
          <p:spPr bwMode="auto">
            <a:xfrm>
              <a:off x="7203542" y="5494488"/>
              <a:ext cx="3411" cy="45637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V="1">
              <a:off x="4575620" y="5471875"/>
              <a:ext cx="3636" cy="463126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>
              <a:off x="4572000" y="5936343"/>
              <a:ext cx="2631019" cy="1055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0" name="Gerade Verbindung mit Pfeil 59"/>
          <p:cNvCxnSpPr/>
          <p:nvPr/>
        </p:nvCxnSpPr>
        <p:spPr bwMode="auto">
          <a:xfrm flipV="1">
            <a:off x="2148114" y="3178630"/>
            <a:ext cx="653143" cy="1451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lg" len="med"/>
            <a:tailEnd type="arrow"/>
          </a:ln>
          <a:effectLst/>
        </p:spPr>
      </p:cxn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2290537" y="2743427"/>
          <a:ext cx="628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8" imgW="380880" imgH="241200" progId="Equation.3">
                  <p:embed/>
                </p:oleObj>
              </mc:Choice>
              <mc:Fallback>
                <p:oleObj name="Equation" r:id="rId18" imgW="38088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37" y="2743427"/>
                        <a:ext cx="628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6611254" y="4971133"/>
            <a:ext cx="1146629" cy="58057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Trajectory-Controllers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3486" y="1135745"/>
            <a:ext cx="8055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ETH Light" pitchFamily="2" charset="0"/>
              </a:rPr>
              <a:t>3 different </a:t>
            </a:r>
            <a:r>
              <a:rPr lang="de-DE" dirty="0" err="1" smtClean="0">
                <a:latin typeface="ETH Light" pitchFamily="2" charset="0"/>
              </a:rPr>
              <a:t>approaches</a:t>
            </a:r>
            <a:r>
              <a:rPr lang="de-DE" dirty="0" smtClean="0">
                <a:latin typeface="ETH Light" pitchFamily="2" charset="0"/>
              </a:rPr>
              <a:t>:	</a:t>
            </a:r>
            <a:r>
              <a:rPr lang="de-DE" dirty="0" err="1" smtClean="0">
                <a:latin typeface="ETH Light" pitchFamily="2" charset="0"/>
              </a:rPr>
              <a:t>Trajectory</a:t>
            </a:r>
            <a:r>
              <a:rPr lang="de-DE" dirty="0" smtClean="0">
                <a:latin typeface="ETH Light" pitchFamily="2" charset="0"/>
              </a:rPr>
              <a:t> </a:t>
            </a:r>
            <a:r>
              <a:rPr lang="de-DE" dirty="0" err="1" smtClean="0">
                <a:latin typeface="ETH Light" pitchFamily="2" charset="0"/>
              </a:rPr>
              <a:t>Following</a:t>
            </a:r>
            <a:r>
              <a:rPr lang="de-DE" dirty="0" smtClean="0">
                <a:latin typeface="ETH Light" pitchFamily="2" charset="0"/>
              </a:rPr>
              <a:t>		Pure </a:t>
            </a:r>
            <a:r>
              <a:rPr lang="de-DE" dirty="0" err="1" smtClean="0">
                <a:latin typeface="ETH Light" pitchFamily="2" charset="0"/>
              </a:rPr>
              <a:t>Pursuit</a:t>
            </a:r>
            <a:r>
              <a:rPr lang="de-DE" dirty="0" smtClean="0">
                <a:latin typeface="ETH Light" pitchFamily="2" charset="0"/>
              </a:rPr>
              <a:t>		Cross Track</a:t>
            </a:r>
          </a:p>
          <a:p>
            <a:r>
              <a:rPr lang="de-DE" dirty="0" smtClean="0">
                <a:latin typeface="ETH Light" pitchFamily="2" charset="0"/>
              </a:rPr>
              <a:t>										(</a:t>
            </a:r>
            <a:r>
              <a:rPr lang="de-DE" i="1" dirty="0" err="1" smtClean="0">
                <a:latin typeface="ETH Light" pitchFamily="2" charset="0"/>
              </a:rPr>
              <a:t>Lookahead</a:t>
            </a:r>
            <a:r>
              <a:rPr lang="de-DE" dirty="0" smtClean="0">
                <a:latin typeface="ETH Light" pitchFamily="2" charset="0"/>
              </a:rPr>
              <a:t>)		(</a:t>
            </a:r>
            <a:r>
              <a:rPr lang="de-DE" i="1" dirty="0" err="1" smtClean="0">
                <a:latin typeface="ETH Light" pitchFamily="2" charset="0"/>
              </a:rPr>
              <a:t>Closest</a:t>
            </a:r>
            <a:r>
              <a:rPr lang="de-DE" i="1" dirty="0" smtClean="0">
                <a:latin typeface="ETH Light" pitchFamily="2" charset="0"/>
              </a:rPr>
              <a:t> Point</a:t>
            </a:r>
            <a:r>
              <a:rPr lang="de-DE" dirty="0" smtClean="0">
                <a:latin typeface="ETH Light" pitchFamily="2" charset="0"/>
              </a:rPr>
              <a:t>)</a:t>
            </a:r>
          </a:p>
          <a:p>
            <a:endParaRPr lang="de-DE" dirty="0">
              <a:latin typeface="ETH Light" pitchFamily="2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6546951" y="1088571"/>
            <a:ext cx="2002973" cy="85634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2148114" y="2262085"/>
            <a:ext cx="4570738" cy="1609506"/>
          </a:xfrm>
          <a:custGeom>
            <a:avLst/>
            <a:gdLst>
              <a:gd name="connsiteX0" fmla="*/ 0 w 2336800"/>
              <a:gd name="connsiteY0" fmla="*/ 619276 h 677333"/>
              <a:gd name="connsiteX1" fmla="*/ 914400 w 2336800"/>
              <a:gd name="connsiteY1" fmla="*/ 9676 h 677333"/>
              <a:gd name="connsiteX2" fmla="*/ 2336800 w 2336800"/>
              <a:gd name="connsiteY2" fmla="*/ 677333 h 677333"/>
              <a:gd name="connsiteX3" fmla="*/ 2336800 w 2336800"/>
              <a:gd name="connsiteY3" fmla="*/ 677333 h 677333"/>
              <a:gd name="connsiteX0" fmla="*/ 0 w 2583170"/>
              <a:gd name="connsiteY0" fmla="*/ 619276 h 826342"/>
              <a:gd name="connsiteX1" fmla="*/ 914400 w 2583170"/>
              <a:gd name="connsiteY1" fmla="*/ 9676 h 826342"/>
              <a:gd name="connsiteX2" fmla="*/ 2336800 w 2583170"/>
              <a:gd name="connsiteY2" fmla="*/ 677333 h 826342"/>
              <a:gd name="connsiteX3" fmla="*/ 2392621 w 2583170"/>
              <a:gd name="connsiteY3" fmla="*/ 826342 h 826342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74428 h 881494"/>
              <a:gd name="connsiteX1" fmla="*/ 914400 w 2392621"/>
              <a:gd name="connsiteY1" fmla="*/ 64828 h 881494"/>
              <a:gd name="connsiteX2" fmla="*/ 1499486 w 2392621"/>
              <a:gd name="connsiteY2" fmla="*/ 285459 h 881494"/>
              <a:gd name="connsiteX3" fmla="*/ 2392621 w 2392621"/>
              <a:gd name="connsiteY3" fmla="*/ 881494 h 881494"/>
              <a:gd name="connsiteX0" fmla="*/ 0 w 2392621"/>
              <a:gd name="connsiteY0" fmla="*/ 621836 h 828902"/>
              <a:gd name="connsiteX1" fmla="*/ 914400 w 2392621"/>
              <a:gd name="connsiteY1" fmla="*/ 12236 h 828902"/>
              <a:gd name="connsiteX2" fmla="*/ 1499486 w 2392621"/>
              <a:gd name="connsiteY2" fmla="*/ 232867 h 828902"/>
              <a:gd name="connsiteX3" fmla="*/ 2392621 w 2392621"/>
              <a:gd name="connsiteY3" fmla="*/ 828902 h 828902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  <a:gd name="connsiteX0" fmla="*/ 0 w 1499486"/>
              <a:gd name="connsiteY0" fmla="*/ 621836 h 621836"/>
              <a:gd name="connsiteX1" fmla="*/ 914400 w 1499486"/>
              <a:gd name="connsiteY1" fmla="*/ 12236 h 621836"/>
              <a:gd name="connsiteX2" fmla="*/ 1499486 w 1499486"/>
              <a:gd name="connsiteY2" fmla="*/ 232867 h 62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486" h="621836">
                <a:moveTo>
                  <a:pt x="0" y="621836"/>
                </a:moveTo>
                <a:cubicBezTo>
                  <a:pt x="262466" y="312198"/>
                  <a:pt x="485860" y="46386"/>
                  <a:pt x="914400" y="12236"/>
                </a:cubicBezTo>
                <a:cubicBezTo>
                  <a:pt x="1149428" y="0"/>
                  <a:pt x="1268002" y="61695"/>
                  <a:pt x="1499486" y="2328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45938" y="4905817"/>
            <a:ext cx="1146629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Skye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3897079" y="4898561"/>
            <a:ext cx="1415147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de-CH" sz="2000" dirty="0" smtClean="0"/>
              <a:t>Pos </a:t>
            </a:r>
            <a:r>
              <a:rPr lang="de-CH" sz="2000" dirty="0" err="1" smtClean="0"/>
              <a:t>Control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1393370" y="4905818"/>
            <a:ext cx="1262743" cy="580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Trajectory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Gerade Verbindung mit Pfeil 19"/>
          <p:cNvCxnSpPr>
            <a:stCxn id="23" idx="3"/>
            <a:endCxn id="18" idx="1"/>
          </p:cNvCxnSpPr>
          <p:nvPr/>
        </p:nvCxnSpPr>
        <p:spPr bwMode="auto">
          <a:xfrm flipV="1">
            <a:off x="2656113" y="5188847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5319485" y="5181590"/>
            <a:ext cx="1240966" cy="7257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lg" len="med"/>
            <a:tailEnd type="triangle" w="lg" len="lg"/>
          </a:ln>
          <a:effectLst/>
        </p:spPr>
      </p:cxn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607050" y="4807075"/>
          <a:ext cx="5492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317160" imgH="203040" progId="Equation.3">
                  <p:embed/>
                </p:oleObj>
              </mc:Choice>
              <mc:Fallback>
                <p:oleObj name="Equation" r:id="rId3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807075"/>
                        <a:ext cx="5492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43497" y="2911632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5" imgW="266400" imgH="203040" progId="Equation.3">
                  <p:embed/>
                </p:oleObj>
              </mc:Choice>
              <mc:Fallback>
                <p:oleObj name="Equation" r:id="rId5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497" y="2911632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58129" y="3511097"/>
          <a:ext cx="661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7" imgW="380880" imgH="228600" progId="Equation.3">
                  <p:embed/>
                </p:oleObj>
              </mc:Choice>
              <mc:Fallback>
                <p:oleObj name="Equation" r:id="rId7" imgW="380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129" y="3511097"/>
                        <a:ext cx="66198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37"/>
          <p:cNvGrpSpPr/>
          <p:nvPr/>
        </p:nvGrpSpPr>
        <p:grpSpPr>
          <a:xfrm>
            <a:off x="1846727" y="2983382"/>
            <a:ext cx="587823" cy="566065"/>
            <a:chOff x="1204690" y="3091544"/>
            <a:chExt cx="587823" cy="566065"/>
          </a:xfrm>
        </p:grpSpPr>
        <p:sp>
          <p:nvSpPr>
            <p:cNvPr id="37" name="Ellipse 36"/>
            <p:cNvSpPr/>
            <p:nvPr/>
          </p:nvSpPr>
          <p:spPr bwMode="auto">
            <a:xfrm rot="5400000">
              <a:off x="1669142" y="343989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9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 rot="5400000">
              <a:off x="1240976" y="3505200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1219200" y="3135094"/>
              <a:ext cx="522515" cy="522515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1436914" y="3091544"/>
              <a:ext cx="87086" cy="1596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  <a:lumOff val="50000"/>
                    <a:alpha val="72000"/>
                  </a:schemeClr>
                </a:gs>
                <a:gs pos="39999">
                  <a:schemeClr val="accent1">
                    <a:lumMod val="75000"/>
                    <a:lumOff val="25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C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531717" y="5655891"/>
          <a:ext cx="463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17" y="5655891"/>
                        <a:ext cx="463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39"/>
          <p:cNvCxnSpPr/>
          <p:nvPr/>
        </p:nvCxnSpPr>
        <p:spPr bwMode="auto">
          <a:xfrm>
            <a:off x="2107096" y="3291840"/>
            <a:ext cx="304664" cy="28912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Ellipse 25"/>
          <p:cNvSpPr/>
          <p:nvPr/>
        </p:nvSpPr>
        <p:spPr bwMode="auto">
          <a:xfrm>
            <a:off x="2388985" y="3561572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797300" y="5516563"/>
          <a:ext cx="7064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0" imgW="406080" imgH="457200" progId="Equation.3">
                  <p:embed/>
                </p:oleObj>
              </mc:Choice>
              <mc:Fallback>
                <p:oleObj name="Equation" r:id="rId10" imgW="40608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516563"/>
                        <a:ext cx="70643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uppieren 30"/>
          <p:cNvGrpSpPr/>
          <p:nvPr/>
        </p:nvGrpSpPr>
        <p:grpSpPr>
          <a:xfrm>
            <a:off x="1988458" y="5487777"/>
            <a:ext cx="5326744" cy="960730"/>
            <a:chOff x="4572000" y="5471875"/>
            <a:chExt cx="2634953" cy="478983"/>
          </a:xfrm>
        </p:grpSpPr>
        <p:cxnSp>
          <p:nvCxnSpPr>
            <p:cNvPr id="50" name="Gerade Verbindung 49"/>
            <p:cNvCxnSpPr/>
            <p:nvPr/>
          </p:nvCxnSpPr>
          <p:spPr bwMode="auto">
            <a:xfrm>
              <a:off x="7203542" y="5494488"/>
              <a:ext cx="3411" cy="45637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 Verbindung 50"/>
            <p:cNvCxnSpPr/>
            <p:nvPr/>
          </p:nvCxnSpPr>
          <p:spPr bwMode="auto">
            <a:xfrm flipV="1">
              <a:off x="4575620" y="5471875"/>
              <a:ext cx="3636" cy="463126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>
              <a:off x="4572000" y="5936343"/>
              <a:ext cx="2631019" cy="1055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uppieren 52"/>
          <p:cNvGrpSpPr/>
          <p:nvPr/>
        </p:nvGrpSpPr>
        <p:grpSpPr>
          <a:xfrm>
            <a:off x="4587902" y="5473200"/>
            <a:ext cx="2509141" cy="657256"/>
            <a:chOff x="4572000" y="5471875"/>
            <a:chExt cx="2627086" cy="478983"/>
          </a:xfrm>
        </p:grpSpPr>
        <p:cxnSp>
          <p:nvCxnSpPr>
            <p:cNvPr id="54" name="Gerade Verbindung 53"/>
            <p:cNvCxnSpPr/>
            <p:nvPr/>
          </p:nvCxnSpPr>
          <p:spPr bwMode="auto">
            <a:xfrm>
              <a:off x="7191767" y="5524681"/>
              <a:ext cx="1719" cy="42491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rade Verbindung 54"/>
            <p:cNvCxnSpPr/>
            <p:nvPr/>
          </p:nvCxnSpPr>
          <p:spPr bwMode="auto">
            <a:xfrm flipV="1">
              <a:off x="4579255" y="5471875"/>
              <a:ext cx="2" cy="457210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</p:cxnSp>
        <p:cxnSp>
          <p:nvCxnSpPr>
            <p:cNvPr id="56" name="Gerade Verbindung 55"/>
            <p:cNvCxnSpPr/>
            <p:nvPr/>
          </p:nvCxnSpPr>
          <p:spPr bwMode="auto">
            <a:xfrm>
              <a:off x="4572000" y="5936343"/>
              <a:ext cx="2627086" cy="1451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762250" y="3949700"/>
          <a:ext cx="9017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2" imgW="520560" imgH="711000" progId="Equation.3">
                  <p:embed/>
                </p:oleObj>
              </mc:Choice>
              <mc:Fallback>
                <p:oleObj name="Equation" r:id="rId12" imgW="520560" imgH="71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949700"/>
                        <a:ext cx="9017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3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3204821" cy="491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/>
              <a:t>Skye‘s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unique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property</a:t>
            </a:r>
            <a:r>
              <a:rPr lang="de-DE" sz="2400" b="1" dirty="0" smtClean="0"/>
              <a:t>: </a:t>
            </a:r>
            <a:r>
              <a:rPr lang="de-DE" sz="2400" dirty="0" smtClean="0"/>
              <a:t>6 </a:t>
            </a:r>
            <a:r>
              <a:rPr lang="de-DE" sz="2400" dirty="0" err="1" smtClean="0"/>
              <a:t>controllable</a:t>
            </a:r>
            <a:r>
              <a:rPr lang="de-DE" sz="2400" dirty="0" smtClean="0"/>
              <a:t> </a:t>
            </a:r>
            <a:r>
              <a:rPr lang="de-DE" sz="2400" dirty="0" err="1" smtClean="0"/>
              <a:t>degrees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freedom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 smtClean="0"/>
              <a:t>Develop</a:t>
            </a:r>
            <a:r>
              <a:rPr lang="de-DE" sz="2400" dirty="0" smtClean="0"/>
              <a:t> a </a:t>
            </a:r>
            <a:r>
              <a:rPr lang="de-DE" sz="2400" dirty="0" err="1" smtClean="0"/>
              <a:t>unique</a:t>
            </a:r>
            <a:r>
              <a:rPr lang="de-DE" sz="2400" dirty="0" smtClean="0"/>
              <a:t> HMI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</a:t>
            </a:r>
            <a:r>
              <a:rPr lang="de-DE" sz="2400" dirty="0" smtClean="0"/>
              <a:t> </a:t>
            </a:r>
            <a:r>
              <a:rPr lang="de-DE" sz="2400" dirty="0" err="1" smtClean="0"/>
              <a:t>Trajectories</a:t>
            </a:r>
            <a:endParaRPr lang="de-DE" sz="24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2386227" y="1432373"/>
            <a:ext cx="6757773" cy="5220779"/>
            <a:chOff x="-494696" y="508355"/>
            <a:chExt cx="10209040" cy="7098177"/>
          </a:xfrm>
        </p:grpSpPr>
        <p:pic>
          <p:nvPicPr>
            <p:cNvPr id="7" name="Inhaltsplatzhalter 5" descr="skye_Is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281" y="1142096"/>
              <a:ext cx="5795272" cy="4916488"/>
            </a:xfrm>
            <a:prstGeom prst="rect">
              <a:avLst/>
            </a:prstGeom>
          </p:spPr>
        </p:pic>
        <p:grpSp>
          <p:nvGrpSpPr>
            <p:cNvPr id="8" name="Gruppieren 26"/>
            <p:cNvGrpSpPr/>
            <p:nvPr/>
          </p:nvGrpSpPr>
          <p:grpSpPr>
            <a:xfrm>
              <a:off x="5707283" y="1813936"/>
              <a:ext cx="2732748" cy="2031444"/>
              <a:chOff x="5634712" y="2307419"/>
              <a:chExt cx="2732748" cy="2031444"/>
            </a:xfrm>
            <a:solidFill>
              <a:schemeClr val="bg1"/>
            </a:solidFill>
          </p:grpSpPr>
          <p:cxnSp>
            <p:nvCxnSpPr>
              <p:cNvPr id="9" name="Gerade Verbindung 8"/>
              <p:cNvCxnSpPr>
                <a:endCxn id="10" idx="1"/>
              </p:cNvCxnSpPr>
              <p:nvPr/>
            </p:nvCxnSpPr>
            <p:spPr bwMode="auto">
              <a:xfrm flipV="1">
                <a:off x="5634712" y="2781667"/>
                <a:ext cx="1215600" cy="155719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feld 9"/>
              <p:cNvSpPr txBox="1"/>
              <p:nvPr/>
            </p:nvSpPr>
            <p:spPr>
              <a:xfrm>
                <a:off x="6850312" y="2307419"/>
                <a:ext cx="1517148" cy="948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Camera System</a:t>
                </a:r>
                <a:endParaRPr lang="en-US" b="1" dirty="0">
                  <a:latin typeface="ETH Light" pitchFamily="2" charset="0"/>
                </a:endParaRPr>
              </a:p>
            </p:txBody>
          </p:sp>
        </p:grpSp>
        <p:grpSp>
          <p:nvGrpSpPr>
            <p:cNvPr id="11" name="Gruppieren 25"/>
            <p:cNvGrpSpPr/>
            <p:nvPr/>
          </p:nvGrpSpPr>
          <p:grpSpPr>
            <a:xfrm>
              <a:off x="5087087" y="508355"/>
              <a:ext cx="3721188" cy="1156961"/>
              <a:chOff x="5087087" y="668009"/>
              <a:chExt cx="3721188" cy="1156961"/>
            </a:xfrm>
          </p:grpSpPr>
          <p:cxnSp>
            <p:nvCxnSpPr>
              <p:cNvPr id="12" name="Gerade Verbindung 11"/>
              <p:cNvCxnSpPr>
                <a:endCxn id="13" idx="1"/>
              </p:cNvCxnSpPr>
              <p:nvPr/>
            </p:nvCxnSpPr>
            <p:spPr bwMode="auto">
              <a:xfrm flipV="1">
                <a:off x="5087087" y="1142257"/>
                <a:ext cx="1872860" cy="682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feld 12"/>
              <p:cNvSpPr txBox="1"/>
              <p:nvPr/>
            </p:nvSpPr>
            <p:spPr>
              <a:xfrm>
                <a:off x="6959946" y="668009"/>
                <a:ext cx="1848329" cy="948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Motor Platform</a:t>
                </a:r>
                <a:endParaRPr lang="en-US" b="1" dirty="0">
                  <a:latin typeface="ETH Light" pitchFamily="2" charset="0"/>
                </a:endParaRPr>
              </a:p>
            </p:txBody>
          </p:sp>
        </p:grpSp>
        <p:grpSp>
          <p:nvGrpSpPr>
            <p:cNvPr id="14" name="Gruppieren 27"/>
            <p:cNvGrpSpPr/>
            <p:nvPr/>
          </p:nvGrpSpPr>
          <p:grpSpPr>
            <a:xfrm>
              <a:off x="5776686" y="2866573"/>
              <a:ext cx="3937658" cy="2726920"/>
              <a:chOff x="5704115" y="3577770"/>
              <a:chExt cx="3937658" cy="2726920"/>
            </a:xfrm>
          </p:grpSpPr>
          <p:cxnSp>
            <p:nvCxnSpPr>
              <p:cNvPr id="15" name="Gerade Verbindung 14"/>
              <p:cNvCxnSpPr>
                <a:endCxn id="16" idx="1"/>
              </p:cNvCxnSpPr>
              <p:nvPr/>
            </p:nvCxnSpPr>
            <p:spPr bwMode="auto">
              <a:xfrm>
                <a:off x="5704115" y="4833255"/>
                <a:ext cx="1403568" cy="10797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feld 15"/>
              <p:cNvSpPr txBox="1"/>
              <p:nvPr/>
            </p:nvSpPr>
            <p:spPr>
              <a:xfrm>
                <a:off x="7107683" y="3577770"/>
                <a:ext cx="2534090" cy="2726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Control Unit</a:t>
                </a:r>
              </a:p>
              <a:p>
                <a:r>
                  <a:rPr lang="en-US" i="1" dirty="0" smtClean="0">
                    <a:latin typeface="ETH Light" pitchFamily="2" charset="0"/>
                  </a:rPr>
                  <a:t>Accelerometer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Gyroscope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err="1" smtClean="0">
                    <a:latin typeface="ETH Light" pitchFamily="2" charset="0"/>
                  </a:rPr>
                  <a:t>Magnetoscope</a:t>
                </a:r>
                <a:r>
                  <a:rPr lang="en-US" i="1" dirty="0" smtClean="0">
                    <a:latin typeface="ETH Light" pitchFamily="2" charset="0"/>
                  </a:rPr>
                  <a:t/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Barometer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GPS</a:t>
                </a:r>
                <a:endParaRPr lang="en-US" i="1" dirty="0">
                  <a:latin typeface="ETH Light" pitchFamily="2" charset="0"/>
                </a:endParaRPr>
              </a:p>
            </p:txBody>
          </p:sp>
        </p:grpSp>
        <p:grpSp>
          <p:nvGrpSpPr>
            <p:cNvPr id="17" name="Gruppieren 29"/>
            <p:cNvGrpSpPr/>
            <p:nvPr/>
          </p:nvGrpSpPr>
          <p:grpSpPr>
            <a:xfrm>
              <a:off x="5552234" y="4560441"/>
              <a:ext cx="3507996" cy="3046091"/>
              <a:chOff x="6531949" y="3014670"/>
              <a:chExt cx="3507996" cy="3046091"/>
            </a:xfrm>
          </p:grpSpPr>
          <p:cxnSp>
            <p:nvCxnSpPr>
              <p:cNvPr id="18" name="Gerade Verbindung 17"/>
              <p:cNvCxnSpPr>
                <a:endCxn id="19" idx="1"/>
              </p:cNvCxnSpPr>
              <p:nvPr/>
            </p:nvCxnSpPr>
            <p:spPr bwMode="auto">
              <a:xfrm>
                <a:off x="6531949" y="3014670"/>
                <a:ext cx="852774" cy="21010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feld 18"/>
              <p:cNvSpPr txBox="1"/>
              <p:nvPr/>
            </p:nvSpPr>
            <p:spPr>
              <a:xfrm>
                <a:off x="7384723" y="4170747"/>
                <a:ext cx="2655222" cy="1890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Communication</a:t>
                </a:r>
              </a:p>
              <a:p>
                <a:r>
                  <a:rPr lang="en-US" i="1" dirty="0" err="1" smtClean="0">
                    <a:latin typeface="ETH Light" pitchFamily="2" charset="0"/>
                  </a:rPr>
                  <a:t>Xbee</a:t>
                </a:r>
                <a:r>
                  <a:rPr lang="en-US" i="1" dirty="0" smtClean="0">
                    <a:latin typeface="ETH Light" pitchFamily="2" charset="0"/>
                  </a:rPr>
                  <a:t> </a:t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smtClean="0">
                    <a:latin typeface="ETH Light" pitchFamily="2" charset="0"/>
                  </a:rPr>
                  <a:t>2.4 GHz </a:t>
                </a:r>
                <a:r>
                  <a:rPr lang="en-US" i="1" dirty="0" err="1" smtClean="0">
                    <a:latin typeface="ETH Light" pitchFamily="2" charset="0"/>
                  </a:rPr>
                  <a:t>Fasst</a:t>
                </a:r>
                <a:r>
                  <a:rPr lang="en-US" i="1" dirty="0" smtClean="0">
                    <a:latin typeface="ETH Light" pitchFamily="2" charset="0"/>
                  </a:rPr>
                  <a:t/>
                </a:r>
                <a:br>
                  <a:rPr lang="en-US" i="1" dirty="0" smtClean="0">
                    <a:latin typeface="ETH Light" pitchFamily="2" charset="0"/>
                  </a:rPr>
                </a:br>
                <a:r>
                  <a:rPr lang="en-US" i="1" dirty="0" err="1" smtClean="0">
                    <a:latin typeface="ETH Light" pitchFamily="2" charset="0"/>
                  </a:rPr>
                  <a:t>WiFi</a:t>
                </a:r>
                <a:endParaRPr lang="en-US" i="1" dirty="0" smtClean="0">
                  <a:latin typeface="ETH Light" pitchFamily="2" charset="0"/>
                </a:endParaRPr>
              </a:p>
            </p:txBody>
          </p:sp>
        </p:grpSp>
        <p:grpSp>
          <p:nvGrpSpPr>
            <p:cNvPr id="20" name="Gruppieren 38"/>
            <p:cNvGrpSpPr/>
            <p:nvPr/>
          </p:nvGrpSpPr>
          <p:grpSpPr>
            <a:xfrm>
              <a:off x="-494696" y="4279607"/>
              <a:ext cx="3018973" cy="2265052"/>
              <a:chOff x="5441647" y="1006632"/>
              <a:chExt cx="3018973" cy="2265052"/>
            </a:xfrm>
            <a:solidFill>
              <a:schemeClr val="bg1"/>
            </a:solidFill>
          </p:grpSpPr>
          <p:sp>
            <p:nvSpPr>
              <p:cNvPr id="21" name="Textfeld 20"/>
              <p:cNvSpPr txBox="1"/>
              <p:nvPr/>
            </p:nvSpPr>
            <p:spPr>
              <a:xfrm>
                <a:off x="5441647" y="2218577"/>
                <a:ext cx="2868417" cy="105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ETH Light" pitchFamily="2" charset="0"/>
                  </a:rPr>
                  <a:t>Spherical Hull</a:t>
                </a:r>
              </a:p>
              <a:p>
                <a:r>
                  <a:rPr lang="en-US" i="1" dirty="0" smtClean="0">
                    <a:latin typeface="ETH Light" pitchFamily="2" charset="0"/>
                  </a:rPr>
                  <a:t>Filled with Helium</a:t>
                </a:r>
                <a:endParaRPr lang="en-US" i="1" dirty="0">
                  <a:latin typeface="ETH Light" pitchFamily="2" charset="0"/>
                </a:endParaRPr>
              </a:p>
            </p:txBody>
          </p:sp>
          <p:cxnSp>
            <p:nvCxnSpPr>
              <p:cNvPr id="22" name="Gerade Verbindung 21"/>
              <p:cNvCxnSpPr>
                <a:endCxn id="21" idx="0"/>
              </p:cNvCxnSpPr>
              <p:nvPr/>
            </p:nvCxnSpPr>
            <p:spPr bwMode="auto">
              <a:xfrm flipH="1">
                <a:off x="6875854" y="1006632"/>
                <a:ext cx="1584766" cy="1211946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Pfeil nach unten 39"/>
          <p:cNvSpPr/>
          <p:nvPr/>
        </p:nvSpPr>
        <p:spPr bwMode="auto">
          <a:xfrm>
            <a:off x="1103309" y="3065816"/>
            <a:ext cx="872385" cy="949248"/>
          </a:xfrm>
          <a:prstGeom prst="downArrow">
            <a:avLst/>
          </a:prstGeom>
          <a:solidFill>
            <a:srgbClr val="3FC5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21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3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ung 69"/>
          <p:cNvGrpSpPr/>
          <p:nvPr/>
        </p:nvGrpSpPr>
        <p:grpSpPr>
          <a:xfrm>
            <a:off x="6287483" y="2219042"/>
            <a:ext cx="2341048" cy="3129900"/>
            <a:chOff x="6309895" y="2712099"/>
            <a:chExt cx="1459517" cy="2113901"/>
          </a:xfrm>
        </p:grpSpPr>
        <p:sp>
          <p:nvSpPr>
            <p:cNvPr id="35" name="Freihandform 34"/>
            <p:cNvSpPr/>
            <p:nvPr/>
          </p:nvSpPr>
          <p:spPr>
            <a:xfrm>
              <a:off x="6361173" y="2712099"/>
              <a:ext cx="1408239" cy="2113901"/>
            </a:xfrm>
            <a:custGeom>
              <a:avLst/>
              <a:gdLst>
                <a:gd name="connsiteX0" fmla="*/ 1408239 w 1408239"/>
                <a:gd name="connsiteY0" fmla="*/ 2113901 h 2113901"/>
                <a:gd name="connsiteX1" fmla="*/ 1176651 w 1408239"/>
                <a:gd name="connsiteY1" fmla="*/ 1478901 h 2113901"/>
                <a:gd name="connsiteX2" fmla="*/ 571533 w 1408239"/>
                <a:gd name="connsiteY2" fmla="*/ 1284666 h 2113901"/>
                <a:gd name="connsiteX3" fmla="*/ 18709 w 1408239"/>
                <a:gd name="connsiteY3" fmla="*/ 963430 h 2113901"/>
                <a:gd name="connsiteX4" fmla="*/ 175592 w 1408239"/>
                <a:gd name="connsiteY4" fmla="*/ 134195 h 2113901"/>
                <a:gd name="connsiteX5" fmla="*/ 623827 w 1408239"/>
                <a:gd name="connsiteY5" fmla="*/ 14666 h 2113901"/>
                <a:gd name="connsiteX6" fmla="*/ 885298 w 1408239"/>
                <a:gd name="connsiteY6" fmla="*/ 276136 h 2113901"/>
                <a:gd name="connsiteX7" fmla="*/ 1094474 w 1408239"/>
                <a:gd name="connsiteY7" fmla="*/ 246254 h 211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8239" h="2113901">
                  <a:moveTo>
                    <a:pt x="1408239" y="2113901"/>
                  </a:moveTo>
                  <a:cubicBezTo>
                    <a:pt x="1362170" y="1865504"/>
                    <a:pt x="1316102" y="1617107"/>
                    <a:pt x="1176651" y="1478901"/>
                  </a:cubicBezTo>
                  <a:cubicBezTo>
                    <a:pt x="1037200" y="1340695"/>
                    <a:pt x="764523" y="1370578"/>
                    <a:pt x="571533" y="1284666"/>
                  </a:cubicBezTo>
                  <a:cubicBezTo>
                    <a:pt x="378543" y="1198754"/>
                    <a:pt x="84699" y="1155175"/>
                    <a:pt x="18709" y="963430"/>
                  </a:cubicBezTo>
                  <a:cubicBezTo>
                    <a:pt x="-47281" y="771685"/>
                    <a:pt x="74739" y="292322"/>
                    <a:pt x="175592" y="134195"/>
                  </a:cubicBezTo>
                  <a:cubicBezTo>
                    <a:pt x="276445" y="-23932"/>
                    <a:pt x="505543" y="-8991"/>
                    <a:pt x="623827" y="14666"/>
                  </a:cubicBezTo>
                  <a:cubicBezTo>
                    <a:pt x="742111" y="38323"/>
                    <a:pt x="806857" y="237538"/>
                    <a:pt x="885298" y="276136"/>
                  </a:cubicBezTo>
                  <a:cubicBezTo>
                    <a:pt x="963739" y="314734"/>
                    <a:pt x="1094474" y="246254"/>
                    <a:pt x="1094474" y="246254"/>
                  </a:cubicBezTo>
                </a:path>
              </a:pathLst>
            </a:custGeom>
            <a:ln>
              <a:gradFill flip="none" rotWithShape="1">
                <a:gsLst>
                  <a:gs pos="0">
                    <a:schemeClr val="accent1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aute 45"/>
            <p:cNvSpPr/>
            <p:nvPr/>
          </p:nvSpPr>
          <p:spPr bwMode="auto">
            <a:xfrm>
              <a:off x="6599544" y="2727157"/>
              <a:ext cx="71297" cy="66843"/>
            </a:xfrm>
            <a:prstGeom prst="diamond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Raute 162"/>
            <p:cNvSpPr/>
            <p:nvPr/>
          </p:nvSpPr>
          <p:spPr bwMode="auto">
            <a:xfrm>
              <a:off x="7031789" y="2743824"/>
              <a:ext cx="49018" cy="45719"/>
            </a:xfrm>
            <a:prstGeom prst="diamond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Raute 163"/>
            <p:cNvSpPr/>
            <p:nvPr/>
          </p:nvSpPr>
          <p:spPr bwMode="auto">
            <a:xfrm>
              <a:off x="6309895" y="3609474"/>
              <a:ext cx="120787" cy="116856"/>
            </a:xfrm>
            <a:prstGeom prst="diamond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Raute 164"/>
            <p:cNvSpPr/>
            <p:nvPr/>
          </p:nvSpPr>
          <p:spPr bwMode="auto">
            <a:xfrm>
              <a:off x="7256951" y="2979319"/>
              <a:ext cx="45719" cy="45719"/>
            </a:xfrm>
            <a:prstGeom prst="diamond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Modes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806284" y="1047734"/>
            <a:ext cx="155448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4693920" y="1483360"/>
            <a:ext cx="204216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Assisted</a:t>
            </a:r>
            <a:endParaRPr lang="de-DE" dirty="0" smtClean="0"/>
          </a:p>
          <a:p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532880" y="1483360"/>
            <a:ext cx="155448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Half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grpSp>
        <p:nvGrpSpPr>
          <p:cNvPr id="71" name="Gruppierung 70"/>
          <p:cNvGrpSpPr/>
          <p:nvPr/>
        </p:nvGrpSpPr>
        <p:grpSpPr>
          <a:xfrm>
            <a:off x="780233" y="3033248"/>
            <a:ext cx="2132412" cy="2244703"/>
            <a:chOff x="780232" y="3033248"/>
            <a:chExt cx="2252045" cy="2270869"/>
          </a:xfrm>
        </p:grpSpPr>
        <p:grpSp>
          <p:nvGrpSpPr>
            <p:cNvPr id="21504" name="Gruppierung 21503"/>
            <p:cNvGrpSpPr/>
            <p:nvPr/>
          </p:nvGrpSpPr>
          <p:grpSpPr>
            <a:xfrm>
              <a:off x="780232" y="3276887"/>
              <a:ext cx="1312728" cy="1183353"/>
              <a:chOff x="780232" y="3276887"/>
              <a:chExt cx="1312728" cy="1183353"/>
            </a:xfrm>
          </p:grpSpPr>
          <p:grpSp>
            <p:nvGrpSpPr>
              <p:cNvPr id="31" name="Gruppierung 30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49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50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1" name="Gerade Verbindung mit Pfeil 10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5" name="Gerade Verbindung mit Pfeil 14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69" name="Gerade Verbindung mit Pfeil 68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28" name="Oval 27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9" name="Textfeld 28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21512" name="Gerade Verbindung mit Pfeil 21511"/>
            <p:cNvCxnSpPr/>
            <p:nvPr/>
          </p:nvCxnSpPr>
          <p:spPr bwMode="auto">
            <a:xfrm flipV="1">
              <a:off x="1897529" y="3294529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7" name="Gerade Verbindung mit Pfeil 76"/>
            <p:cNvCxnSpPr/>
            <p:nvPr/>
          </p:nvCxnSpPr>
          <p:spPr bwMode="auto">
            <a:xfrm>
              <a:off x="2099235" y="3922059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79" name="Gerade Verbindung mit Pfeil 78"/>
            <p:cNvCxnSpPr/>
            <p:nvPr/>
          </p:nvCxnSpPr>
          <p:spPr bwMode="auto">
            <a:xfrm>
              <a:off x="1388034" y="4570506"/>
              <a:ext cx="1495" cy="3302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1995702" y="3250371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145063" y="38554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80881" y="44518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F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21523" name="Gerade Verbindung mit Pfeil 21522"/>
            <p:cNvCxnSpPr/>
            <p:nvPr/>
          </p:nvCxnSpPr>
          <p:spPr bwMode="auto">
            <a:xfrm flipV="1">
              <a:off x="2257001" y="3040529"/>
              <a:ext cx="253116" cy="206377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2347534" y="3033248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3" name="Gerade Verbindung mit Pfeil 92"/>
            <p:cNvCxnSpPr/>
            <p:nvPr/>
          </p:nvCxnSpPr>
          <p:spPr bwMode="auto">
            <a:xfrm flipV="1">
              <a:off x="2588695" y="3914588"/>
              <a:ext cx="332305" cy="766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95" name="Textfeld 94"/>
            <p:cNvSpPr txBox="1"/>
            <p:nvPr/>
          </p:nvSpPr>
          <p:spPr>
            <a:xfrm>
              <a:off x="2622760" y="3843059"/>
              <a:ext cx="4095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cxnSp>
          <p:nvCxnSpPr>
            <p:cNvPr id="96" name="Gerade Verbindung mit Pfeil 95"/>
            <p:cNvCxnSpPr/>
            <p:nvPr/>
          </p:nvCxnSpPr>
          <p:spPr bwMode="auto">
            <a:xfrm flipH="1">
              <a:off x="1396999" y="5005294"/>
              <a:ext cx="1" cy="298823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02" name="Textfeld 101"/>
            <p:cNvSpPr txBox="1"/>
            <p:nvPr/>
          </p:nvSpPr>
          <p:spPr>
            <a:xfrm>
              <a:off x="1065581" y="485906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75" name="Gruppierung 74"/>
          <p:cNvGrpSpPr/>
          <p:nvPr/>
        </p:nvGrpSpPr>
        <p:grpSpPr>
          <a:xfrm>
            <a:off x="3360573" y="2827061"/>
            <a:ext cx="1913662" cy="2055340"/>
            <a:chOff x="3360573" y="2827061"/>
            <a:chExt cx="1913662" cy="2055340"/>
          </a:xfrm>
        </p:grpSpPr>
        <p:grpSp>
          <p:nvGrpSpPr>
            <p:cNvPr id="103" name="Gruppierung 102"/>
            <p:cNvGrpSpPr/>
            <p:nvPr/>
          </p:nvGrpSpPr>
          <p:grpSpPr>
            <a:xfrm rot="20259885">
              <a:off x="3360573" y="3205169"/>
              <a:ext cx="1312728" cy="1183353"/>
              <a:chOff x="780232" y="3276887"/>
              <a:chExt cx="1312728" cy="1183353"/>
            </a:xfrm>
          </p:grpSpPr>
          <p:grpSp>
            <p:nvGrpSpPr>
              <p:cNvPr id="104" name="Gruppierung 103"/>
              <p:cNvGrpSpPr/>
              <p:nvPr/>
            </p:nvGrpSpPr>
            <p:grpSpPr>
              <a:xfrm>
                <a:off x="780232" y="3276887"/>
                <a:ext cx="1312728" cy="1183353"/>
                <a:chOff x="780232" y="3276887"/>
                <a:chExt cx="1312728" cy="1183353"/>
              </a:xfrm>
            </p:grpSpPr>
            <p:grpSp>
              <p:nvGrpSpPr>
                <p:cNvPr id="108" name="Gruppieren 48"/>
                <p:cNvGrpSpPr/>
                <p:nvPr/>
              </p:nvGrpSpPr>
              <p:grpSpPr>
                <a:xfrm>
                  <a:off x="780232" y="3276887"/>
                  <a:ext cx="1312728" cy="1183353"/>
                  <a:chOff x="1204690" y="3091544"/>
                  <a:chExt cx="587823" cy="566065"/>
                </a:xfrm>
              </p:grpSpPr>
              <p:sp>
                <p:nvSpPr>
                  <p:cNvPr id="113" name="Ellipse 49"/>
                  <p:cNvSpPr/>
                  <p:nvPr/>
                </p:nvSpPr>
                <p:spPr bwMode="auto">
                  <a:xfrm rot="5400000">
                    <a:off x="1669142" y="343989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9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Ellipse 50"/>
                  <p:cNvSpPr/>
                  <p:nvPr/>
                </p:nvSpPr>
                <p:spPr bwMode="auto">
                  <a:xfrm rot="5400000">
                    <a:off x="1240976" y="3505200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10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800000"/>
                    </a:camera>
                    <a:lightRig rig="threePt" dir="t"/>
                  </a:scene3d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5" name="Ellipse 51"/>
                  <p:cNvSpPr/>
                  <p:nvPr/>
                </p:nvSpPr>
                <p:spPr bwMode="auto">
                  <a:xfrm>
                    <a:off x="1219200" y="3135094"/>
                    <a:ext cx="522515" cy="522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5E9EFF">
                          <a:alpha val="61000"/>
                        </a:srgbClr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Ellipse 52"/>
                  <p:cNvSpPr/>
                  <p:nvPr/>
                </p:nvSpPr>
                <p:spPr bwMode="auto">
                  <a:xfrm>
                    <a:off x="1436914" y="3091544"/>
                    <a:ext cx="87086" cy="1596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0"/>
                          <a:lumOff val="50000"/>
                          <a:alpha val="72000"/>
                        </a:schemeClr>
                      </a:gs>
                      <a:gs pos="39999">
                        <a:schemeClr val="accent1">
                          <a:lumMod val="75000"/>
                          <a:lumOff val="25000"/>
                        </a:schemeClr>
                      </a:gs>
                    </a:gsLst>
                    <a:lin ang="0" scaled="0"/>
                  </a:gradFill>
                  <a:ln w="9525" cap="flat" cmpd="sng" algn="ctr">
                    <a:solidFill>
                      <a:schemeClr val="accent1">
                        <a:alpha val="38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36000" rIns="0" bIns="3600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57200" rtl="0" eaLnBrk="1" fontAlgn="base" latinLnBrk="0" hangingPunct="1"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2A6AB3"/>
                      </a:buClr>
                      <a:buSzPct val="110000"/>
                      <a:buFont typeface="Wingdings" pitchFamily="16" charset="2"/>
                      <a:buNone/>
                      <a:tabLst/>
                    </a:pPr>
                    <a:endParaRPr kumimoji="0" lang="de-CH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cxnSp>
              <p:nvCxnSpPr>
                <p:cNvPr id="109" name="Gerade Verbindung mit Pfeil 108"/>
                <p:cNvCxnSpPr/>
                <p:nvPr/>
              </p:nvCxnSpPr>
              <p:spPr bwMode="auto">
                <a:xfrm>
                  <a:off x="1384935" y="3908913"/>
                  <a:ext cx="10160" cy="39624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0" name="Gerade Verbindung mit Pfeil 109"/>
                <p:cNvCxnSpPr/>
                <p:nvPr/>
              </p:nvCxnSpPr>
              <p:spPr bwMode="auto">
                <a:xfrm flipV="1">
                  <a:off x="1379376" y="3660588"/>
                  <a:ext cx="316448" cy="251969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cxnSp>
              <p:nvCxnSpPr>
                <p:cNvPr id="111" name="Gerade Verbindung mit Pfeil 110"/>
                <p:cNvCxnSpPr/>
                <p:nvPr/>
              </p:nvCxnSpPr>
              <p:spPr bwMode="auto">
                <a:xfrm>
                  <a:off x="1381291" y="3916202"/>
                  <a:ext cx="457200" cy="10160"/>
                </a:xfrm>
                <a:prstGeom prst="straightConnector1">
                  <a:avLst/>
                </a:prstGeom>
                <a:noFill/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lg" len="med"/>
                  <a:tailEnd type="arrow"/>
                </a:ln>
                <a:effectLst/>
              </p:spPr>
            </p:cxnSp>
            <p:sp>
              <p:nvSpPr>
                <p:cNvPr id="112" name="Oval 111"/>
                <p:cNvSpPr/>
                <p:nvPr/>
              </p:nvSpPr>
              <p:spPr bwMode="auto">
                <a:xfrm>
                  <a:off x="1347973" y="3870750"/>
                  <a:ext cx="86095" cy="8158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5" name="Textfeld 104"/>
              <p:cNvSpPr txBox="1"/>
              <p:nvPr/>
            </p:nvSpPr>
            <p:spPr>
              <a:xfrm>
                <a:off x="1587030" y="3505389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x</a:t>
                </a:r>
                <a:r>
                  <a:rPr lang="de-DE" sz="1000" baseline="30000" dirty="0"/>
                  <a:t>B</a:t>
                </a:r>
                <a:endParaRPr lang="de-DE" sz="1000" baseline="-25000" dirty="0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1634841" y="3762375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y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1358430" y="3986494"/>
                <a:ext cx="407617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smtClean="0"/>
                  <a:t>e</a:t>
                </a:r>
                <a:r>
                  <a:rPr lang="de-DE" sz="1000" baseline="-25000" dirty="0" smtClean="0"/>
                  <a:t>z</a:t>
                </a:r>
                <a:r>
                  <a:rPr lang="de-DE" sz="1000" baseline="30000" dirty="0" smtClean="0"/>
                  <a:t>B</a:t>
                </a:r>
                <a:endParaRPr lang="de-DE" sz="1000" baseline="-25000" dirty="0"/>
              </a:p>
            </p:txBody>
          </p:sp>
        </p:grpSp>
        <p:cxnSp>
          <p:nvCxnSpPr>
            <p:cNvPr id="117" name="Gerade Verbindung mit Pfeil 116"/>
            <p:cNvCxnSpPr/>
            <p:nvPr/>
          </p:nvCxnSpPr>
          <p:spPr bwMode="auto">
            <a:xfrm flipV="1">
              <a:off x="4500282" y="3245224"/>
              <a:ext cx="276412" cy="22411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8" name="Gerade Verbindung mit Pfeil 117"/>
            <p:cNvCxnSpPr/>
            <p:nvPr/>
          </p:nvCxnSpPr>
          <p:spPr bwMode="auto">
            <a:xfrm>
              <a:off x="4799105" y="3850342"/>
              <a:ext cx="38847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19" name="Gerade Verbindung mit Pfeil 118"/>
            <p:cNvCxnSpPr/>
            <p:nvPr/>
          </p:nvCxnSpPr>
          <p:spPr bwMode="auto">
            <a:xfrm>
              <a:off x="4002741" y="4495801"/>
              <a:ext cx="1494" cy="367552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22" name="Textfeld 121"/>
            <p:cNvSpPr txBox="1"/>
            <p:nvPr/>
          </p:nvSpPr>
          <p:spPr>
            <a:xfrm>
              <a:off x="4842711" y="3750234"/>
              <a:ext cx="431524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4708241" y="3063128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3657877" y="4507940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v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I</a:t>
              </a:r>
              <a:endParaRPr lang="de-DE" sz="1000" baseline="-25000" dirty="0"/>
            </a:p>
          </p:txBody>
        </p:sp>
        <p:cxnSp>
          <p:nvCxnSpPr>
            <p:cNvPr id="125" name="Gerade Verbindung mit Pfeil 124"/>
            <p:cNvCxnSpPr/>
            <p:nvPr/>
          </p:nvCxnSpPr>
          <p:spPr bwMode="auto">
            <a:xfrm flipV="1">
              <a:off x="4318000" y="2995706"/>
              <a:ext cx="216647" cy="313764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27" name="Gerade Verbindung mit Pfeil 126"/>
            <p:cNvCxnSpPr/>
            <p:nvPr/>
          </p:nvCxnSpPr>
          <p:spPr bwMode="auto">
            <a:xfrm>
              <a:off x="4242682" y="4403353"/>
              <a:ext cx="150024" cy="333000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cxnSp>
          <p:nvCxnSpPr>
            <p:cNvPr id="134" name="Gerade Verbindung mit Pfeil 133"/>
            <p:cNvCxnSpPr/>
            <p:nvPr/>
          </p:nvCxnSpPr>
          <p:spPr bwMode="auto">
            <a:xfrm flipV="1">
              <a:off x="4604870" y="3496235"/>
              <a:ext cx="363071" cy="137459"/>
            </a:xfrm>
            <a:prstGeom prst="straightConnector1">
              <a:avLst/>
            </a:prstGeom>
            <a:noFill/>
            <a:ln w="38100" cap="flat" cmpd="dbl" algn="ctr">
              <a:solidFill>
                <a:schemeClr val="accent1"/>
              </a:solidFill>
              <a:prstDash val="solid"/>
              <a:round/>
              <a:headEnd type="none" w="lg" len="med"/>
              <a:tailEnd type="triangle"/>
            </a:ln>
            <a:effectLst/>
          </p:spPr>
        </p:cxnSp>
        <p:sp>
          <p:nvSpPr>
            <p:cNvPr id="136" name="Textfeld 135"/>
            <p:cNvSpPr txBox="1"/>
            <p:nvPr/>
          </p:nvSpPr>
          <p:spPr>
            <a:xfrm>
              <a:off x="4487110" y="2827061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x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4848686" y="342022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4014968" y="445415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w</a:t>
              </a:r>
              <a:r>
                <a:rPr lang="de-DE" sz="1000" baseline="-25000" dirty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grpSp>
        <p:nvGrpSpPr>
          <p:cNvPr id="139" name="Gruppierung 138"/>
          <p:cNvGrpSpPr/>
          <p:nvPr/>
        </p:nvGrpSpPr>
        <p:grpSpPr>
          <a:xfrm rot="20259885">
            <a:off x="6299503" y="3335157"/>
            <a:ext cx="1312728" cy="1183353"/>
            <a:chOff x="780232" y="3276887"/>
            <a:chExt cx="1312728" cy="1183353"/>
          </a:xfrm>
        </p:grpSpPr>
        <p:grpSp>
          <p:nvGrpSpPr>
            <p:cNvPr id="140" name="Gruppierung 139"/>
            <p:cNvGrpSpPr/>
            <p:nvPr/>
          </p:nvGrpSpPr>
          <p:grpSpPr>
            <a:xfrm>
              <a:off x="780232" y="3276887"/>
              <a:ext cx="1312728" cy="1183353"/>
              <a:chOff x="780232" y="3276887"/>
              <a:chExt cx="1312728" cy="1183353"/>
            </a:xfrm>
          </p:grpSpPr>
          <p:grpSp>
            <p:nvGrpSpPr>
              <p:cNvPr id="144" name="Gruppieren 48"/>
              <p:cNvGrpSpPr/>
              <p:nvPr/>
            </p:nvGrpSpPr>
            <p:grpSpPr>
              <a:xfrm>
                <a:off x="780232" y="3276887"/>
                <a:ext cx="1312728" cy="1183353"/>
                <a:chOff x="1204690" y="3091544"/>
                <a:chExt cx="587823" cy="566065"/>
              </a:xfrm>
            </p:grpSpPr>
            <p:sp>
              <p:nvSpPr>
                <p:cNvPr id="149" name="Ellipse 49"/>
                <p:cNvSpPr/>
                <p:nvPr/>
              </p:nvSpPr>
              <p:spPr bwMode="auto">
                <a:xfrm rot="5400000">
                  <a:off x="1669142" y="3439890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72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9800000"/>
                  </a:camera>
                  <a:lightRig rig="threePt" dir="t"/>
                </a:scene3d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Ellipse 50"/>
                <p:cNvSpPr/>
                <p:nvPr/>
              </p:nvSpPr>
              <p:spPr bwMode="auto">
                <a:xfrm rot="5400000">
                  <a:off x="1240976" y="3505200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10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800000"/>
                  </a:camera>
                  <a:lightRig rig="threePt" dir="t"/>
                </a:scene3d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Ellipse 51"/>
                <p:cNvSpPr/>
                <p:nvPr/>
              </p:nvSpPr>
              <p:spPr bwMode="auto">
                <a:xfrm>
                  <a:off x="1219200" y="3135094"/>
                  <a:ext cx="522515" cy="522515"/>
                </a:xfrm>
                <a:prstGeom prst="ellipse">
                  <a:avLst/>
                </a:prstGeom>
                <a:gradFill>
                  <a:gsLst>
                    <a:gs pos="0">
                      <a:srgbClr val="5E9EFF">
                        <a:alpha val="61000"/>
                      </a:srgbClr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" name="Ellipse 52"/>
                <p:cNvSpPr/>
                <p:nvPr/>
              </p:nvSpPr>
              <p:spPr bwMode="auto">
                <a:xfrm>
                  <a:off x="1436914" y="3091544"/>
                  <a:ext cx="87086" cy="15965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  <a:lumOff val="50000"/>
                        <a:alpha val="72000"/>
                      </a:schemeClr>
                    </a:gs>
                    <a:gs pos="39999">
                      <a:schemeClr val="accent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 w="9525" cap="flat" cmpd="sng" algn="ctr">
                  <a:solidFill>
                    <a:schemeClr val="accent1">
                      <a:alpha val="38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6000" rIns="0" bIns="3600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ts val="2400"/>
                    </a:lnSpc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2A6AB3"/>
                    </a:buClr>
                    <a:buSzPct val="110000"/>
                    <a:buFont typeface="Wingdings" pitchFamily="16" charset="2"/>
                    <a:buNone/>
                    <a:tabLst/>
                  </a:pPr>
                  <a:endParaRPr kumimoji="0" lang="de-CH" sz="2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145" name="Gerade Verbindung mit Pfeil 144"/>
              <p:cNvCxnSpPr/>
              <p:nvPr/>
            </p:nvCxnSpPr>
            <p:spPr bwMode="auto">
              <a:xfrm>
                <a:off x="1384935" y="3908913"/>
                <a:ext cx="10160" cy="396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46" name="Gerade Verbindung mit Pfeil 145"/>
              <p:cNvCxnSpPr/>
              <p:nvPr/>
            </p:nvCxnSpPr>
            <p:spPr bwMode="auto">
              <a:xfrm flipV="1">
                <a:off x="1379376" y="3660588"/>
                <a:ext cx="316448" cy="251969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47" name="Gerade Verbindung mit Pfeil 146"/>
              <p:cNvCxnSpPr/>
              <p:nvPr/>
            </p:nvCxnSpPr>
            <p:spPr bwMode="auto">
              <a:xfrm>
                <a:off x="1381291" y="3916202"/>
                <a:ext cx="457200" cy="1016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148" name="Oval 147"/>
              <p:cNvSpPr/>
              <p:nvPr/>
            </p:nvSpPr>
            <p:spPr bwMode="auto">
              <a:xfrm>
                <a:off x="1347973" y="3870750"/>
                <a:ext cx="86095" cy="8158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6000" rIns="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ts val="24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2A6AB3"/>
                  </a:buClr>
                  <a:buSzPct val="110000"/>
                  <a:buFont typeface="Wingdings" pitchFamily="16" charset="2"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1" name="Textfeld 140"/>
            <p:cNvSpPr txBox="1"/>
            <p:nvPr/>
          </p:nvSpPr>
          <p:spPr>
            <a:xfrm>
              <a:off x="1587030" y="3505389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e</a:t>
              </a:r>
              <a:r>
                <a:rPr lang="de-DE" sz="1000" baseline="-25000" dirty="0" smtClean="0"/>
                <a:t>x</a:t>
              </a:r>
              <a:r>
                <a:rPr lang="de-DE" sz="1000" baseline="30000" dirty="0"/>
                <a:t>B</a:t>
              </a:r>
              <a:endParaRPr lang="de-DE" sz="1000" baseline="-25000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1634841" y="3762375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e</a:t>
              </a:r>
              <a:r>
                <a:rPr lang="de-DE" sz="1000" baseline="-25000" dirty="0" smtClean="0"/>
                <a:t>y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1358430" y="3986494"/>
              <a:ext cx="407617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e</a:t>
              </a:r>
              <a:r>
                <a:rPr lang="de-DE" sz="1000" baseline="-25000" dirty="0" smtClean="0"/>
                <a:t>z</a:t>
              </a:r>
              <a:r>
                <a:rPr lang="de-DE" sz="1000" baseline="30000" dirty="0" smtClean="0"/>
                <a:t>B</a:t>
              </a:r>
              <a:endParaRPr lang="de-DE" sz="1000" baseline="-25000" dirty="0"/>
            </a:p>
          </p:txBody>
        </p:sp>
      </p:grpSp>
      <p:cxnSp>
        <p:nvCxnSpPr>
          <p:cNvPr id="153" name="Gerade Verbindung mit Pfeil 152"/>
          <p:cNvCxnSpPr/>
          <p:nvPr/>
        </p:nvCxnSpPr>
        <p:spPr bwMode="auto">
          <a:xfrm flipV="1">
            <a:off x="7256930" y="3125694"/>
            <a:ext cx="216647" cy="313764"/>
          </a:xfrm>
          <a:prstGeom prst="straightConnector1">
            <a:avLst/>
          </a:prstGeom>
          <a:noFill/>
          <a:ln w="38100" cap="flat" cmpd="dbl" algn="ctr">
            <a:solidFill>
              <a:schemeClr val="accent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154" name="Gerade Verbindung mit Pfeil 153"/>
          <p:cNvCxnSpPr/>
          <p:nvPr/>
        </p:nvCxnSpPr>
        <p:spPr bwMode="auto">
          <a:xfrm>
            <a:off x="7181612" y="4533341"/>
            <a:ext cx="150024" cy="333000"/>
          </a:xfrm>
          <a:prstGeom prst="straightConnector1">
            <a:avLst/>
          </a:prstGeom>
          <a:noFill/>
          <a:ln w="38100" cap="flat" cmpd="dbl" algn="ctr">
            <a:solidFill>
              <a:schemeClr val="accent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155" name="Gerade Verbindung mit Pfeil 154"/>
          <p:cNvCxnSpPr/>
          <p:nvPr/>
        </p:nvCxnSpPr>
        <p:spPr bwMode="auto">
          <a:xfrm flipV="1">
            <a:off x="7543800" y="3626223"/>
            <a:ext cx="363071" cy="137459"/>
          </a:xfrm>
          <a:prstGeom prst="straightConnector1">
            <a:avLst/>
          </a:prstGeom>
          <a:noFill/>
          <a:ln w="38100" cap="flat" cmpd="dbl" algn="ctr">
            <a:solidFill>
              <a:schemeClr val="accent1"/>
            </a:solidFill>
            <a:prstDash val="solid"/>
            <a:round/>
            <a:headEnd type="none" w="lg" len="med"/>
            <a:tailEnd type="triangle"/>
          </a:ln>
          <a:effectLst/>
        </p:spPr>
      </p:cxnSp>
      <p:sp>
        <p:nvSpPr>
          <p:cNvPr id="156" name="Textfeld 155"/>
          <p:cNvSpPr txBox="1"/>
          <p:nvPr/>
        </p:nvSpPr>
        <p:spPr>
          <a:xfrm>
            <a:off x="7411098" y="3039225"/>
            <a:ext cx="40761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w</a:t>
            </a:r>
            <a:r>
              <a:rPr lang="de-DE" sz="1000" baseline="-25000" dirty="0" smtClean="0"/>
              <a:t>x</a:t>
            </a:r>
            <a:r>
              <a:rPr lang="de-DE" sz="1000" baseline="30000" dirty="0" smtClean="0"/>
              <a:t>B</a:t>
            </a:r>
            <a:endParaRPr lang="de-DE" sz="1000" baseline="-25000" dirty="0"/>
          </a:p>
        </p:txBody>
      </p:sp>
      <p:sp>
        <p:nvSpPr>
          <p:cNvPr id="157" name="Textfeld 156"/>
          <p:cNvSpPr txBox="1"/>
          <p:nvPr/>
        </p:nvSpPr>
        <p:spPr>
          <a:xfrm>
            <a:off x="7720380" y="3565155"/>
            <a:ext cx="40761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w</a:t>
            </a:r>
            <a:r>
              <a:rPr lang="de-DE" sz="1000" baseline="-25000" dirty="0" smtClean="0"/>
              <a:t>y</a:t>
            </a:r>
            <a:r>
              <a:rPr lang="de-DE" sz="1000" baseline="30000" dirty="0" smtClean="0"/>
              <a:t>B</a:t>
            </a:r>
            <a:endParaRPr lang="de-DE" sz="1000" baseline="-25000" dirty="0"/>
          </a:p>
        </p:txBody>
      </p:sp>
      <p:sp>
        <p:nvSpPr>
          <p:cNvPr id="158" name="Textfeld 157"/>
          <p:cNvSpPr txBox="1"/>
          <p:nvPr/>
        </p:nvSpPr>
        <p:spPr>
          <a:xfrm>
            <a:off x="6968839" y="4606555"/>
            <a:ext cx="40761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w</a:t>
            </a:r>
            <a:r>
              <a:rPr lang="de-DE" sz="1000" baseline="-25000" dirty="0"/>
              <a:t>z</a:t>
            </a:r>
            <a:r>
              <a:rPr lang="de-DE" sz="1000" baseline="30000" dirty="0" smtClean="0"/>
              <a:t>B</a:t>
            </a:r>
            <a:endParaRPr lang="de-DE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26813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Modes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7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Bild 6" descr="x220t_her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09"/>
            <a:ext cx="8255000" cy="5715000"/>
          </a:xfrm>
          <a:prstGeom prst="rect">
            <a:avLst/>
          </a:prstGeom>
        </p:spPr>
      </p:pic>
      <p:pic>
        <p:nvPicPr>
          <p:cNvPr id="6" name="Inhaltsplatzhalter 5" descr="futaba_7C_radio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4" b="144"/>
          <a:stretch/>
        </p:blipFill>
        <p:spPr>
          <a:xfrm>
            <a:off x="6830643" y="4113139"/>
            <a:ext cx="2081651" cy="2285605"/>
          </a:xfrm>
        </p:spPr>
      </p:pic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pic>
        <p:nvPicPr>
          <p:cNvPr id="8" name="Bild 7" descr="3dconnexion_spacenavigato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90" y="1294544"/>
            <a:ext cx="3276210" cy="21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kurzbeschrieb</a:t>
            </a:r>
          </a:p>
          <a:p>
            <a:r>
              <a:rPr lang="de-DE" dirty="0" smtClean="0"/>
              <a:t>Evolution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skye</a:t>
            </a:r>
            <a:r>
              <a:rPr lang="de-DE" dirty="0" smtClean="0"/>
              <a:t> =&gt;Testphase, jede Achse, 3dMouse, </a:t>
            </a:r>
            <a:r>
              <a:rPr lang="de-DE" dirty="0" err="1" smtClean="0"/>
              <a:t>Touchinputs</a:t>
            </a:r>
            <a:r>
              <a:rPr lang="de-DE" dirty="0" smtClean="0"/>
              <a:t>, </a:t>
            </a:r>
            <a:r>
              <a:rPr lang="de-DE" dirty="0" err="1" smtClean="0"/>
              <a:t>Waypoints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Video in Aktion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1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Generell, was ist das Ziel von diesem Teil der BA?</a:t>
            </a:r>
          </a:p>
          <a:p>
            <a:r>
              <a:rPr lang="de-DE" dirty="0" smtClean="0"/>
              <a:t>Unterschied Path/Trajektorie anhand bekannter 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rtlCol="0" anchor="ctr" anchorCtr="1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noFill/>
        <a:ln w="15875" cap="flat" cmpd="sng" algn="ctr">
          <a:solidFill>
            <a:schemeClr val="accent1"/>
          </a:solidFill>
          <a:prstDash val="solid"/>
          <a:round/>
          <a:headEnd type="none" w="lg" len="med"/>
          <a:tailEnd type="triangle" w="lg" len="lg"/>
        </a:ln>
        <a:effectLst/>
      </a:spPr>
      <a:bodyPr/>
      <a:lstStyle/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Macintosh PowerPoint</Application>
  <PresentationFormat>Bildschirmpräsentation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Master Skye</vt:lpstr>
      <vt:lpstr>Formel</vt:lpstr>
      <vt:lpstr>Equation</vt:lpstr>
      <vt:lpstr>Microsoft Formel-Editor</vt:lpstr>
      <vt:lpstr>Human-Machine Interfaces for Operating a Blimp</vt:lpstr>
      <vt:lpstr>Motivation</vt:lpstr>
      <vt:lpstr>Bachelor’s Thesis</vt:lpstr>
      <vt:lpstr>Control Modes</vt:lpstr>
      <vt:lpstr>Control Modes</vt:lpstr>
      <vt:lpstr>Devices</vt:lpstr>
      <vt:lpstr>GUI</vt:lpstr>
      <vt:lpstr>Video</vt:lpstr>
      <vt:lpstr>Path/Trajectory</vt:lpstr>
      <vt:lpstr>Approximation/Interpolation</vt:lpstr>
      <vt:lpstr>Spline Degree</vt:lpstr>
      <vt:lpstr>Spline Degree, Mot_Alloc</vt:lpstr>
      <vt:lpstr>Parameterization</vt:lpstr>
      <vt:lpstr>Parameterization</vt:lpstr>
      <vt:lpstr>Trajectory-Controllers</vt:lpstr>
      <vt:lpstr>Trajectory-Controllers</vt:lpstr>
      <vt:lpstr>Trajectory-Controllers</vt:lpstr>
      <vt:lpstr>Trajectory-Controllers</vt:lpstr>
      <vt:lpstr>Evaluation</vt:lpstr>
      <vt:lpstr>&gt;&gt; Backup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348</cp:revision>
  <cp:lastPrinted>2008-03-19T15:04:09Z</cp:lastPrinted>
  <dcterms:modified xsi:type="dcterms:W3CDTF">2012-06-09T12:31:13Z</dcterms:modified>
</cp:coreProperties>
</file>