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5" r:id="rId4"/>
    <p:sldId id="276" r:id="rId5"/>
    <p:sldId id="284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5" r:id="rId16"/>
    <p:sldId id="261" r:id="rId17"/>
    <p:sldId id="273" r:id="rId18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90700" autoAdjust="0"/>
  </p:normalViewPr>
  <p:slideViewPr>
    <p:cSldViewPr snapToGrid="0" showGuides="1">
      <p:cViewPr varScale="1">
        <p:scale>
          <a:sx n="66" d="100"/>
          <a:sy n="66" d="100"/>
        </p:scale>
        <p:origin x="-1398" y="-10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400772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248" r="266"/>
          <a:stretch/>
        </p:blipFill>
        <p:spPr>
          <a:xfrm>
            <a:off x="101600" y="1281901"/>
            <a:ext cx="5116818" cy="4916188"/>
          </a:xfr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3936355"/>
              </p:ext>
            </p:extLst>
          </p:nvPr>
        </p:nvGraphicFramePr>
        <p:xfrm>
          <a:off x="215900" y="1141626"/>
          <a:ext cx="635000" cy="1407297"/>
        </p:xfrm>
        <a:graphic>
          <a:graphicData uri="http://schemas.openxmlformats.org/presentationml/2006/ole">
            <p:oleObj spid="_x0000_s2069" name="Formel" r:id="rId4" imgW="456840" imgH="103284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372637"/>
              </p:ext>
            </p:extLst>
          </p:nvPr>
        </p:nvGraphicFramePr>
        <p:xfrm>
          <a:off x="2659063" y="2830513"/>
          <a:ext cx="600075" cy="1408112"/>
        </p:xfrm>
        <a:graphic>
          <a:graphicData uri="http://schemas.openxmlformats.org/presentationml/2006/ole">
            <p:oleObj spid="_x0000_s2070" name="Formel" r:id="rId5" imgW="429480" imgH="1032840" progId="Equation.3">
              <p:embed/>
            </p:oleObj>
          </a:graphicData>
        </a:graphic>
      </p:graphicFrame>
      <p:cxnSp>
        <p:nvCxnSpPr>
          <p:cNvPr id="10" name="Gerade Verbindung mit Pfeil 9"/>
          <p:cNvCxnSpPr/>
          <p:nvPr/>
        </p:nvCxnSpPr>
        <p:spPr bwMode="auto">
          <a:xfrm>
            <a:off x="889000" y="1739900"/>
            <a:ext cx="736600" cy="279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1"/>
          </p:cNvCxnSpPr>
          <p:nvPr/>
        </p:nvCxnSpPr>
        <p:spPr bwMode="auto">
          <a:xfrm flipH="1" flipV="1">
            <a:off x="2070100" y="2806701"/>
            <a:ext cx="588963" cy="727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4526694"/>
              </p:ext>
            </p:extLst>
          </p:nvPr>
        </p:nvGraphicFramePr>
        <p:xfrm>
          <a:off x="5737225" y="3016250"/>
          <a:ext cx="1849438" cy="1803400"/>
        </p:xfrm>
        <a:graphic>
          <a:graphicData uri="http://schemas.openxmlformats.org/presentationml/2006/ole">
            <p:oleObj spid="_x0000_s2071" name="Equation" r:id="rId6" imgW="1066680" imgH="1041120" progId="Equation.3">
              <p:embed/>
            </p:oleObj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5715000" y="1295400"/>
            <a:ext cx="2959100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parameterization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1432426"/>
              </p:ext>
            </p:extLst>
          </p:nvPr>
        </p:nvGraphicFramePr>
        <p:xfrm>
          <a:off x="5764212" y="5103812"/>
          <a:ext cx="3093337" cy="877887"/>
        </p:xfrm>
        <a:graphic>
          <a:graphicData uri="http://schemas.openxmlformats.org/presentationml/2006/ole">
            <p:oleObj spid="_x0000_s2072" name="Formel" r:id="rId7" imgW="2011320" imgH="55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954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1653" y="1454821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Equally-distant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37746" y="2322302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Chord-distant</a:t>
            </a:r>
            <a:endParaRPr lang="de-DE" dirty="0" smtClean="0">
              <a:solidFill>
                <a:srgbClr val="0000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24053" y="3283963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Arc-distant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824053" y="4183979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Centripetal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13" descr="Parameterization_4_HG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78" t="4054" r="10395" b="6749"/>
          <a:stretch/>
        </p:blipFill>
        <p:spPr>
          <a:xfrm>
            <a:off x="382219" y="1342656"/>
            <a:ext cx="4469788" cy="4242376"/>
          </a:xfrm>
        </p:spPr>
      </p:pic>
    </p:spTree>
    <p:extLst>
      <p:ext uri="{BB962C8B-B14F-4D97-AF65-F5344CB8AC3E}">
        <p14:creationId xmlns:p14="http://schemas.microsoft.com/office/powerpoint/2010/main" xmlns="" val="189720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pic>
        <p:nvPicPr>
          <p:cNvPr id="11" name="Picture 6" descr="C:\Users\Matthias\GITHUB\skye_model\Model_freeze\5_trajectories\presentation\Sim_106_on_2012_06_08_07_24\figure_3D_agile_SplineDegree3_purePursuit_Disturbance_0.png"/>
          <p:cNvPicPr>
            <a:picLocks noChangeAspect="1" noChangeArrowheads="1"/>
          </p:cNvPicPr>
          <p:nvPr/>
        </p:nvPicPr>
        <p:blipFill>
          <a:blip r:embed="rId2" cstate="print"/>
          <a:srcRect t="16387"/>
          <a:stretch>
            <a:fillRect/>
          </a:stretch>
        </p:blipFill>
        <p:spPr bwMode="auto">
          <a:xfrm>
            <a:off x="283708" y="1277257"/>
            <a:ext cx="4878876" cy="44184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765996" y="3283963"/>
            <a:ext cx="250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Trace</a:t>
            </a:r>
            <a:r>
              <a:rPr lang="de-DE" sz="2000" dirty="0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 </a:t>
            </a:r>
            <a:r>
              <a:rPr lang="de-DE" sz="2000" dirty="0" err="1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of</a:t>
            </a:r>
            <a:r>
              <a:rPr lang="de-DE" sz="2000" dirty="0" smtClean="0">
                <a:solidFill>
                  <a:srgbClr val="008000"/>
                </a:solidFill>
                <a:latin typeface="ETH Light" pitchFamily="2" charset="0"/>
                <a:cs typeface="Adobe Arabic" pitchFamily="18" charset="-78"/>
              </a:rPr>
              <a:t> Simulation</a:t>
            </a:r>
            <a:endParaRPr lang="de-DE" sz="2000" dirty="0">
              <a:solidFill>
                <a:srgbClr val="008000"/>
              </a:solidFill>
              <a:latin typeface="ETH Light" pitchFamily="2" charset="0"/>
              <a:cs typeface="Adobe Arabic" pitchFamily="18" charset="-7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7746" y="2322302"/>
            <a:ext cx="186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00FF"/>
                </a:solidFill>
                <a:latin typeface="ETH Light" pitchFamily="2" charset="0"/>
                <a:cs typeface="Adobe Arabic" pitchFamily="18" charset="-78"/>
              </a:rPr>
              <a:t>Trajectory</a:t>
            </a:r>
            <a:endParaRPr lang="de-DE" sz="2000" dirty="0" smtClean="0">
              <a:solidFill>
                <a:srgbClr val="0000FF"/>
              </a:solidFill>
              <a:latin typeface="ETH Light" pitchFamily="2" charset="0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41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503738" y="2105025"/>
          <a:ext cx="2641600" cy="484188"/>
        </p:xfrm>
        <a:graphic>
          <a:graphicData uri="http://schemas.openxmlformats.org/presentationml/2006/ole">
            <p:oleObj spid="_x0000_s18434" name="Equation" r:id="rId3" imgW="1523880" imgH="27936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441372" y="1600200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ETH Light" pitchFamily="2" charset="0"/>
              </a:rPr>
              <a:t>Precise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path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531633" y="5448983"/>
          <a:ext cx="2092325" cy="615950"/>
        </p:xfrm>
        <a:graphic>
          <a:graphicData uri="http://schemas.openxmlformats.org/presentationml/2006/ole">
            <p:oleObj spid="_x0000_s18435" name="Equation" r:id="rId4" imgW="1206360" imgH="355320" progId="Equation.3">
              <p:embed/>
            </p:oleObj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488543" y="4408715"/>
            <a:ext cx="4118428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Time </a:t>
            </a:r>
            <a:r>
              <a:rPr lang="de-DE" dirty="0" err="1" smtClean="0">
                <a:latin typeface="ETH Light" pitchFamily="2" charset="0"/>
              </a:rPr>
              <a:t>equivalence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>
              <a:latin typeface="ETH Light" pitchFamily="2" charset="0"/>
            </a:endParaRPr>
          </a:p>
        </p:txBody>
      </p:sp>
      <p:pic>
        <p:nvPicPr>
          <p:cNvPr id="18438" name="Picture 6" descr="C:\Users\Matthias\GITHUB\skye_model\Model_freeze\5_trajectories\presentation\Sim_106_on_2012_06_08_07_24\figure_3D_agile_SplineDegree3_purePursuit_Disturbance_0.png"/>
          <p:cNvPicPr>
            <a:picLocks noChangeAspect="1" noChangeArrowheads="1"/>
          </p:cNvPicPr>
          <p:nvPr/>
        </p:nvPicPr>
        <p:blipFill>
          <a:blip r:embed="rId5" cstate="print"/>
          <a:srcRect t="16387"/>
          <a:stretch>
            <a:fillRect/>
          </a:stretch>
        </p:blipFill>
        <p:spPr bwMode="auto">
          <a:xfrm>
            <a:off x="864280" y="3744005"/>
            <a:ext cx="3100640" cy="2808000"/>
          </a:xfrm>
          <a:prstGeom prst="rect">
            <a:avLst/>
          </a:prstGeom>
          <a:noFill/>
        </p:spPr>
      </p:pic>
      <p:pic>
        <p:nvPicPr>
          <p:cNvPr id="18440" name="Picture 8" descr="C:\Users\Matthias\GITHUB\skye_model\Model_freeze\5_trajectories\presentation\Sim_34_on_2012_06_08_07_16\figure_3D_agile_SplineDegree3_trajectoryFollowing_Disturbance_0.png"/>
          <p:cNvPicPr>
            <a:picLocks noChangeAspect="1" noChangeArrowheads="1"/>
          </p:cNvPicPr>
          <p:nvPr/>
        </p:nvPicPr>
        <p:blipFill>
          <a:blip r:embed="rId6" cstate="print"/>
          <a:srcRect t="19193"/>
          <a:stretch>
            <a:fillRect/>
          </a:stretch>
        </p:blipFill>
        <p:spPr bwMode="auto">
          <a:xfrm>
            <a:off x="931409" y="957943"/>
            <a:ext cx="3129242" cy="2808000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 rot="16200000">
            <a:off x="7258" y="1762736"/>
            <a:ext cx="1037772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GOOD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14518" y="4629254"/>
            <a:ext cx="1037772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BAD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520520" y="3332388"/>
          <a:ext cx="1936750" cy="727075"/>
        </p:xfrm>
        <a:graphic>
          <a:graphicData uri="http://schemas.openxmlformats.org/presentationml/2006/ole">
            <p:oleObj spid="_x0000_s18443" name="Equation" r:id="rId7" imgW="1117440" imgH="419040" progId="Equation.3">
              <p:embed/>
            </p:oleObj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523473" y="4919663"/>
          <a:ext cx="2509838" cy="484187"/>
        </p:xfrm>
        <a:graphic>
          <a:graphicData uri="http://schemas.openxmlformats.org/presentationml/2006/ole">
            <p:oleObj spid="_x0000_s18444" name="Equation" r:id="rId8" imgW="1447560" imgH="279360" progId="Equation.3">
              <p:embed/>
            </p:oleObj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434118" y="2899206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Low power </a:t>
            </a:r>
            <a:r>
              <a:rPr lang="de-DE" dirty="0" err="1" smtClean="0">
                <a:latin typeface="ETH Light" pitchFamily="2" charset="0"/>
              </a:rPr>
              <a:t>consumption</a:t>
            </a:r>
            <a:endParaRPr lang="de-DE" dirty="0">
              <a:latin typeface="ETH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41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7" y="1135745"/>
            <a:ext cx="37973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</a:t>
            </a:r>
          </a:p>
          <a:p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r>
              <a:rPr lang="de-DE" dirty="0" smtClean="0">
                <a:latin typeface="ETH Light" pitchFamily="2" charset="0"/>
              </a:rPr>
              <a:t>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</a:t>
            </a: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endParaRPr lang="de-DE" dirty="0" smtClean="0">
              <a:latin typeface="ETH Light" pitchFamily="2" charset="0"/>
            </a:endParaRPr>
          </a:p>
          <a:p>
            <a:r>
              <a:rPr lang="de-DE" dirty="0" smtClean="0">
                <a:latin typeface="ETH Light" pitchFamily="2" charset="0"/>
              </a:rPr>
              <a:t>Cross Track</a:t>
            </a:r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22512" y="1567543"/>
            <a:ext cx="2728686" cy="12627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9769" y="2953657"/>
            <a:ext cx="2728686" cy="3287486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-426107" y="1978390"/>
            <a:ext cx="1381997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Open Loop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-447875" y="4191778"/>
            <a:ext cx="1381997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  <a:latin typeface="ETH Light" pitchFamily="2" charset="0"/>
              </a:rPr>
              <a:t>Closed</a:t>
            </a:r>
            <a:r>
              <a:rPr lang="de-DE" dirty="0" smtClean="0">
                <a:solidFill>
                  <a:srgbClr val="FF0000"/>
                </a:solidFill>
                <a:latin typeface="ETH Light" pitchFamily="2" charset="0"/>
              </a:rPr>
              <a:t> Loop</a:t>
            </a:r>
            <a:endParaRPr lang="de-DE" dirty="0">
              <a:solidFill>
                <a:srgbClr val="FF0000"/>
              </a:solidFill>
              <a:latin typeface="ETH Light" pitchFamily="2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4049485" y="1804611"/>
            <a:ext cx="2728686" cy="880533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677333">
                <a:moveTo>
                  <a:pt x="0" y="619276"/>
                </a:moveTo>
                <a:cubicBezTo>
                  <a:pt x="262466" y="309638"/>
                  <a:pt x="524933" y="0"/>
                  <a:pt x="914400" y="9676"/>
                </a:cubicBezTo>
                <a:cubicBezTo>
                  <a:pt x="1303867" y="19352"/>
                  <a:pt x="2336800" y="677333"/>
                  <a:pt x="2336800" y="677333"/>
                </a:cubicBezTo>
                <a:lnTo>
                  <a:pt x="2336800" y="67733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879771" y="4194629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290453" y="4187373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730171" y="4194630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41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335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914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17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11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Bild 6" descr="x220t_her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27409"/>
            <a:ext cx="8255000" cy="5715000"/>
          </a:xfrm>
          <a:prstGeom prst="rect">
            <a:avLst/>
          </a:prstGeom>
        </p:spPr>
      </p:pic>
      <p:pic>
        <p:nvPicPr>
          <p:cNvPr id="6" name="Inhaltsplatzhalter 5" descr="futaba_7C_radio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254" b="144"/>
          <a:stretch/>
        </p:blipFill>
        <p:spPr>
          <a:xfrm>
            <a:off x="6830643" y="4113139"/>
            <a:ext cx="2081651" cy="2285605"/>
          </a:xfrm>
        </p:spPr>
      </p:pic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pic>
        <p:nvPicPr>
          <p:cNvPr id="8" name="Bild 7" descr="3dconnexion_spacenavigato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790" y="1294544"/>
            <a:ext cx="3276210" cy="21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598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kurzbeschrieb</a:t>
            </a:r>
          </a:p>
          <a:p>
            <a:r>
              <a:rPr lang="de-DE" dirty="0" smtClean="0"/>
              <a:t>Evolution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skye</a:t>
            </a:r>
            <a:r>
              <a:rPr lang="de-DE" dirty="0" smtClean="0"/>
              <a:t> =&gt;Testphase, jede Achse, 3dMouse, </a:t>
            </a:r>
            <a:r>
              <a:rPr lang="de-DE" dirty="0" err="1" smtClean="0"/>
              <a:t>Touchinputs</a:t>
            </a:r>
            <a:r>
              <a:rPr lang="de-DE" dirty="0" smtClean="0"/>
              <a:t>, </a:t>
            </a:r>
            <a:r>
              <a:rPr lang="de-DE" dirty="0" err="1" smtClean="0"/>
              <a:t>Waypoints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0096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Video in Aktion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981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Generell, was ist das Ziel von diesem Teil der BA?</a:t>
            </a:r>
          </a:p>
          <a:p>
            <a:r>
              <a:rPr lang="de-DE" dirty="0" smtClean="0"/>
              <a:t>Unterschied Path/Trajektorie anhand bekannter 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5312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:p14="http://schemas.microsoft.com/office/powerpoint/2010/main" xmlns="" val="159984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pic>
        <p:nvPicPr>
          <p:cNvPr id="9" name="Inhaltsplatzhalter 8" descr="SplineDegreeVelAccJerk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48" b="-2018"/>
          <a:stretch/>
        </p:blipFill>
        <p:spPr>
          <a:xfrm>
            <a:off x="4007286" y="1570183"/>
            <a:ext cx="5136714" cy="4029362"/>
          </a:xfrm>
        </p:spPr>
      </p:pic>
      <p:pic>
        <p:nvPicPr>
          <p:cNvPr id="10" name="Bild 9" descr="TrajSplineDegreeVelAccJerk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343"/>
          <a:stretch/>
        </p:blipFill>
        <p:spPr>
          <a:xfrm>
            <a:off x="0" y="1223817"/>
            <a:ext cx="4156364" cy="2575214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5257245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p:oleObj spid="_x0000_s1049" name="Formel" r:id="rId5" imgW="1279800" imgH="776880" progId="Equation.3">
              <p:embed/>
            </p:oleObj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91976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p:oleObj spid="_x0000_s1050" name="Formel" r:id="rId6" imgW="786240" imgH="383760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4390986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p:oleObj spid="_x0000_s1051" name="Formel" r:id="rId7" imgW="1737000" imgH="4478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159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pic>
        <p:nvPicPr>
          <p:cNvPr id="6" name="Inhaltsplatzhalter 5" descr="Mot_Alloc_Helix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4" b="2234"/>
          <a:stretch/>
        </p:blipFill>
        <p:spPr>
          <a:xfrm>
            <a:off x="0" y="1121938"/>
            <a:ext cx="6368545" cy="4999850"/>
          </a:xfrm>
        </p:spPr>
      </p:pic>
      <p:grpSp>
        <p:nvGrpSpPr>
          <p:cNvPr id="23" name="Gruppierung 22"/>
          <p:cNvGrpSpPr/>
          <p:nvPr/>
        </p:nvGrpSpPr>
        <p:grpSpPr>
          <a:xfrm>
            <a:off x="1306946" y="2305521"/>
            <a:ext cx="2971453" cy="2231547"/>
            <a:chOff x="1306946" y="2305521"/>
            <a:chExt cx="2971453" cy="2231547"/>
          </a:xfrm>
        </p:grpSpPr>
        <p:sp>
          <p:nvSpPr>
            <p:cNvPr id="8" name="Rechteck 7"/>
            <p:cNvSpPr/>
            <p:nvPr/>
          </p:nvSpPr>
          <p:spPr bwMode="auto">
            <a:xfrm>
              <a:off x="1319276" y="2305521"/>
              <a:ext cx="357561" cy="394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Bild 8" descr="Mot_Alloc_Helix_enlarged.eps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871" t="8808" r="36455" b="67820"/>
            <a:stretch/>
          </p:blipFill>
          <p:spPr>
            <a:xfrm>
              <a:off x="2441276" y="2921969"/>
              <a:ext cx="1837123" cy="1602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Gerade Verbindung 12"/>
            <p:cNvCxnSpPr/>
            <p:nvPr/>
          </p:nvCxnSpPr>
          <p:spPr bwMode="auto">
            <a:xfrm>
              <a:off x="1306946" y="2675390"/>
              <a:ext cx="1134331" cy="18616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689166" y="2330179"/>
              <a:ext cx="2589233" cy="5917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336049" y="2322303"/>
              <a:ext cx="1092898" cy="5873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1693610" y="2692171"/>
              <a:ext cx="723008" cy="5256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6473083" y="1627427"/>
            <a:ext cx="2231672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dirty="0" smtClean="0"/>
              <a:t>C</a:t>
            </a:r>
            <a:r>
              <a:rPr lang="de-DE" sz="1800" baseline="30000" dirty="0" smtClean="0"/>
              <a:t>3</a:t>
            </a:r>
            <a:r>
              <a:rPr lang="de-DE" sz="1800" dirty="0" smtClean="0"/>
              <a:t> </a:t>
            </a:r>
            <a:r>
              <a:rPr lang="de-DE" sz="1800" dirty="0" err="1" smtClean="0"/>
              <a:t>Continuity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Yet</a:t>
            </a:r>
            <a:r>
              <a:rPr lang="de-DE" sz="1800" dirty="0" smtClean="0"/>
              <a:t> C</a:t>
            </a:r>
            <a:r>
              <a:rPr lang="de-DE" sz="1800" baseline="30000" dirty="0" smtClean="0"/>
              <a:t>2</a:t>
            </a:r>
            <a:r>
              <a:rPr lang="de-DE" sz="1800" dirty="0" smtClean="0"/>
              <a:t> </a:t>
            </a:r>
            <a:r>
              <a:rPr lang="de-DE" sz="1800" dirty="0" err="1" smtClean="0"/>
              <a:t>seems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sufficient</a:t>
            </a:r>
            <a:endParaRPr lang="de-DE" sz="1800" dirty="0"/>
          </a:p>
        </p:txBody>
      </p:sp>
      <p:sp>
        <p:nvSpPr>
          <p:cNvPr id="25" name="Textfeld 24"/>
          <p:cNvSpPr txBox="1"/>
          <p:nvPr/>
        </p:nvSpPr>
        <p:spPr>
          <a:xfrm>
            <a:off x="6625483" y="3394925"/>
            <a:ext cx="217791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Decision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Consider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effects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spline</a:t>
            </a:r>
            <a:r>
              <a:rPr lang="de-DE" sz="1800" dirty="0" smtClean="0"/>
              <a:t>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drawbacks</a:t>
            </a:r>
            <a:r>
              <a:rPr lang="de-DE" sz="1800" dirty="0" smtClean="0"/>
              <a:t>, </a:t>
            </a:r>
            <a:r>
              <a:rPr lang="de-DE" sz="1800" dirty="0" err="1" smtClean="0"/>
              <a:t>choose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xmlns="" val="312673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Master Skye</vt:lpstr>
      <vt:lpstr>Formel</vt:lpstr>
      <vt:lpstr>Microsoft Equation 3.0</vt:lpstr>
      <vt:lpstr>Human-Machine Interfaces for Operating a Blimp</vt:lpstr>
      <vt:lpstr>Bachelor’s Thesis</vt:lpstr>
      <vt:lpstr>Devices</vt:lpstr>
      <vt:lpstr>GUI</vt:lpstr>
      <vt:lpstr>Video</vt:lpstr>
      <vt:lpstr>Path/Trajectory</vt:lpstr>
      <vt:lpstr>Approximation/Interpolation</vt:lpstr>
      <vt:lpstr>Spline Degree</vt:lpstr>
      <vt:lpstr>Spline Degree, Mot_Alloc</vt:lpstr>
      <vt:lpstr>Parameterization</vt:lpstr>
      <vt:lpstr>Parameterization</vt:lpstr>
      <vt:lpstr>Trajectory-Controllers</vt:lpstr>
      <vt:lpstr>Trajectory-Controllers</vt:lpstr>
      <vt:lpstr>Trajectory-Controllers</vt:lpstr>
      <vt:lpstr>Evaluation</vt:lpstr>
      <vt:lpstr>&gt;&gt; Backup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Matthias Krebs</cp:lastModifiedBy>
  <cp:revision>325</cp:revision>
  <cp:lastPrinted>2008-03-19T15:04:09Z</cp:lastPrinted>
  <dcterms:modified xsi:type="dcterms:W3CDTF">2012-06-08T10:24:24Z</dcterms:modified>
</cp:coreProperties>
</file>