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21"/>
  </p:notesMasterIdLst>
  <p:handoutMasterIdLst>
    <p:handoutMasterId r:id="rId22"/>
  </p:handoutMasterIdLst>
  <p:sldIdLst>
    <p:sldId id="256" r:id="rId2"/>
    <p:sldId id="288" r:id="rId3"/>
    <p:sldId id="274" r:id="rId4"/>
    <p:sldId id="289" r:id="rId5"/>
    <p:sldId id="275" r:id="rId6"/>
    <p:sldId id="276" r:id="rId7"/>
    <p:sldId id="284" r:id="rId8"/>
    <p:sldId id="278" r:id="rId9"/>
    <p:sldId id="277" r:id="rId10"/>
    <p:sldId id="279" r:id="rId11"/>
    <p:sldId id="280" r:id="rId12"/>
    <p:sldId id="281" r:id="rId13"/>
    <p:sldId id="282" r:id="rId14"/>
    <p:sldId id="283" r:id="rId15"/>
    <p:sldId id="286" r:id="rId16"/>
    <p:sldId id="287" r:id="rId17"/>
    <p:sldId id="285" r:id="rId18"/>
    <p:sldId id="261" r:id="rId19"/>
    <p:sldId id="273" r:id="rId20"/>
  </p:sldIdLst>
  <p:sldSz cx="9144000" cy="6858000" type="screen4x3"/>
  <p:notesSz cx="6797675" cy="9874250"/>
  <p:defaultTextStyle>
    <a:defPPr>
      <a:defRPr lang="en-GB"/>
    </a:defPPr>
    <a:lvl1pPr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00D4"/>
    <a:srgbClr val="3FC5FF"/>
    <a:srgbClr val="00E601"/>
    <a:srgbClr val="005395"/>
    <a:srgbClr val="FF6600"/>
    <a:srgbClr val="2A6AB3"/>
    <a:srgbClr val="DFE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76" autoAdjust="0"/>
    <p:restoredTop sz="90700" autoAdjust="0"/>
  </p:normalViewPr>
  <p:slideViewPr>
    <p:cSldViewPr snapToGrid="0" showGuides="1">
      <p:cViewPr varScale="1">
        <p:scale>
          <a:sx n="99" d="100"/>
          <a:sy n="99" d="100"/>
        </p:scale>
        <p:origin x="-1632" y="-96"/>
      </p:cViewPr>
      <p:guideLst>
        <p:guide orient="horz" pos="603"/>
        <p:guide orient="horz" pos="299"/>
        <p:guide orient="horz" pos="2074"/>
        <p:guide orient="horz" pos="4144"/>
        <p:guide orient="horz" pos="699"/>
        <p:guide orient="horz" pos="1941"/>
        <p:guide orient="horz" pos="101"/>
        <p:guide orient="horz" pos="417"/>
        <p:guide pos="240"/>
        <p:guide pos="5520"/>
        <p:guide pos="4469"/>
        <p:guide pos="3418"/>
        <p:guide pos="2362"/>
        <p:guide pos="2879"/>
        <p:guide pos="2783"/>
        <p:guide pos="2975"/>
      </p:guideLst>
    </p:cSldViewPr>
  </p:slideViewPr>
  <p:outlineViewPr>
    <p:cViewPr varScale="1">
      <p:scale>
        <a:sx n="170" d="200"/>
        <a:sy n="170" d="200"/>
      </p:scale>
      <p:origin x="-784" y="-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62" d="100"/>
          <a:sy n="62" d="100"/>
        </p:scale>
        <p:origin x="-331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Relationship Id="rId3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4" Type="http://schemas.openxmlformats.org/officeDocument/2006/relationships/image" Target="../media/image25.emf"/><Relationship Id="rId1" Type="http://schemas.openxmlformats.org/officeDocument/2006/relationships/image" Target="../media/image22.emf"/><Relationship Id="rId2" Type="http://schemas.openxmlformats.org/officeDocument/2006/relationships/image" Target="../media/image2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4" Type="http://schemas.openxmlformats.org/officeDocument/2006/relationships/image" Target="../media/image31.wmf"/><Relationship Id="rId1" Type="http://schemas.openxmlformats.org/officeDocument/2006/relationships/image" Target="../media/image28.wmf"/><Relationship Id="rId2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55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Times New Roman" pitchFamily="16" charset="0"/>
              </a:defRPr>
            </a:lvl1pPr>
          </a:lstStyle>
          <a:p>
            <a:endParaRPr lang="de-CH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55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Times New Roman" pitchFamily="16" charset="0"/>
              </a:defRPr>
            </a:lvl1pPr>
          </a:lstStyle>
          <a:p>
            <a:endParaRPr lang="de-CH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55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Times New Roman" pitchFamily="16" charset="0"/>
              </a:defRPr>
            </a:lvl1pPr>
          </a:lstStyle>
          <a:p>
            <a:endParaRPr lang="de-CH"/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55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Times New Roman" pitchFamily="16" charset="0"/>
              </a:defRPr>
            </a:lvl1pPr>
          </a:lstStyle>
          <a:p>
            <a:fld id="{26391C01-1D33-4C88-9C59-BD7949ED8CBF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87714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799263" cy="98758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CH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799263" cy="98758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de-CH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6799263" cy="98742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de-CH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43225" cy="490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hangingPunct="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latin typeface="Nimbus Roman No9 L" pitchFamily="16" charset="0"/>
              </a:defRPr>
            </a:lvl1pPr>
          </a:lstStyle>
          <a:p>
            <a:endParaRPr lang="en-GB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3851275" y="0"/>
            <a:ext cx="2943225" cy="490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latin typeface="Nimbus Roman No9 L" pitchFamily="16" charset="0"/>
              </a:defRPr>
            </a:lvl1pPr>
          </a:lstStyle>
          <a:p>
            <a:endParaRPr lang="en-GB"/>
          </a:p>
        </p:txBody>
      </p:sp>
      <p:sp>
        <p:nvSpPr>
          <p:cNvPr id="3078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30275" y="741363"/>
            <a:ext cx="4933950" cy="36988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9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906463" y="4691063"/>
            <a:ext cx="4981575" cy="4438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CH" smtClean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0" y="9380538"/>
            <a:ext cx="2943225" cy="490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hangingPunct="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latin typeface="Nimbus Roman No9 L" pitchFamily="16" charset="0"/>
              </a:defRPr>
            </a:lvl1pPr>
          </a:lstStyle>
          <a:p>
            <a:endParaRPr lang="en-GB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3851275" y="9380538"/>
            <a:ext cx="2943225" cy="490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latin typeface="Nimbus Roman No9 L" pitchFamily="16" charset="0"/>
              </a:defRPr>
            </a:lvl1pPr>
          </a:lstStyle>
          <a:p>
            <a:fld id="{FE4620FC-5404-4E8D-AA15-7C685E11D267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9397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" r="56081" b="65036"/>
          <a:stretch/>
        </p:blipFill>
        <p:spPr bwMode="auto">
          <a:xfrm rot="120000">
            <a:off x="-304103" y="1566406"/>
            <a:ext cx="9591949" cy="1825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1758" y="3745373"/>
            <a:ext cx="8382000" cy="1089025"/>
          </a:xfrm>
          <a:prstGeom prst="rect">
            <a:avLst/>
          </a:prstGeom>
        </p:spPr>
        <p:txBody>
          <a:bodyPr tIns="45720" bIns="45720"/>
          <a:lstStyle>
            <a:lvl1pPr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1758" y="4897728"/>
            <a:ext cx="8382000" cy="776288"/>
          </a:xfrm>
          <a:prstGeom prst="rect">
            <a:avLst/>
          </a:prstGeom>
        </p:spPr>
        <p:txBody>
          <a:bodyPr tIns="45720" bIns="45720" anchor="t" anchorCtr="0">
            <a:normAutofit/>
          </a:bodyPr>
          <a:lstStyle>
            <a:lvl1pPr marL="0" indent="0">
              <a:buFont typeface="Wingdings" pitchFamily="16" charset="2"/>
              <a:buNone/>
              <a:defRPr/>
            </a:lvl1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23" name="Picture 4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25" y="286362"/>
            <a:ext cx="3142578" cy="1769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3"/>
          <a:stretch/>
        </p:blipFill>
        <p:spPr bwMode="auto">
          <a:xfrm>
            <a:off x="4330071" y="5507665"/>
            <a:ext cx="4813929" cy="692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" name="Gruppieren 19"/>
          <p:cNvGrpSpPr/>
          <p:nvPr userDrawn="1"/>
        </p:nvGrpSpPr>
        <p:grpSpPr>
          <a:xfrm>
            <a:off x="4261299" y="6313058"/>
            <a:ext cx="4735957" cy="454979"/>
            <a:chOff x="3390003" y="6282519"/>
            <a:chExt cx="5607254" cy="538684"/>
          </a:xfrm>
        </p:grpSpPr>
        <p:pic>
          <p:nvPicPr>
            <p:cNvPr id="21" name="Picture 2" descr="C:\Users\Admin\Desktop\maxon_h80.png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5647" y="6393403"/>
              <a:ext cx="1192871" cy="316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3" descr="C:\Users\Admin\Desktop\kowa_h80.png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3757" y="6371862"/>
              <a:ext cx="8235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C:\Users\Admin\Desktop\stemmer_h80.png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9144" y="6422787"/>
              <a:ext cx="1330240" cy="2581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5" descr="C:\Users\Admin\Desktop\minizepp_h80.png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4905" y="6282519"/>
              <a:ext cx="626220" cy="538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6" descr="C:\Users\Admin\Desktop\pangas_h80.png"/>
            <p:cNvPicPr>
              <a:picLocks noChangeAspect="1" noChangeArrowheads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0003" y="6333887"/>
              <a:ext cx="871297" cy="4359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9F85DD-1765-4155-BE31-DCDCF098BCB6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12" hasCustomPrompt="1"/>
          </p:nvPr>
        </p:nvSpPr>
        <p:spPr>
          <a:xfrm>
            <a:off x="3743661" y="271890"/>
            <a:ext cx="5019339" cy="776288"/>
          </a:xfrm>
          <a:prstGeom prst="rect">
            <a:avLst/>
          </a:prstGeom>
        </p:spPr>
        <p:txBody>
          <a:bodyPr tIns="45720" bIns="45720" anchor="b" anchorCtr="0">
            <a:normAutofit/>
          </a:bodyPr>
          <a:lstStyle>
            <a:lvl1pPr marL="0" indent="0" algn="r">
              <a:buFont typeface="Wingdings" pitchFamily="16" charset="2"/>
              <a:buNone/>
              <a:defRPr sz="3500" i="1"/>
            </a:lvl1pPr>
          </a:lstStyle>
          <a:p>
            <a:r>
              <a:rPr lang="de-CH" dirty="0" smtClean="0"/>
              <a:t>Untertitel</a:t>
            </a:r>
            <a:endParaRPr lang="de-CH" dirty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>
          <a:xfrm>
            <a:off x="381001" y="268749"/>
            <a:ext cx="5740100" cy="766764"/>
          </a:xfrm>
          <a:prstGeom prst="rect">
            <a:avLst/>
          </a:prstGeom>
        </p:spPr>
        <p:txBody>
          <a:bodyPr anchor="b"/>
          <a:lstStyle/>
          <a:p>
            <a:r>
              <a:rPr lang="de-DE" dirty="0" smtClean="0"/>
              <a:t>Titel</a:t>
            </a:r>
            <a:endParaRPr lang="de-DE" dirty="0"/>
          </a:p>
        </p:txBody>
      </p:sp>
      <p:sp>
        <p:nvSpPr>
          <p:cNvPr id="18" name="Inhaltsplatzhalter 17"/>
          <p:cNvSpPr>
            <a:spLocks noGrp="1"/>
          </p:cNvSpPr>
          <p:nvPr>
            <p:ph sz="quarter" idx="13"/>
          </p:nvPr>
        </p:nvSpPr>
        <p:spPr>
          <a:xfrm>
            <a:off x="387350" y="1301735"/>
            <a:ext cx="8401648" cy="49161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F7EB3D-6C05-42A2-B999-E4832731EF43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5079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" r="606" b="3819"/>
          <a:stretch/>
        </p:blipFill>
        <p:spPr bwMode="auto">
          <a:xfrm>
            <a:off x="0" y="6019681"/>
            <a:ext cx="9144000" cy="838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Foliennummernplatzhalter 19"/>
          <p:cNvSpPr>
            <a:spLocks noGrp="1"/>
          </p:cNvSpPr>
          <p:nvPr>
            <p:ph type="sldNum" sz="quarter" idx="4"/>
          </p:nvPr>
        </p:nvSpPr>
        <p:spPr bwMode="auto">
          <a:xfrm>
            <a:off x="7204075" y="6667649"/>
            <a:ext cx="16383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tx1"/>
                </a:solidFill>
                <a:latin typeface="ETH Light" pitchFamily="2" charset="0"/>
                <a:ea typeface="+mn-ea"/>
              </a:defRPr>
            </a:lvl1pPr>
          </a:lstStyle>
          <a:p>
            <a:fld id="{62516AB8-4C80-40CA-B4C0-3A833129317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60" r:id="rId3"/>
  </p:sldLayoutIdLst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4000" b="0">
          <a:solidFill>
            <a:schemeClr val="accent1"/>
          </a:solidFill>
          <a:latin typeface="ETH Light" pitchFamily="2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9pPr>
    </p:titleStyle>
    <p:bodyStyle>
      <a:lvl1pPr marL="268288" indent="-268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•"/>
        <a:defRPr sz="3200">
          <a:solidFill>
            <a:schemeClr val="tx1"/>
          </a:solidFill>
          <a:latin typeface="ETH Light" pitchFamily="2" charset="0"/>
          <a:ea typeface="+mn-ea"/>
          <a:cs typeface="+mn-cs"/>
        </a:defRPr>
      </a:lvl1pPr>
      <a:lvl2pPr marL="623888" indent="-238125" algn="l" rtl="0" fontAlgn="base">
        <a:lnSpc>
          <a:spcPct val="100000"/>
        </a:lnSpc>
        <a:spcBef>
          <a:spcPts val="400"/>
        </a:spcBef>
        <a:spcAft>
          <a:spcPct val="0"/>
        </a:spcAft>
        <a:buClr>
          <a:schemeClr val="accent3"/>
        </a:buClr>
        <a:buFont typeface="Symbol" pitchFamily="18" charset="2"/>
        <a:buChar char="-"/>
        <a:defRPr sz="2800">
          <a:solidFill>
            <a:schemeClr val="tx1"/>
          </a:solidFill>
          <a:latin typeface="ETH Light" pitchFamily="2" charset="0"/>
          <a:ea typeface="+mn-ea"/>
        </a:defRPr>
      </a:lvl2pPr>
      <a:lvl3pPr marL="957263" indent="-190500" algn="l" rtl="0" fontAlgn="base">
        <a:lnSpc>
          <a:spcPts val="2000"/>
        </a:lnSpc>
        <a:spcBef>
          <a:spcPts val="400"/>
        </a:spcBef>
        <a:spcAft>
          <a:spcPct val="0"/>
        </a:spcAft>
        <a:buClr>
          <a:schemeClr val="accent4"/>
        </a:buClr>
        <a:buFont typeface="Arial" pitchFamily="34" charset="0"/>
        <a:buChar char="•"/>
        <a:defRPr sz="1800">
          <a:solidFill>
            <a:schemeClr val="tx1"/>
          </a:solidFill>
          <a:latin typeface="ETH Light" pitchFamily="2" charset="0"/>
          <a:ea typeface="+mn-ea"/>
        </a:defRPr>
      </a:lvl3pPr>
      <a:lvl4pPr marL="1343025" indent="-195263" algn="l" rtl="0" fontAlgn="base">
        <a:lnSpc>
          <a:spcPts val="1800"/>
        </a:lnSpc>
        <a:spcBef>
          <a:spcPts val="200"/>
        </a:spcBef>
        <a:spcAft>
          <a:spcPct val="0"/>
        </a:spcAft>
        <a:buClr>
          <a:schemeClr val="accent4"/>
        </a:buClr>
        <a:buFont typeface="Arial" pitchFamily="34" charset="0"/>
        <a:buChar char="•"/>
        <a:defRPr sz="1600">
          <a:solidFill>
            <a:schemeClr val="tx1"/>
          </a:solidFill>
          <a:latin typeface="ETH Light" pitchFamily="2" charset="0"/>
          <a:ea typeface="+mn-ea"/>
        </a:defRPr>
      </a:lvl4pPr>
      <a:lvl5pPr marL="1524000" indent="-96838" algn="l" rtl="0" fontAlgn="base">
        <a:spcBef>
          <a:spcPct val="20000"/>
        </a:spcBef>
        <a:spcAft>
          <a:spcPct val="0"/>
        </a:spcAft>
        <a:buClr>
          <a:schemeClr val="accent4"/>
        </a:buClr>
        <a:buFont typeface="Arial" pitchFamily="34" charset="0"/>
        <a:buChar char="•"/>
        <a:defRPr sz="1050">
          <a:solidFill>
            <a:schemeClr val="tx1"/>
          </a:solidFill>
          <a:latin typeface="ETH Light" pitchFamily="2" charset="0"/>
          <a:ea typeface="+mn-ea"/>
        </a:defRPr>
      </a:lvl5pPr>
      <a:lvl6pPr marL="1981200" indent="-96838" algn="l" rtl="0" fontAlgn="base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6pPr>
      <a:lvl7pPr marL="2438400" indent="-96838" algn="l" rtl="0" fontAlgn="base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7pPr>
      <a:lvl8pPr marL="2895600" indent="-96838" algn="l" rtl="0" fontAlgn="base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8pPr>
      <a:lvl9pPr marL="3352800" indent="-96838" algn="l" rtl="0" fontAlgn="base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5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16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17.emf"/><Relationship Id="rId9" Type="http://schemas.openxmlformats.org/officeDocument/2006/relationships/image" Target="../media/image18.emf"/><Relationship Id="rId10" Type="http://schemas.openxmlformats.org/officeDocument/2006/relationships/image" Target="../media/image19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Relationship Id="rId3" Type="http://schemas.openxmlformats.org/officeDocument/2006/relationships/image" Target="../media/image2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oleObject" Target="../embeddings/oleObject4.bin"/><Relationship Id="rId5" Type="http://schemas.openxmlformats.org/officeDocument/2006/relationships/image" Target="../media/image22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23.emf"/><Relationship Id="rId8" Type="http://schemas.openxmlformats.org/officeDocument/2006/relationships/oleObject" Target="../embeddings/oleObject6.bin"/><Relationship Id="rId9" Type="http://schemas.openxmlformats.org/officeDocument/2006/relationships/image" Target="../media/image24.wmf"/><Relationship Id="rId10" Type="http://schemas.openxmlformats.org/officeDocument/2006/relationships/oleObject" Target="../embeddings/oleObject7.bin"/><Relationship Id="rId11" Type="http://schemas.openxmlformats.org/officeDocument/2006/relationships/image" Target="../media/image2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1.bin"/><Relationship Id="rId12" Type="http://schemas.openxmlformats.org/officeDocument/2006/relationships/image" Target="../media/image31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8.bin"/><Relationship Id="rId4" Type="http://schemas.openxmlformats.org/officeDocument/2006/relationships/image" Target="../media/image28.w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29.wmf"/><Relationship Id="rId7" Type="http://schemas.openxmlformats.org/officeDocument/2006/relationships/image" Target="../media/image27.png"/><Relationship Id="rId8" Type="http://schemas.openxmlformats.org/officeDocument/2006/relationships/image" Target="../media/image32.png"/><Relationship Id="rId9" Type="http://schemas.openxmlformats.org/officeDocument/2006/relationships/oleObject" Target="../embeddings/oleObject10.bin"/><Relationship Id="rId10" Type="http://schemas.openxmlformats.org/officeDocument/2006/relationships/image" Target="../media/image30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Human-</a:t>
            </a:r>
            <a:r>
              <a:rPr lang="de-CH" dirty="0" err="1" smtClean="0"/>
              <a:t>Machine</a:t>
            </a:r>
            <a:r>
              <a:rPr lang="de-CH" dirty="0" smtClean="0"/>
              <a:t> Interfaces </a:t>
            </a:r>
            <a:r>
              <a:rPr lang="de-CH" dirty="0" err="1" smtClean="0"/>
              <a:t>for</a:t>
            </a:r>
            <a:r>
              <a:rPr lang="de-CH" dirty="0" smtClean="0"/>
              <a:t> Operating a </a:t>
            </a:r>
            <a:r>
              <a:rPr lang="de-CH" dirty="0" err="1" smtClean="0"/>
              <a:t>Blimp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1758" y="4897728"/>
            <a:ext cx="8382000" cy="1787090"/>
          </a:xfrm>
        </p:spPr>
        <p:txBody>
          <a:bodyPr>
            <a:normAutofit lnSpcReduction="10000"/>
          </a:bodyPr>
          <a:lstStyle/>
          <a:p>
            <a:r>
              <a:rPr lang="de-CH" dirty="0" smtClean="0"/>
              <a:t>Krebs Matthias, Ledergerber Anton</a:t>
            </a:r>
          </a:p>
          <a:p>
            <a:r>
              <a:rPr lang="de-CH" dirty="0" smtClean="0"/>
              <a:t>12.06.2012</a:t>
            </a:r>
          </a:p>
          <a:p>
            <a:endParaRPr lang="de-CH" sz="1200" dirty="0" smtClean="0"/>
          </a:p>
          <a:p>
            <a:r>
              <a:rPr lang="de-CH" sz="1400" dirty="0" smtClean="0"/>
              <a:t>Internal </a:t>
            </a:r>
            <a:r>
              <a:rPr lang="de-CH" sz="1400" dirty="0" err="1" smtClean="0"/>
              <a:t>supervisors</a:t>
            </a:r>
            <a:r>
              <a:rPr lang="de-CH" sz="1400" dirty="0" smtClean="0"/>
              <a:t>:</a:t>
            </a:r>
          </a:p>
          <a:p>
            <a:r>
              <a:rPr lang="de-CH" sz="1400" dirty="0" smtClean="0"/>
              <a:t>Javier Alonso Mora, Konrad </a:t>
            </a:r>
            <a:r>
              <a:rPr lang="de-CH" sz="1400" dirty="0" err="1" smtClean="0"/>
              <a:t>Rudin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400772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err="1" smtClean="0"/>
              <a:t>Trajectories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Spline</a:t>
            </a:r>
            <a:r>
              <a:rPr lang="de-DE" dirty="0" smtClean="0"/>
              <a:t> </a:t>
            </a:r>
            <a:r>
              <a:rPr lang="de-DE" dirty="0" err="1" smtClean="0"/>
              <a:t>Degree</a:t>
            </a:r>
            <a:endParaRPr lang="de-DE" dirty="0"/>
          </a:p>
        </p:txBody>
      </p:sp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257245"/>
              </p:ext>
            </p:extLst>
          </p:nvPr>
        </p:nvGraphicFramePr>
        <p:xfrm>
          <a:off x="246649" y="4664982"/>
          <a:ext cx="1735565" cy="1073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Formel" r:id="rId3" imgW="1279800" imgH="776880" progId="Equation.3">
                  <p:embed/>
                </p:oleObj>
              </mc:Choice>
              <mc:Fallback>
                <p:oleObj name="Formel" r:id="rId3" imgW="1279800" imgH="77688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649" y="4664982"/>
                        <a:ext cx="1735565" cy="10739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197637"/>
              </p:ext>
            </p:extLst>
          </p:nvPr>
        </p:nvGraphicFramePr>
        <p:xfrm>
          <a:off x="2239889" y="4587768"/>
          <a:ext cx="12954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Formel" r:id="rId5" imgW="786240" imgH="383760" progId="Equation.3">
                  <p:embed/>
                </p:oleObj>
              </mc:Choice>
              <mc:Fallback>
                <p:oleObj name="Formel" r:id="rId5" imgW="786240" imgH="38376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889" y="4587768"/>
                        <a:ext cx="12954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390986"/>
              </p:ext>
            </p:extLst>
          </p:nvPr>
        </p:nvGraphicFramePr>
        <p:xfrm>
          <a:off x="2192700" y="5506028"/>
          <a:ext cx="2835275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Formel" r:id="rId7" imgW="1737000" imgH="447840" progId="Equation.3">
                  <p:embed/>
                </p:oleObj>
              </mc:Choice>
              <mc:Fallback>
                <p:oleObj name="Formel" r:id="rId7" imgW="1737000" imgH="44784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2700" y="5506028"/>
                        <a:ext cx="2835275" cy="754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Bild 4" descr="SplineDegreeVelAccJerk.ep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975" y="1226744"/>
            <a:ext cx="5603146" cy="4209877"/>
          </a:xfrm>
          <a:prstGeom prst="rect">
            <a:avLst/>
          </a:prstGeom>
        </p:spPr>
      </p:pic>
      <p:pic>
        <p:nvPicPr>
          <p:cNvPr id="7" name="Bild 6" descr="TrajSplineDegreeVelAccJerk.eps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494" y="1346907"/>
            <a:ext cx="4077372" cy="3063499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230924" y="2783606"/>
            <a:ext cx="949361" cy="11592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E601"/>
                </a:solidFill>
              </a:rPr>
              <a:t>-</a:t>
            </a:r>
            <a:r>
              <a:rPr lang="de-DE" dirty="0" err="1" smtClean="0">
                <a:solidFill>
                  <a:srgbClr val="00E601"/>
                </a:solidFill>
              </a:rPr>
              <a:t>cubic</a:t>
            </a:r>
            <a:endParaRPr lang="de-DE" dirty="0" smtClean="0">
              <a:solidFill>
                <a:srgbClr val="00E601"/>
              </a:solidFill>
            </a:endParaRPr>
          </a:p>
          <a:p>
            <a:r>
              <a:rPr lang="de-DE" dirty="0" smtClean="0">
                <a:solidFill>
                  <a:srgbClr val="3FC5FF"/>
                </a:solidFill>
              </a:rPr>
              <a:t>-</a:t>
            </a:r>
            <a:r>
              <a:rPr lang="de-DE" dirty="0" err="1" smtClean="0">
                <a:solidFill>
                  <a:srgbClr val="3FC5FF"/>
                </a:solidFill>
              </a:rPr>
              <a:t>quartic</a:t>
            </a:r>
            <a:endParaRPr lang="de-DE" dirty="0" smtClean="0">
              <a:solidFill>
                <a:srgbClr val="3FC5FF"/>
              </a:solidFill>
            </a:endParaRPr>
          </a:p>
          <a:p>
            <a:r>
              <a:rPr lang="de-DE" dirty="0" smtClean="0">
                <a:solidFill>
                  <a:srgbClr val="D200D4"/>
                </a:solidFill>
              </a:rPr>
              <a:t>-</a:t>
            </a:r>
            <a:r>
              <a:rPr lang="de-DE" dirty="0" err="1" smtClean="0">
                <a:solidFill>
                  <a:srgbClr val="D200D4"/>
                </a:solidFill>
              </a:rPr>
              <a:t>quintic</a:t>
            </a:r>
            <a:endParaRPr lang="de-DE" dirty="0">
              <a:solidFill>
                <a:srgbClr val="D200D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59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smtClean="0"/>
              <a:t>	</a:t>
            </a:r>
            <a:r>
              <a:rPr lang="de-DE" dirty="0" err="1" smtClean="0"/>
              <a:t>Trajectories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Spline</a:t>
            </a:r>
            <a:r>
              <a:rPr lang="de-DE" dirty="0" smtClean="0"/>
              <a:t> </a:t>
            </a:r>
            <a:r>
              <a:rPr lang="de-DE" dirty="0" err="1" smtClean="0"/>
              <a:t>Degree</a:t>
            </a:r>
            <a:r>
              <a:rPr lang="de-DE" dirty="0" smtClean="0"/>
              <a:t>, </a:t>
            </a:r>
            <a:r>
              <a:rPr lang="de-DE" dirty="0" err="1" smtClean="0"/>
              <a:t>Mot_Alloc</a:t>
            </a:r>
            <a:endParaRPr lang="de-DE" dirty="0"/>
          </a:p>
        </p:txBody>
      </p:sp>
      <p:pic>
        <p:nvPicPr>
          <p:cNvPr id="6" name="Inhaltsplatzhalter 5" descr="Mot_Alloc_Helix.eps"/>
          <p:cNvPicPr>
            <a:picLocks noGrp="1" noChangeAspect="1"/>
          </p:cNvPicPr>
          <p:nvPr>
            <p:ph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" b="2234"/>
          <a:stretch/>
        </p:blipFill>
        <p:spPr>
          <a:xfrm>
            <a:off x="0" y="1121938"/>
            <a:ext cx="6368545" cy="4999850"/>
          </a:xfrm>
        </p:spPr>
      </p:pic>
      <p:grpSp>
        <p:nvGrpSpPr>
          <p:cNvPr id="23" name="Gruppierung 22"/>
          <p:cNvGrpSpPr/>
          <p:nvPr/>
        </p:nvGrpSpPr>
        <p:grpSpPr>
          <a:xfrm>
            <a:off x="1306946" y="2305521"/>
            <a:ext cx="2971453" cy="2231547"/>
            <a:chOff x="1306946" y="2305521"/>
            <a:chExt cx="2971453" cy="2231547"/>
          </a:xfrm>
        </p:grpSpPr>
        <p:sp>
          <p:nvSpPr>
            <p:cNvPr id="8" name="Rechteck 7"/>
            <p:cNvSpPr/>
            <p:nvPr/>
          </p:nvSpPr>
          <p:spPr bwMode="auto">
            <a:xfrm>
              <a:off x="1319276" y="2305521"/>
              <a:ext cx="357561" cy="39452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36000" rIns="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ts val="24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2A6AB3"/>
                </a:buClr>
                <a:buSzPct val="110000"/>
                <a:buFont typeface="Wingdings" pitchFamily="16" charset="2"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pic>
          <p:nvPicPr>
            <p:cNvPr id="9" name="Bild 8" descr="Mot_Alloc_Helix_enlarged.eps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871" t="8808" r="36455" b="67820"/>
            <a:stretch/>
          </p:blipFill>
          <p:spPr>
            <a:xfrm>
              <a:off x="2441276" y="2921969"/>
              <a:ext cx="1837123" cy="16027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13" name="Gerade Verbindung 12"/>
            <p:cNvCxnSpPr/>
            <p:nvPr/>
          </p:nvCxnSpPr>
          <p:spPr bwMode="auto">
            <a:xfrm>
              <a:off x="1306946" y="2675390"/>
              <a:ext cx="1134331" cy="186167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Gerade Verbindung 14"/>
            <p:cNvCxnSpPr/>
            <p:nvPr/>
          </p:nvCxnSpPr>
          <p:spPr bwMode="auto">
            <a:xfrm>
              <a:off x="1689166" y="2330179"/>
              <a:ext cx="2589233" cy="591791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Gerade Verbindung 18"/>
            <p:cNvCxnSpPr/>
            <p:nvPr/>
          </p:nvCxnSpPr>
          <p:spPr bwMode="auto">
            <a:xfrm>
              <a:off x="1336049" y="2322303"/>
              <a:ext cx="1092898" cy="58733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Gerade Verbindung 20"/>
            <p:cNvCxnSpPr/>
            <p:nvPr/>
          </p:nvCxnSpPr>
          <p:spPr bwMode="auto">
            <a:xfrm>
              <a:off x="1693610" y="2692171"/>
              <a:ext cx="723008" cy="5256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4" name="Textfeld 23"/>
          <p:cNvSpPr txBox="1"/>
          <p:nvPr/>
        </p:nvSpPr>
        <p:spPr>
          <a:xfrm>
            <a:off x="6473083" y="1627427"/>
            <a:ext cx="2231672" cy="13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sz="1800" dirty="0" smtClean="0"/>
              <a:t>C</a:t>
            </a:r>
            <a:r>
              <a:rPr lang="de-DE" sz="1800" baseline="30000" dirty="0" smtClean="0"/>
              <a:t>3</a:t>
            </a:r>
            <a:r>
              <a:rPr lang="de-DE" sz="1800" dirty="0" smtClean="0"/>
              <a:t> </a:t>
            </a:r>
            <a:r>
              <a:rPr lang="de-DE" sz="1800" dirty="0" err="1" smtClean="0"/>
              <a:t>Continuity</a:t>
            </a:r>
            <a:r>
              <a:rPr lang="de-DE" sz="1800" dirty="0" smtClean="0"/>
              <a:t> </a:t>
            </a:r>
            <a:r>
              <a:rPr lang="de-DE" sz="1800" dirty="0" err="1" smtClean="0"/>
              <a:t>would</a:t>
            </a:r>
            <a:r>
              <a:rPr lang="de-DE" sz="1800" dirty="0" smtClean="0"/>
              <a:t> </a:t>
            </a:r>
            <a:r>
              <a:rPr lang="de-DE" sz="1800" dirty="0" err="1" smtClean="0"/>
              <a:t>be</a:t>
            </a:r>
            <a:r>
              <a:rPr lang="de-DE" sz="1800" dirty="0" smtClean="0"/>
              <a:t> </a:t>
            </a:r>
            <a:r>
              <a:rPr lang="de-DE" sz="1800" dirty="0" err="1" smtClean="0"/>
              <a:t>best</a:t>
            </a:r>
            <a:r>
              <a:rPr lang="de-DE" sz="1800" dirty="0" smtClean="0"/>
              <a:t>!</a:t>
            </a:r>
          </a:p>
          <a:p>
            <a:pPr marL="285750" indent="-285750">
              <a:buFont typeface="Arial"/>
              <a:buChar char="•"/>
            </a:pPr>
            <a:r>
              <a:rPr lang="de-DE" sz="1800" dirty="0" err="1" smtClean="0"/>
              <a:t>Yet</a:t>
            </a:r>
            <a:r>
              <a:rPr lang="de-DE" sz="1800" dirty="0" smtClean="0"/>
              <a:t> C</a:t>
            </a:r>
            <a:r>
              <a:rPr lang="de-DE" sz="1800" baseline="30000" dirty="0" smtClean="0"/>
              <a:t>2</a:t>
            </a:r>
            <a:r>
              <a:rPr lang="de-DE" sz="1800" dirty="0" smtClean="0"/>
              <a:t> </a:t>
            </a:r>
            <a:r>
              <a:rPr lang="de-DE" sz="1800" dirty="0" err="1" smtClean="0"/>
              <a:t>seems</a:t>
            </a:r>
            <a:r>
              <a:rPr lang="de-DE" sz="1800" dirty="0" smtClean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 smtClean="0"/>
              <a:t>be</a:t>
            </a:r>
            <a:r>
              <a:rPr lang="de-DE" sz="1800" dirty="0" smtClean="0"/>
              <a:t> </a:t>
            </a:r>
            <a:r>
              <a:rPr lang="de-DE" sz="1800" dirty="0" err="1" smtClean="0"/>
              <a:t>sufficient</a:t>
            </a:r>
            <a:endParaRPr lang="de-DE" sz="1800" dirty="0"/>
          </a:p>
        </p:txBody>
      </p:sp>
      <p:sp>
        <p:nvSpPr>
          <p:cNvPr id="25" name="Textfeld 24"/>
          <p:cNvSpPr txBox="1"/>
          <p:nvPr/>
        </p:nvSpPr>
        <p:spPr>
          <a:xfrm>
            <a:off x="6625483" y="3394925"/>
            <a:ext cx="2177910" cy="2626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 err="1" smtClean="0"/>
              <a:t>Decision</a:t>
            </a:r>
            <a:endParaRPr lang="de-DE" sz="1800" dirty="0" smtClean="0"/>
          </a:p>
          <a:p>
            <a:pPr marL="285750" indent="-285750">
              <a:buFont typeface="Arial"/>
              <a:buChar char="•"/>
            </a:pPr>
            <a:r>
              <a:rPr lang="de-DE" sz="1800" dirty="0" err="1" smtClean="0"/>
              <a:t>Consider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other</a:t>
            </a:r>
            <a:r>
              <a:rPr lang="de-DE" sz="1800" dirty="0" smtClean="0"/>
              <a:t> </a:t>
            </a:r>
            <a:r>
              <a:rPr lang="de-DE" sz="1800" dirty="0" err="1" smtClean="0"/>
              <a:t>effects</a:t>
            </a:r>
            <a:r>
              <a:rPr lang="de-DE" sz="1800" dirty="0" smtClean="0"/>
              <a:t>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spline</a:t>
            </a:r>
            <a:r>
              <a:rPr lang="de-DE" sz="1800" dirty="0" smtClean="0"/>
              <a:t> </a:t>
            </a:r>
            <a:r>
              <a:rPr lang="de-DE" sz="1800" dirty="0" err="1" smtClean="0"/>
              <a:t>degree</a:t>
            </a:r>
            <a:r>
              <a:rPr lang="de-DE" sz="1800" dirty="0" smtClean="0"/>
              <a:t> </a:t>
            </a:r>
            <a:r>
              <a:rPr lang="de-DE" sz="1800" dirty="0" err="1" smtClean="0"/>
              <a:t>choice</a:t>
            </a:r>
            <a:r>
              <a:rPr lang="de-DE" sz="1800" dirty="0" smtClean="0"/>
              <a:t>, </a:t>
            </a:r>
            <a:r>
              <a:rPr lang="de-DE" sz="1800" dirty="0" err="1" smtClean="0"/>
              <a:t>if</a:t>
            </a:r>
            <a:r>
              <a:rPr lang="de-DE" sz="1800" dirty="0" smtClean="0"/>
              <a:t> </a:t>
            </a:r>
            <a:r>
              <a:rPr lang="de-DE" sz="1800" dirty="0" err="1" smtClean="0"/>
              <a:t>quartic</a:t>
            </a:r>
            <a:r>
              <a:rPr lang="de-DE" sz="1800" dirty="0" smtClean="0"/>
              <a:t> </a:t>
            </a:r>
            <a:r>
              <a:rPr lang="de-DE" sz="1800" dirty="0" err="1" smtClean="0"/>
              <a:t>has</a:t>
            </a:r>
            <a:r>
              <a:rPr lang="de-DE" sz="1800" dirty="0" smtClean="0"/>
              <a:t> </a:t>
            </a:r>
            <a:r>
              <a:rPr lang="de-DE" sz="1800" dirty="0" err="1" smtClean="0"/>
              <a:t>no</a:t>
            </a:r>
            <a:r>
              <a:rPr lang="de-DE" sz="1800" dirty="0" smtClean="0"/>
              <a:t> </a:t>
            </a:r>
            <a:r>
              <a:rPr lang="de-DE" sz="1800" dirty="0" err="1" smtClean="0"/>
              <a:t>drawbacks</a:t>
            </a:r>
            <a:r>
              <a:rPr lang="de-DE" sz="1800" dirty="0" smtClean="0"/>
              <a:t>, </a:t>
            </a:r>
            <a:r>
              <a:rPr lang="de-DE" sz="1800" dirty="0" err="1" smtClean="0"/>
              <a:t>choose</a:t>
            </a:r>
            <a:r>
              <a:rPr lang="de-DE" sz="1800" dirty="0" smtClean="0"/>
              <a:t> </a:t>
            </a:r>
            <a:r>
              <a:rPr lang="de-DE" sz="1800" dirty="0" err="1" smtClean="0"/>
              <a:t>quartic</a:t>
            </a:r>
            <a:r>
              <a:rPr lang="de-DE" sz="1800" dirty="0" smtClean="0"/>
              <a:t>.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12673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err="1" smtClean="0"/>
              <a:t>Trajectories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Parameterization</a:t>
            </a:r>
            <a:endParaRPr lang="de-DE" dirty="0"/>
          </a:p>
        </p:txBody>
      </p:sp>
      <p:pic>
        <p:nvPicPr>
          <p:cNvPr id="6" name="Inhaltsplatzhalter 5" descr="ApproxInterpol.eps"/>
          <p:cNvPicPr>
            <a:picLocks noGrp="1" noChangeAspect="1"/>
          </p:cNvPicPr>
          <p:nvPr>
            <p:ph sz="quarter" idx="1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48" r="266"/>
          <a:stretch/>
        </p:blipFill>
        <p:spPr>
          <a:xfrm>
            <a:off x="101600" y="1281901"/>
            <a:ext cx="5116818" cy="4916188"/>
          </a:xfrm>
        </p:spPr>
      </p:pic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3936355"/>
              </p:ext>
            </p:extLst>
          </p:nvPr>
        </p:nvGraphicFramePr>
        <p:xfrm>
          <a:off x="215900" y="1141626"/>
          <a:ext cx="635000" cy="14072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Formel" r:id="rId4" imgW="456840" imgH="1032840" progId="Equation.3">
                  <p:embed/>
                </p:oleObj>
              </mc:Choice>
              <mc:Fallback>
                <p:oleObj name="Formel" r:id="rId4" imgW="456840" imgH="103284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" y="1141626"/>
                        <a:ext cx="635000" cy="14072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372637"/>
              </p:ext>
            </p:extLst>
          </p:nvPr>
        </p:nvGraphicFramePr>
        <p:xfrm>
          <a:off x="2659063" y="2830513"/>
          <a:ext cx="600075" cy="14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Formel" r:id="rId6" imgW="429480" imgH="1032840" progId="Equation.3">
                  <p:embed/>
                </p:oleObj>
              </mc:Choice>
              <mc:Fallback>
                <p:oleObj name="Formel" r:id="rId6" imgW="429480" imgH="103284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9063" y="2830513"/>
                        <a:ext cx="600075" cy="1408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Gerade Verbindung mit Pfeil 9"/>
          <p:cNvCxnSpPr/>
          <p:nvPr/>
        </p:nvCxnSpPr>
        <p:spPr bwMode="auto">
          <a:xfrm>
            <a:off x="889000" y="1739900"/>
            <a:ext cx="736600" cy="279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Gerade Verbindung mit Pfeil 12"/>
          <p:cNvCxnSpPr>
            <a:stCxn id="8" idx="1"/>
          </p:cNvCxnSpPr>
          <p:nvPr/>
        </p:nvCxnSpPr>
        <p:spPr bwMode="auto">
          <a:xfrm flipH="1" flipV="1">
            <a:off x="2070100" y="2806701"/>
            <a:ext cx="588963" cy="72786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5" name="Objek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4526694"/>
              </p:ext>
            </p:extLst>
          </p:nvPr>
        </p:nvGraphicFramePr>
        <p:xfrm>
          <a:off x="5737225" y="3016250"/>
          <a:ext cx="1849438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Equation" r:id="rId8" imgW="1066680" imgH="1041120" progId="Equation.3">
                  <p:embed/>
                </p:oleObj>
              </mc:Choice>
              <mc:Fallback>
                <p:oleObj name="Equation" r:id="rId8" imgW="1066680" imgH="104112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7225" y="3016250"/>
                        <a:ext cx="1849438" cy="180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feld 18"/>
          <p:cNvSpPr txBox="1"/>
          <p:nvPr/>
        </p:nvSpPr>
        <p:spPr>
          <a:xfrm>
            <a:off x="5715000" y="1295400"/>
            <a:ext cx="2959100" cy="162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The </a:t>
            </a:r>
            <a:r>
              <a:rPr lang="de-DE" dirty="0" err="1" smtClean="0"/>
              <a:t>decision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parameterization</a:t>
            </a:r>
            <a:r>
              <a:rPr lang="de-DE" dirty="0" smtClean="0"/>
              <a:t> </a:t>
            </a:r>
            <a:r>
              <a:rPr lang="de-DE" dirty="0" err="1" smtClean="0"/>
              <a:t>affect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geometry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path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well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velocity</a:t>
            </a:r>
            <a:r>
              <a:rPr lang="de-DE" dirty="0" smtClean="0"/>
              <a:t> </a:t>
            </a:r>
            <a:r>
              <a:rPr lang="de-DE" dirty="0" err="1" smtClean="0"/>
              <a:t>at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point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trajectory</a:t>
            </a:r>
            <a:r>
              <a:rPr lang="de-DE" dirty="0" smtClean="0"/>
              <a:t>!</a:t>
            </a:r>
            <a:endParaRPr lang="de-DE" dirty="0"/>
          </a:p>
        </p:txBody>
      </p:sp>
      <p:graphicFrame>
        <p:nvGraphicFramePr>
          <p:cNvPr id="20" name="Objek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1432426"/>
              </p:ext>
            </p:extLst>
          </p:nvPr>
        </p:nvGraphicFramePr>
        <p:xfrm>
          <a:off x="5764212" y="5103812"/>
          <a:ext cx="3093337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Formel" r:id="rId10" imgW="2011320" imgH="557640" progId="Equation.3">
                  <p:embed/>
                </p:oleObj>
              </mc:Choice>
              <mc:Fallback>
                <p:oleObj name="Formel" r:id="rId10" imgW="2011320" imgH="55764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4212" y="5103812"/>
                        <a:ext cx="3093337" cy="877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954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err="1" smtClean="0"/>
              <a:t>Trajectories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Parameterization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671653" y="1454821"/>
            <a:ext cx="1861782" cy="389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tx1"/>
                </a:solidFill>
              </a:rPr>
              <a:t>Equally-distant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5737746" y="2322302"/>
            <a:ext cx="1861782" cy="389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0000FF"/>
                </a:solidFill>
              </a:rPr>
              <a:t>Chord-distant</a:t>
            </a:r>
            <a:endParaRPr lang="de-DE" dirty="0" smtClean="0">
              <a:solidFill>
                <a:srgbClr val="0000FF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5824053" y="3283963"/>
            <a:ext cx="1861782" cy="389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008000"/>
                </a:solidFill>
              </a:rPr>
              <a:t>Arc-distant</a:t>
            </a:r>
            <a:endParaRPr lang="de-DE" dirty="0">
              <a:solidFill>
                <a:srgbClr val="008000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5824053" y="4183979"/>
            <a:ext cx="1861782" cy="389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FF0000"/>
                </a:solidFill>
              </a:rPr>
              <a:t>Centripetal</a:t>
            </a:r>
            <a:endParaRPr lang="de-DE" dirty="0">
              <a:solidFill>
                <a:srgbClr val="FF0000"/>
              </a:solidFill>
            </a:endParaRPr>
          </a:p>
        </p:txBody>
      </p:sp>
      <p:pic>
        <p:nvPicPr>
          <p:cNvPr id="14" name="Inhaltsplatzhalter 13" descr="Parameterization_4_HG.eps"/>
          <p:cNvPicPr>
            <a:picLocks noGrp="1" noChangeAspect="1"/>
          </p:cNvPicPr>
          <p:nvPr>
            <p:ph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8" t="4054" r="10395" b="6749"/>
          <a:stretch/>
        </p:blipFill>
        <p:spPr>
          <a:xfrm>
            <a:off x="382219" y="1342656"/>
            <a:ext cx="4469788" cy="4242376"/>
          </a:xfrm>
        </p:spPr>
      </p:pic>
    </p:spTree>
    <p:extLst>
      <p:ext uri="{BB962C8B-B14F-4D97-AF65-F5344CB8AC3E}">
        <p14:creationId xmlns:p14="http://schemas.microsoft.com/office/powerpoint/2010/main" val="189720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err="1" smtClean="0"/>
              <a:t>Trajectories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Trajectory-Controllers</a:t>
            </a:r>
            <a:endParaRPr lang="en-US" dirty="0"/>
          </a:p>
        </p:txBody>
      </p:sp>
      <p:pic>
        <p:nvPicPr>
          <p:cNvPr id="11" name="Picture 6" descr="C:\Users\Matthias\GITHUB\skye_model\Model_freeze\5_trajectories\presentation\Sim_106_on_2012_06_08_07_24\figure_3D_agile_SplineDegree3_purePursuit_Disturbance_0.png"/>
          <p:cNvPicPr>
            <a:picLocks noChangeAspect="1" noChangeArrowheads="1"/>
          </p:cNvPicPr>
          <p:nvPr/>
        </p:nvPicPr>
        <p:blipFill>
          <a:blip r:embed="rId2" cstate="print"/>
          <a:srcRect t="16387"/>
          <a:stretch>
            <a:fillRect/>
          </a:stretch>
        </p:blipFill>
        <p:spPr bwMode="auto">
          <a:xfrm>
            <a:off x="283708" y="1277257"/>
            <a:ext cx="4878876" cy="4418405"/>
          </a:xfrm>
          <a:prstGeom prst="rect">
            <a:avLst/>
          </a:prstGeom>
          <a:noFill/>
        </p:spPr>
      </p:pic>
      <p:sp>
        <p:nvSpPr>
          <p:cNvPr id="12" name="Textfeld 11"/>
          <p:cNvSpPr txBox="1"/>
          <p:nvPr/>
        </p:nvSpPr>
        <p:spPr>
          <a:xfrm>
            <a:off x="5765996" y="3283963"/>
            <a:ext cx="2507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>
                <a:solidFill>
                  <a:srgbClr val="008000"/>
                </a:solidFill>
                <a:latin typeface="ETH Light" pitchFamily="2" charset="0"/>
                <a:cs typeface="Adobe Arabic" pitchFamily="18" charset="-78"/>
              </a:rPr>
              <a:t>Trace</a:t>
            </a:r>
            <a:r>
              <a:rPr lang="de-DE" sz="2000" dirty="0" smtClean="0">
                <a:solidFill>
                  <a:srgbClr val="008000"/>
                </a:solidFill>
                <a:latin typeface="ETH Light" pitchFamily="2" charset="0"/>
                <a:cs typeface="Adobe Arabic" pitchFamily="18" charset="-78"/>
              </a:rPr>
              <a:t> </a:t>
            </a:r>
            <a:r>
              <a:rPr lang="de-DE" sz="2000" dirty="0" err="1" smtClean="0">
                <a:solidFill>
                  <a:srgbClr val="008000"/>
                </a:solidFill>
                <a:latin typeface="ETH Light" pitchFamily="2" charset="0"/>
                <a:cs typeface="Adobe Arabic" pitchFamily="18" charset="-78"/>
              </a:rPr>
              <a:t>of</a:t>
            </a:r>
            <a:r>
              <a:rPr lang="de-DE" sz="2000" dirty="0" smtClean="0">
                <a:solidFill>
                  <a:srgbClr val="008000"/>
                </a:solidFill>
                <a:latin typeface="ETH Light" pitchFamily="2" charset="0"/>
                <a:cs typeface="Adobe Arabic" pitchFamily="18" charset="-78"/>
              </a:rPr>
              <a:t> Simulation</a:t>
            </a:r>
            <a:endParaRPr lang="de-DE" sz="2000" dirty="0">
              <a:solidFill>
                <a:srgbClr val="008000"/>
              </a:solidFill>
              <a:latin typeface="ETH Light" pitchFamily="2" charset="0"/>
              <a:cs typeface="Adobe Arabic" pitchFamily="18" charset="-78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5737746" y="2322302"/>
            <a:ext cx="1861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>
                <a:solidFill>
                  <a:srgbClr val="0000FF"/>
                </a:solidFill>
                <a:latin typeface="ETH Light" pitchFamily="2" charset="0"/>
                <a:cs typeface="Adobe Arabic" pitchFamily="18" charset="-78"/>
              </a:rPr>
              <a:t>Trajectory</a:t>
            </a:r>
            <a:endParaRPr lang="de-DE" sz="2000" dirty="0" smtClean="0">
              <a:solidFill>
                <a:srgbClr val="0000FF"/>
              </a:solidFill>
              <a:latin typeface="ETH Light" pitchFamily="2" charset="0"/>
              <a:cs typeface="Adobe Arabic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4941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err="1" smtClean="0"/>
              <a:t>Trajectories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Trajectory-Controllers</a:t>
            </a:r>
            <a:endParaRPr lang="en-US" dirty="0"/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4503738" y="2105025"/>
          <a:ext cx="26416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4" name="Equation" r:id="rId3" imgW="1523880" imgH="279360" progId="Equation.3">
                  <p:embed/>
                </p:oleObj>
              </mc:Choice>
              <mc:Fallback>
                <p:oleObj name="Equation" r:id="rId3" imgW="1523880" imgH="2793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738" y="2105025"/>
                        <a:ext cx="2641600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4441372" y="1600200"/>
            <a:ext cx="3797300" cy="379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latin typeface="ETH Light" pitchFamily="2" charset="0"/>
              </a:rPr>
              <a:t>Precise</a:t>
            </a:r>
            <a:r>
              <a:rPr lang="de-DE" dirty="0" smtClean="0">
                <a:latin typeface="ETH Light" pitchFamily="2" charset="0"/>
              </a:rPr>
              <a:t> </a:t>
            </a:r>
            <a:r>
              <a:rPr lang="de-DE" dirty="0" err="1" smtClean="0">
                <a:latin typeface="ETH Light" pitchFamily="2" charset="0"/>
              </a:rPr>
              <a:t>path</a:t>
            </a:r>
            <a:r>
              <a:rPr lang="de-DE" dirty="0" smtClean="0">
                <a:latin typeface="ETH Light" pitchFamily="2" charset="0"/>
              </a:rPr>
              <a:t> </a:t>
            </a:r>
            <a:r>
              <a:rPr lang="de-DE" dirty="0" err="1" smtClean="0">
                <a:latin typeface="ETH Light" pitchFamily="2" charset="0"/>
              </a:rPr>
              <a:t>tracking</a:t>
            </a:r>
            <a:endParaRPr lang="de-DE" dirty="0">
              <a:latin typeface="ETH Light" pitchFamily="2" charset="0"/>
            </a:endParaRPr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4531633" y="5448983"/>
          <a:ext cx="20923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" name="Equation" r:id="rId5" imgW="1206360" imgH="355320" progId="Equation.3">
                  <p:embed/>
                </p:oleObj>
              </mc:Choice>
              <mc:Fallback>
                <p:oleObj name="Equation" r:id="rId5" imgW="1206360" imgH="3553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1633" y="5448983"/>
                        <a:ext cx="2092325" cy="61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feld 9"/>
          <p:cNvSpPr txBox="1"/>
          <p:nvPr/>
        </p:nvSpPr>
        <p:spPr>
          <a:xfrm>
            <a:off x="4488543" y="4408715"/>
            <a:ext cx="4118428" cy="379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ETH Light" pitchFamily="2" charset="0"/>
              </a:rPr>
              <a:t>Time </a:t>
            </a:r>
            <a:r>
              <a:rPr lang="de-DE" dirty="0" err="1" smtClean="0">
                <a:latin typeface="ETH Light" pitchFamily="2" charset="0"/>
              </a:rPr>
              <a:t>equivalence</a:t>
            </a:r>
            <a:r>
              <a:rPr lang="de-DE" dirty="0" smtClean="0">
                <a:latin typeface="ETH Light" pitchFamily="2" charset="0"/>
              </a:rPr>
              <a:t> (</a:t>
            </a:r>
            <a:r>
              <a:rPr lang="de-DE" dirty="0" err="1" smtClean="0">
                <a:latin typeface="ETH Light" pitchFamily="2" charset="0"/>
              </a:rPr>
              <a:t>trajectory</a:t>
            </a:r>
            <a:r>
              <a:rPr lang="de-DE" dirty="0" smtClean="0">
                <a:latin typeface="ETH Light" pitchFamily="2" charset="0"/>
              </a:rPr>
              <a:t> </a:t>
            </a:r>
            <a:r>
              <a:rPr lang="de-DE" dirty="0" err="1" smtClean="0">
                <a:latin typeface="ETH Light" pitchFamily="2" charset="0"/>
              </a:rPr>
              <a:t>tracking</a:t>
            </a:r>
            <a:r>
              <a:rPr lang="de-DE" dirty="0" smtClean="0">
                <a:latin typeface="ETH Light" pitchFamily="2" charset="0"/>
              </a:rPr>
              <a:t>)</a:t>
            </a:r>
            <a:endParaRPr lang="de-DE" dirty="0">
              <a:latin typeface="ETH Light" pitchFamily="2" charset="0"/>
            </a:endParaRPr>
          </a:p>
        </p:txBody>
      </p:sp>
      <p:pic>
        <p:nvPicPr>
          <p:cNvPr id="18438" name="Picture 6" descr="C:\Users\Matthias\GITHUB\skye_model\Model_freeze\5_trajectories\presentation\Sim_106_on_2012_06_08_07_24\figure_3D_agile_SplineDegree3_purePursuit_Disturbance_0.png"/>
          <p:cNvPicPr>
            <a:picLocks noChangeAspect="1" noChangeArrowheads="1"/>
          </p:cNvPicPr>
          <p:nvPr/>
        </p:nvPicPr>
        <p:blipFill>
          <a:blip r:embed="rId7" cstate="print"/>
          <a:srcRect t="16387"/>
          <a:stretch>
            <a:fillRect/>
          </a:stretch>
        </p:blipFill>
        <p:spPr bwMode="auto">
          <a:xfrm>
            <a:off x="864280" y="3744005"/>
            <a:ext cx="3100640" cy="2808000"/>
          </a:xfrm>
          <a:prstGeom prst="rect">
            <a:avLst/>
          </a:prstGeom>
          <a:noFill/>
        </p:spPr>
      </p:pic>
      <p:pic>
        <p:nvPicPr>
          <p:cNvPr id="18440" name="Picture 8" descr="C:\Users\Matthias\GITHUB\skye_model\Model_freeze\5_trajectories\presentation\Sim_34_on_2012_06_08_07_16\figure_3D_agile_SplineDegree3_trajectoryFollowing_Disturbance_0.png"/>
          <p:cNvPicPr>
            <a:picLocks noChangeAspect="1" noChangeArrowheads="1"/>
          </p:cNvPicPr>
          <p:nvPr/>
        </p:nvPicPr>
        <p:blipFill>
          <a:blip r:embed="rId8" cstate="print"/>
          <a:srcRect t="19193"/>
          <a:stretch>
            <a:fillRect/>
          </a:stretch>
        </p:blipFill>
        <p:spPr bwMode="auto">
          <a:xfrm>
            <a:off x="931409" y="957943"/>
            <a:ext cx="3129242" cy="2808000"/>
          </a:xfrm>
          <a:prstGeom prst="rect">
            <a:avLst/>
          </a:prstGeom>
          <a:noFill/>
        </p:spPr>
      </p:pic>
      <p:sp>
        <p:nvSpPr>
          <p:cNvPr id="14" name="Textfeld 13"/>
          <p:cNvSpPr txBox="1"/>
          <p:nvPr/>
        </p:nvSpPr>
        <p:spPr>
          <a:xfrm rot="16200000">
            <a:off x="7258" y="1762736"/>
            <a:ext cx="1037772" cy="379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rgbClr val="FF0000"/>
                </a:solidFill>
                <a:latin typeface="ETH Light" pitchFamily="2" charset="0"/>
              </a:rPr>
              <a:t>GOOD</a:t>
            </a:r>
            <a:endParaRPr lang="de-DE" dirty="0">
              <a:solidFill>
                <a:srgbClr val="FF0000"/>
              </a:solidFill>
              <a:latin typeface="ETH Light" pitchFamily="2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 rot="16200000">
            <a:off x="14518" y="4629254"/>
            <a:ext cx="1037772" cy="379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rgbClr val="FF0000"/>
                </a:solidFill>
                <a:latin typeface="ETH Light" pitchFamily="2" charset="0"/>
              </a:rPr>
              <a:t>BAD</a:t>
            </a:r>
            <a:endParaRPr lang="de-DE" dirty="0">
              <a:solidFill>
                <a:srgbClr val="FF0000"/>
              </a:solidFill>
              <a:latin typeface="ETH Light" pitchFamily="2" charset="0"/>
            </a:endParaRPr>
          </a:p>
        </p:txBody>
      </p:sp>
      <p:graphicFrame>
        <p:nvGraphicFramePr>
          <p:cNvPr id="18443" name="Object 11"/>
          <p:cNvGraphicFramePr>
            <a:graphicFrameLocks noChangeAspect="1"/>
          </p:cNvGraphicFramePr>
          <p:nvPr/>
        </p:nvGraphicFramePr>
        <p:xfrm>
          <a:off x="4520520" y="3332388"/>
          <a:ext cx="193675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6" name="Equation" r:id="rId9" imgW="1117440" imgH="419040" progId="Equation.3">
                  <p:embed/>
                </p:oleObj>
              </mc:Choice>
              <mc:Fallback>
                <p:oleObj name="Equation" r:id="rId9" imgW="1117440" imgH="41904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0520" y="3332388"/>
                        <a:ext cx="1936750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4" name="Object 12"/>
          <p:cNvGraphicFramePr>
            <a:graphicFrameLocks noChangeAspect="1"/>
          </p:cNvGraphicFramePr>
          <p:nvPr/>
        </p:nvGraphicFramePr>
        <p:xfrm>
          <a:off x="4523473" y="4919663"/>
          <a:ext cx="2509838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7" name="Equation" r:id="rId11" imgW="1447560" imgH="279360" progId="Equation.3">
                  <p:embed/>
                </p:oleObj>
              </mc:Choice>
              <mc:Fallback>
                <p:oleObj name="Equation" r:id="rId11" imgW="1447560" imgH="27936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3473" y="4919663"/>
                        <a:ext cx="2509838" cy="484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feld 19"/>
          <p:cNvSpPr txBox="1"/>
          <p:nvPr/>
        </p:nvSpPr>
        <p:spPr>
          <a:xfrm>
            <a:off x="4434118" y="2899206"/>
            <a:ext cx="3797300" cy="379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ETH Light" pitchFamily="2" charset="0"/>
              </a:rPr>
              <a:t>Low power </a:t>
            </a:r>
            <a:r>
              <a:rPr lang="de-DE" dirty="0" err="1" smtClean="0">
                <a:latin typeface="ETH Light" pitchFamily="2" charset="0"/>
              </a:rPr>
              <a:t>consumption</a:t>
            </a:r>
            <a:endParaRPr lang="de-DE" dirty="0">
              <a:latin typeface="ETH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41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err="1" smtClean="0"/>
              <a:t>Trajectories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Trajectory-Controllers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493487" y="1135745"/>
            <a:ext cx="3797300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ETH Light" pitchFamily="2" charset="0"/>
              </a:rPr>
              <a:t>3 different </a:t>
            </a:r>
            <a:r>
              <a:rPr lang="de-DE" dirty="0" err="1" smtClean="0">
                <a:latin typeface="ETH Light" pitchFamily="2" charset="0"/>
              </a:rPr>
              <a:t>approaches</a:t>
            </a:r>
            <a:r>
              <a:rPr lang="de-DE" dirty="0" smtClean="0">
                <a:latin typeface="ETH Light" pitchFamily="2" charset="0"/>
              </a:rPr>
              <a:t>:</a:t>
            </a:r>
          </a:p>
          <a:p>
            <a:r>
              <a:rPr lang="de-DE" dirty="0" err="1" smtClean="0">
                <a:latin typeface="ETH Light" pitchFamily="2" charset="0"/>
              </a:rPr>
              <a:t>Trajectory</a:t>
            </a:r>
            <a:r>
              <a:rPr lang="de-DE" dirty="0" smtClean="0">
                <a:latin typeface="ETH Light" pitchFamily="2" charset="0"/>
              </a:rPr>
              <a:t> </a:t>
            </a:r>
            <a:r>
              <a:rPr lang="de-DE" dirty="0" err="1" smtClean="0">
                <a:latin typeface="ETH Light" pitchFamily="2" charset="0"/>
              </a:rPr>
              <a:t>Following</a:t>
            </a:r>
            <a:endParaRPr lang="de-DE" dirty="0" smtClean="0">
              <a:latin typeface="ETH Light" pitchFamily="2" charset="0"/>
            </a:endParaRPr>
          </a:p>
          <a:p>
            <a:endParaRPr lang="de-DE" dirty="0" smtClean="0">
              <a:latin typeface="ETH Light" pitchFamily="2" charset="0"/>
            </a:endParaRPr>
          </a:p>
          <a:p>
            <a:endParaRPr lang="de-DE" dirty="0" smtClean="0">
              <a:latin typeface="ETH Light" pitchFamily="2" charset="0"/>
            </a:endParaRPr>
          </a:p>
          <a:p>
            <a:endParaRPr lang="de-DE" dirty="0" smtClean="0">
              <a:latin typeface="ETH Light" pitchFamily="2" charset="0"/>
            </a:endParaRPr>
          </a:p>
          <a:p>
            <a:r>
              <a:rPr lang="de-DE" dirty="0" smtClean="0">
                <a:latin typeface="ETH Light" pitchFamily="2" charset="0"/>
              </a:rPr>
              <a:t>Pure </a:t>
            </a:r>
            <a:r>
              <a:rPr lang="de-DE" dirty="0" err="1" smtClean="0">
                <a:latin typeface="ETH Light" pitchFamily="2" charset="0"/>
              </a:rPr>
              <a:t>Pursuit</a:t>
            </a:r>
            <a:r>
              <a:rPr lang="de-DE" dirty="0" smtClean="0">
                <a:latin typeface="ETH Light" pitchFamily="2" charset="0"/>
              </a:rPr>
              <a:t> (</a:t>
            </a:r>
            <a:r>
              <a:rPr lang="de-DE" dirty="0" err="1" smtClean="0">
                <a:latin typeface="ETH Light" pitchFamily="2" charset="0"/>
              </a:rPr>
              <a:t>Lookahead</a:t>
            </a:r>
            <a:r>
              <a:rPr lang="de-DE" dirty="0" smtClean="0">
                <a:latin typeface="ETH Light" pitchFamily="2" charset="0"/>
              </a:rPr>
              <a:t>)</a:t>
            </a:r>
          </a:p>
          <a:p>
            <a:endParaRPr lang="de-DE" dirty="0" smtClean="0">
              <a:latin typeface="ETH Light" pitchFamily="2" charset="0"/>
            </a:endParaRPr>
          </a:p>
          <a:p>
            <a:endParaRPr lang="de-DE" dirty="0" smtClean="0">
              <a:latin typeface="ETH Light" pitchFamily="2" charset="0"/>
            </a:endParaRPr>
          </a:p>
          <a:p>
            <a:endParaRPr lang="de-DE" dirty="0" smtClean="0">
              <a:latin typeface="ETH Light" pitchFamily="2" charset="0"/>
            </a:endParaRPr>
          </a:p>
          <a:p>
            <a:r>
              <a:rPr lang="de-DE" dirty="0" smtClean="0">
                <a:latin typeface="ETH Light" pitchFamily="2" charset="0"/>
              </a:rPr>
              <a:t>Cross Track</a:t>
            </a:r>
            <a:endParaRPr lang="de-DE" dirty="0">
              <a:latin typeface="ETH Light" pitchFamily="2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522512" y="1567543"/>
            <a:ext cx="2728686" cy="1262743"/>
          </a:xfrm>
          <a:prstGeom prst="rect">
            <a:avLst/>
          </a:prstGeom>
          <a:noFill/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de-CH" sz="1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529769" y="2953657"/>
            <a:ext cx="2728686" cy="3287486"/>
          </a:xfrm>
          <a:prstGeom prst="rect">
            <a:avLst/>
          </a:prstGeom>
          <a:noFill/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de-CH" sz="1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 rot="16200000">
            <a:off x="-426107" y="1978390"/>
            <a:ext cx="1381997" cy="379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rgbClr val="FF0000"/>
                </a:solidFill>
                <a:latin typeface="ETH Light" pitchFamily="2" charset="0"/>
              </a:rPr>
              <a:t>Open Loop</a:t>
            </a:r>
            <a:endParaRPr lang="de-DE" dirty="0">
              <a:solidFill>
                <a:srgbClr val="FF0000"/>
              </a:solidFill>
              <a:latin typeface="ETH Light" pitchFamily="2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 rot="16200000">
            <a:off x="-447875" y="4191778"/>
            <a:ext cx="1381997" cy="379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>
                <a:solidFill>
                  <a:srgbClr val="FF0000"/>
                </a:solidFill>
                <a:latin typeface="ETH Light" pitchFamily="2" charset="0"/>
              </a:rPr>
              <a:t>Closed</a:t>
            </a:r>
            <a:r>
              <a:rPr lang="de-DE" dirty="0" smtClean="0">
                <a:solidFill>
                  <a:srgbClr val="FF0000"/>
                </a:solidFill>
                <a:latin typeface="ETH Light" pitchFamily="2" charset="0"/>
              </a:rPr>
              <a:t> Loop</a:t>
            </a:r>
            <a:endParaRPr lang="de-DE" dirty="0">
              <a:solidFill>
                <a:srgbClr val="FF0000"/>
              </a:solidFill>
              <a:latin typeface="ETH Light" pitchFamily="2" charset="0"/>
            </a:endParaRPr>
          </a:p>
        </p:txBody>
      </p:sp>
      <p:sp>
        <p:nvSpPr>
          <p:cNvPr id="16" name="Freihandform 15"/>
          <p:cNvSpPr/>
          <p:nvPr/>
        </p:nvSpPr>
        <p:spPr bwMode="auto">
          <a:xfrm>
            <a:off x="4049485" y="1804611"/>
            <a:ext cx="2728686" cy="880533"/>
          </a:xfrm>
          <a:custGeom>
            <a:avLst/>
            <a:gdLst>
              <a:gd name="connsiteX0" fmla="*/ 0 w 2336800"/>
              <a:gd name="connsiteY0" fmla="*/ 619276 h 677333"/>
              <a:gd name="connsiteX1" fmla="*/ 914400 w 2336800"/>
              <a:gd name="connsiteY1" fmla="*/ 9676 h 677333"/>
              <a:gd name="connsiteX2" fmla="*/ 2336800 w 2336800"/>
              <a:gd name="connsiteY2" fmla="*/ 677333 h 677333"/>
              <a:gd name="connsiteX3" fmla="*/ 2336800 w 2336800"/>
              <a:gd name="connsiteY3" fmla="*/ 677333 h 677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6800" h="677333">
                <a:moveTo>
                  <a:pt x="0" y="619276"/>
                </a:moveTo>
                <a:cubicBezTo>
                  <a:pt x="262466" y="309638"/>
                  <a:pt x="524933" y="0"/>
                  <a:pt x="914400" y="9676"/>
                </a:cubicBezTo>
                <a:cubicBezTo>
                  <a:pt x="1303867" y="19352"/>
                  <a:pt x="2336800" y="677333"/>
                  <a:pt x="2336800" y="677333"/>
                </a:cubicBezTo>
                <a:lnTo>
                  <a:pt x="2336800" y="677333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de-CH" sz="1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7" name="Rechteck 16"/>
          <p:cNvSpPr/>
          <p:nvPr/>
        </p:nvSpPr>
        <p:spPr bwMode="auto">
          <a:xfrm>
            <a:off x="6879771" y="4194629"/>
            <a:ext cx="1146629" cy="5805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r>
              <a:rPr kumimoji="0" lang="de-C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P</a:t>
            </a:r>
          </a:p>
        </p:txBody>
      </p:sp>
      <p:sp>
        <p:nvSpPr>
          <p:cNvPr id="18" name="Rechteck 17"/>
          <p:cNvSpPr/>
          <p:nvPr/>
        </p:nvSpPr>
        <p:spPr bwMode="auto">
          <a:xfrm>
            <a:off x="5290453" y="4187373"/>
            <a:ext cx="1146629" cy="5805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r>
              <a:rPr lang="de-CH" sz="2000" dirty="0" smtClean="0"/>
              <a:t>C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3" name="Rechteck 22"/>
          <p:cNvSpPr/>
          <p:nvPr/>
        </p:nvSpPr>
        <p:spPr bwMode="auto">
          <a:xfrm>
            <a:off x="3730171" y="4194630"/>
            <a:ext cx="1146629" cy="5805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r>
              <a:rPr kumimoji="0" lang="de-C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74941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err="1" smtClean="0"/>
              <a:t>Trajectories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Evaluation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335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>
                <a:solidFill>
                  <a:srgbClr val="00B0F0"/>
                </a:solidFill>
              </a:rPr>
              <a:t>&gt;&gt;</a:t>
            </a:r>
            <a:r>
              <a:rPr lang="de-CH" dirty="0"/>
              <a:t> </a:t>
            </a:r>
            <a:r>
              <a:rPr lang="de-CH" dirty="0" smtClean="0"/>
              <a:t>Backup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14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/>
              <a:pPr/>
              <a:t>19</a:t>
            </a:fld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387350" y="1301735"/>
            <a:ext cx="3204821" cy="49161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1" dirty="0" err="1" smtClean="0"/>
              <a:t>Skye‘s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unique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property</a:t>
            </a:r>
            <a:r>
              <a:rPr lang="de-DE" sz="2400" b="1" dirty="0" smtClean="0"/>
              <a:t>: </a:t>
            </a:r>
            <a:r>
              <a:rPr lang="de-DE" sz="2400" dirty="0" smtClean="0"/>
              <a:t>6 </a:t>
            </a:r>
            <a:r>
              <a:rPr lang="de-DE" sz="2400" dirty="0" err="1" smtClean="0"/>
              <a:t>controllable</a:t>
            </a:r>
            <a:r>
              <a:rPr lang="de-DE" sz="2400" dirty="0" smtClean="0"/>
              <a:t> </a:t>
            </a:r>
            <a:r>
              <a:rPr lang="de-DE" sz="2400" dirty="0" err="1" smtClean="0"/>
              <a:t>degrees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freedom</a:t>
            </a:r>
            <a:endParaRPr lang="de-DE" sz="2400" dirty="0" smtClean="0"/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endParaRPr lang="de-DE" sz="2400" dirty="0" smtClean="0"/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 err="1" smtClean="0"/>
              <a:t>Develop</a:t>
            </a:r>
            <a:r>
              <a:rPr lang="de-DE" sz="2400" dirty="0" smtClean="0"/>
              <a:t> a </a:t>
            </a:r>
            <a:r>
              <a:rPr lang="de-DE" sz="2400" dirty="0" err="1" smtClean="0"/>
              <a:t>unique</a:t>
            </a:r>
            <a:r>
              <a:rPr lang="de-DE" sz="2400" dirty="0" smtClean="0"/>
              <a:t> HMI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generate</a:t>
            </a:r>
            <a:r>
              <a:rPr lang="de-DE" sz="2400" dirty="0" smtClean="0"/>
              <a:t> </a:t>
            </a:r>
            <a:r>
              <a:rPr lang="de-DE" sz="2400" dirty="0" err="1" smtClean="0"/>
              <a:t>Trajectories</a:t>
            </a:r>
            <a:endParaRPr lang="de-DE" sz="2400" dirty="0"/>
          </a:p>
        </p:txBody>
      </p:sp>
      <p:grpSp>
        <p:nvGrpSpPr>
          <p:cNvPr id="23" name="Gruppierung 22"/>
          <p:cNvGrpSpPr/>
          <p:nvPr/>
        </p:nvGrpSpPr>
        <p:grpSpPr>
          <a:xfrm>
            <a:off x="2386227" y="1432373"/>
            <a:ext cx="6757773" cy="5220779"/>
            <a:chOff x="-494696" y="508355"/>
            <a:chExt cx="10209040" cy="7098177"/>
          </a:xfrm>
        </p:grpSpPr>
        <p:pic>
          <p:nvPicPr>
            <p:cNvPr id="7" name="Inhaltsplatzhalter 5" descr="skye_Iso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281" y="1142096"/>
              <a:ext cx="5795272" cy="4916488"/>
            </a:xfrm>
            <a:prstGeom prst="rect">
              <a:avLst/>
            </a:prstGeom>
          </p:spPr>
        </p:pic>
        <p:grpSp>
          <p:nvGrpSpPr>
            <p:cNvPr id="8" name="Gruppieren 26"/>
            <p:cNvGrpSpPr/>
            <p:nvPr/>
          </p:nvGrpSpPr>
          <p:grpSpPr>
            <a:xfrm>
              <a:off x="5707283" y="1813936"/>
              <a:ext cx="2732748" cy="2031444"/>
              <a:chOff x="5634712" y="2307419"/>
              <a:chExt cx="2732748" cy="2031444"/>
            </a:xfrm>
            <a:solidFill>
              <a:schemeClr val="bg1"/>
            </a:solidFill>
          </p:grpSpPr>
          <p:cxnSp>
            <p:nvCxnSpPr>
              <p:cNvPr id="9" name="Gerade Verbindung 8"/>
              <p:cNvCxnSpPr>
                <a:endCxn id="10" idx="1"/>
              </p:cNvCxnSpPr>
              <p:nvPr/>
            </p:nvCxnSpPr>
            <p:spPr bwMode="auto">
              <a:xfrm flipV="1">
                <a:off x="5634712" y="2781667"/>
                <a:ext cx="1215600" cy="1557196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" name="Textfeld 9"/>
              <p:cNvSpPr txBox="1"/>
              <p:nvPr/>
            </p:nvSpPr>
            <p:spPr>
              <a:xfrm>
                <a:off x="6850312" y="2307419"/>
                <a:ext cx="1517148" cy="9484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atin typeface="ETH Light" pitchFamily="2" charset="0"/>
                  </a:rPr>
                  <a:t>Camera System</a:t>
                </a:r>
                <a:endParaRPr lang="en-US" b="1" dirty="0">
                  <a:latin typeface="ETH Light" pitchFamily="2" charset="0"/>
                </a:endParaRPr>
              </a:p>
            </p:txBody>
          </p:sp>
        </p:grpSp>
        <p:grpSp>
          <p:nvGrpSpPr>
            <p:cNvPr id="11" name="Gruppieren 25"/>
            <p:cNvGrpSpPr/>
            <p:nvPr/>
          </p:nvGrpSpPr>
          <p:grpSpPr>
            <a:xfrm>
              <a:off x="5087087" y="508355"/>
              <a:ext cx="3721188" cy="1156961"/>
              <a:chOff x="5087087" y="668009"/>
              <a:chExt cx="3721188" cy="1156961"/>
            </a:xfrm>
          </p:grpSpPr>
          <p:cxnSp>
            <p:nvCxnSpPr>
              <p:cNvPr id="12" name="Gerade Verbindung 11"/>
              <p:cNvCxnSpPr>
                <a:endCxn id="13" idx="1"/>
              </p:cNvCxnSpPr>
              <p:nvPr/>
            </p:nvCxnSpPr>
            <p:spPr bwMode="auto">
              <a:xfrm flipV="1">
                <a:off x="5087087" y="1142257"/>
                <a:ext cx="1872860" cy="682713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3" name="Textfeld 12"/>
              <p:cNvSpPr txBox="1"/>
              <p:nvPr/>
            </p:nvSpPr>
            <p:spPr>
              <a:xfrm>
                <a:off x="6959946" y="668009"/>
                <a:ext cx="1848329" cy="9484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atin typeface="ETH Light" pitchFamily="2" charset="0"/>
                  </a:rPr>
                  <a:t>Motor Platform</a:t>
                </a:r>
                <a:endParaRPr lang="en-US" b="1" dirty="0">
                  <a:latin typeface="ETH Light" pitchFamily="2" charset="0"/>
                </a:endParaRPr>
              </a:p>
            </p:txBody>
          </p:sp>
        </p:grpSp>
        <p:grpSp>
          <p:nvGrpSpPr>
            <p:cNvPr id="14" name="Gruppieren 27"/>
            <p:cNvGrpSpPr/>
            <p:nvPr/>
          </p:nvGrpSpPr>
          <p:grpSpPr>
            <a:xfrm>
              <a:off x="5776686" y="2866573"/>
              <a:ext cx="3937658" cy="2726920"/>
              <a:chOff x="5704115" y="3577770"/>
              <a:chExt cx="3937658" cy="2726920"/>
            </a:xfrm>
          </p:grpSpPr>
          <p:cxnSp>
            <p:nvCxnSpPr>
              <p:cNvPr id="15" name="Gerade Verbindung 14"/>
              <p:cNvCxnSpPr>
                <a:endCxn id="16" idx="1"/>
              </p:cNvCxnSpPr>
              <p:nvPr/>
            </p:nvCxnSpPr>
            <p:spPr bwMode="auto">
              <a:xfrm>
                <a:off x="5704115" y="4833255"/>
                <a:ext cx="1403568" cy="107975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6" name="Textfeld 15"/>
              <p:cNvSpPr txBox="1"/>
              <p:nvPr/>
            </p:nvSpPr>
            <p:spPr>
              <a:xfrm>
                <a:off x="7107683" y="3577770"/>
                <a:ext cx="2534090" cy="27269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atin typeface="ETH Light" pitchFamily="2" charset="0"/>
                  </a:rPr>
                  <a:t>Control Unit</a:t>
                </a:r>
              </a:p>
              <a:p>
                <a:r>
                  <a:rPr lang="en-US" i="1" dirty="0" smtClean="0">
                    <a:latin typeface="ETH Light" pitchFamily="2" charset="0"/>
                  </a:rPr>
                  <a:t>Accelerometer</a:t>
                </a:r>
                <a:br>
                  <a:rPr lang="en-US" i="1" dirty="0" smtClean="0">
                    <a:latin typeface="ETH Light" pitchFamily="2" charset="0"/>
                  </a:rPr>
                </a:br>
                <a:r>
                  <a:rPr lang="en-US" i="1" dirty="0" smtClean="0">
                    <a:latin typeface="ETH Light" pitchFamily="2" charset="0"/>
                  </a:rPr>
                  <a:t>Gyroscope</a:t>
                </a:r>
                <a:br>
                  <a:rPr lang="en-US" i="1" dirty="0" smtClean="0">
                    <a:latin typeface="ETH Light" pitchFamily="2" charset="0"/>
                  </a:rPr>
                </a:br>
                <a:r>
                  <a:rPr lang="en-US" i="1" dirty="0" err="1" smtClean="0">
                    <a:latin typeface="ETH Light" pitchFamily="2" charset="0"/>
                  </a:rPr>
                  <a:t>Magnetoscope</a:t>
                </a:r>
                <a:r>
                  <a:rPr lang="en-US" i="1" dirty="0" smtClean="0">
                    <a:latin typeface="ETH Light" pitchFamily="2" charset="0"/>
                  </a:rPr>
                  <a:t/>
                </a:r>
                <a:br>
                  <a:rPr lang="en-US" i="1" dirty="0" smtClean="0">
                    <a:latin typeface="ETH Light" pitchFamily="2" charset="0"/>
                  </a:rPr>
                </a:br>
                <a:r>
                  <a:rPr lang="en-US" i="1" dirty="0" smtClean="0">
                    <a:latin typeface="ETH Light" pitchFamily="2" charset="0"/>
                  </a:rPr>
                  <a:t>Barometer</a:t>
                </a:r>
                <a:br>
                  <a:rPr lang="en-US" i="1" dirty="0" smtClean="0">
                    <a:latin typeface="ETH Light" pitchFamily="2" charset="0"/>
                  </a:rPr>
                </a:br>
                <a:r>
                  <a:rPr lang="en-US" i="1" dirty="0" smtClean="0">
                    <a:latin typeface="ETH Light" pitchFamily="2" charset="0"/>
                  </a:rPr>
                  <a:t>GPS</a:t>
                </a:r>
                <a:endParaRPr lang="en-US" i="1" dirty="0">
                  <a:latin typeface="ETH Light" pitchFamily="2" charset="0"/>
                </a:endParaRPr>
              </a:p>
            </p:txBody>
          </p:sp>
        </p:grpSp>
        <p:grpSp>
          <p:nvGrpSpPr>
            <p:cNvPr id="17" name="Gruppieren 29"/>
            <p:cNvGrpSpPr/>
            <p:nvPr/>
          </p:nvGrpSpPr>
          <p:grpSpPr>
            <a:xfrm>
              <a:off x="5552234" y="4560441"/>
              <a:ext cx="3507996" cy="3046091"/>
              <a:chOff x="6531949" y="3014670"/>
              <a:chExt cx="3507996" cy="3046091"/>
            </a:xfrm>
          </p:grpSpPr>
          <p:cxnSp>
            <p:nvCxnSpPr>
              <p:cNvPr id="18" name="Gerade Verbindung 17"/>
              <p:cNvCxnSpPr>
                <a:endCxn id="19" idx="1"/>
              </p:cNvCxnSpPr>
              <p:nvPr/>
            </p:nvCxnSpPr>
            <p:spPr bwMode="auto">
              <a:xfrm>
                <a:off x="6531949" y="3014670"/>
                <a:ext cx="852774" cy="2101083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9" name="Textfeld 18"/>
              <p:cNvSpPr txBox="1"/>
              <p:nvPr/>
            </p:nvSpPr>
            <p:spPr>
              <a:xfrm>
                <a:off x="7384723" y="4170747"/>
                <a:ext cx="2655222" cy="18900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atin typeface="ETH Light" pitchFamily="2" charset="0"/>
                  </a:rPr>
                  <a:t>Communication</a:t>
                </a:r>
              </a:p>
              <a:p>
                <a:r>
                  <a:rPr lang="en-US" i="1" dirty="0" err="1" smtClean="0">
                    <a:latin typeface="ETH Light" pitchFamily="2" charset="0"/>
                  </a:rPr>
                  <a:t>Xbee</a:t>
                </a:r>
                <a:r>
                  <a:rPr lang="en-US" i="1" dirty="0" smtClean="0">
                    <a:latin typeface="ETH Light" pitchFamily="2" charset="0"/>
                  </a:rPr>
                  <a:t> </a:t>
                </a:r>
                <a:br>
                  <a:rPr lang="en-US" i="1" dirty="0" smtClean="0">
                    <a:latin typeface="ETH Light" pitchFamily="2" charset="0"/>
                  </a:rPr>
                </a:br>
                <a:r>
                  <a:rPr lang="en-US" i="1" dirty="0" smtClean="0">
                    <a:latin typeface="ETH Light" pitchFamily="2" charset="0"/>
                  </a:rPr>
                  <a:t>2.4 GHz </a:t>
                </a:r>
                <a:r>
                  <a:rPr lang="en-US" i="1" dirty="0" err="1" smtClean="0">
                    <a:latin typeface="ETH Light" pitchFamily="2" charset="0"/>
                  </a:rPr>
                  <a:t>Fasst</a:t>
                </a:r>
                <a:r>
                  <a:rPr lang="en-US" i="1" dirty="0" smtClean="0">
                    <a:latin typeface="ETH Light" pitchFamily="2" charset="0"/>
                  </a:rPr>
                  <a:t/>
                </a:r>
                <a:br>
                  <a:rPr lang="en-US" i="1" dirty="0" smtClean="0">
                    <a:latin typeface="ETH Light" pitchFamily="2" charset="0"/>
                  </a:rPr>
                </a:br>
                <a:r>
                  <a:rPr lang="en-US" i="1" dirty="0" err="1" smtClean="0">
                    <a:latin typeface="ETH Light" pitchFamily="2" charset="0"/>
                  </a:rPr>
                  <a:t>WiFi</a:t>
                </a:r>
                <a:endParaRPr lang="en-US" i="1" dirty="0" smtClean="0">
                  <a:latin typeface="ETH Light" pitchFamily="2" charset="0"/>
                </a:endParaRPr>
              </a:p>
            </p:txBody>
          </p:sp>
        </p:grpSp>
        <p:grpSp>
          <p:nvGrpSpPr>
            <p:cNvPr id="20" name="Gruppieren 38"/>
            <p:cNvGrpSpPr/>
            <p:nvPr/>
          </p:nvGrpSpPr>
          <p:grpSpPr>
            <a:xfrm>
              <a:off x="-494696" y="4279607"/>
              <a:ext cx="3018973" cy="2265052"/>
              <a:chOff x="5441647" y="1006632"/>
              <a:chExt cx="3018973" cy="2265052"/>
            </a:xfrm>
            <a:solidFill>
              <a:schemeClr val="bg1"/>
            </a:solidFill>
          </p:grpSpPr>
          <p:sp>
            <p:nvSpPr>
              <p:cNvPr id="21" name="Textfeld 20"/>
              <p:cNvSpPr txBox="1"/>
              <p:nvPr/>
            </p:nvSpPr>
            <p:spPr>
              <a:xfrm>
                <a:off x="5441647" y="2218577"/>
                <a:ext cx="2868417" cy="10531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atin typeface="ETH Light" pitchFamily="2" charset="0"/>
                  </a:rPr>
                  <a:t>Spherical Hull</a:t>
                </a:r>
              </a:p>
              <a:p>
                <a:r>
                  <a:rPr lang="en-US" i="1" dirty="0" smtClean="0">
                    <a:latin typeface="ETH Light" pitchFamily="2" charset="0"/>
                  </a:rPr>
                  <a:t>Filled with Helium</a:t>
                </a:r>
                <a:endParaRPr lang="en-US" i="1" dirty="0">
                  <a:latin typeface="ETH Light" pitchFamily="2" charset="0"/>
                </a:endParaRPr>
              </a:p>
            </p:txBody>
          </p:sp>
          <p:cxnSp>
            <p:nvCxnSpPr>
              <p:cNvPr id="22" name="Gerade Verbindung 21"/>
              <p:cNvCxnSpPr>
                <a:endCxn id="21" idx="0"/>
              </p:cNvCxnSpPr>
              <p:nvPr/>
            </p:nvCxnSpPr>
            <p:spPr bwMode="auto">
              <a:xfrm flipH="1">
                <a:off x="6875854" y="1006632"/>
                <a:ext cx="1584766" cy="1211946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40" name="Pfeil nach unten 39"/>
          <p:cNvSpPr/>
          <p:nvPr/>
        </p:nvSpPr>
        <p:spPr bwMode="auto">
          <a:xfrm>
            <a:off x="1103309" y="3065816"/>
            <a:ext cx="872385" cy="949248"/>
          </a:xfrm>
          <a:prstGeom prst="downArrow">
            <a:avLst/>
          </a:prstGeom>
          <a:solidFill>
            <a:srgbClr val="3FC5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25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/>
              <a:pPr/>
              <a:t>3</a:t>
            </a:fld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Bachelor’s Thesis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387350" y="4029364"/>
            <a:ext cx="8401648" cy="218855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Content</a:t>
            </a:r>
          </a:p>
          <a:p>
            <a:pPr lvl="1"/>
            <a:r>
              <a:rPr lang="en-US" dirty="0" smtClean="0"/>
              <a:t>HMI</a:t>
            </a:r>
          </a:p>
          <a:p>
            <a:pPr lvl="1"/>
            <a:r>
              <a:rPr lang="en-US" dirty="0" smtClean="0"/>
              <a:t>Trajectories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93569" y="1745673"/>
            <a:ext cx="8401648" cy="2188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8288" indent="-2682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ETH Light" pitchFamily="2" charset="0"/>
                <a:ea typeface="+mn-ea"/>
                <a:cs typeface="+mn-cs"/>
              </a:defRPr>
            </a:lvl1pPr>
            <a:lvl2pPr marL="623888" indent="-238125" algn="l" rtl="0" fontAlgn="base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accent3"/>
              </a:buClr>
              <a:buFont typeface="Symbol" pitchFamily="18" charset="2"/>
              <a:buChar char="-"/>
              <a:defRPr sz="2800">
                <a:solidFill>
                  <a:schemeClr val="tx1"/>
                </a:solidFill>
                <a:latin typeface="ETH Light" pitchFamily="2" charset="0"/>
                <a:ea typeface="+mn-ea"/>
              </a:defRPr>
            </a:lvl2pPr>
            <a:lvl3pPr marL="957263" indent="-190500" algn="l" rtl="0" fontAlgn="base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buClr>
                <a:schemeClr val="accent4"/>
              </a:buClr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ETH Light" pitchFamily="2" charset="0"/>
                <a:ea typeface="+mn-ea"/>
              </a:defRPr>
            </a:lvl3pPr>
            <a:lvl4pPr marL="1343025" indent="-195263" algn="l" rtl="0" fontAlgn="base">
              <a:lnSpc>
                <a:spcPts val="1800"/>
              </a:lnSpc>
              <a:spcBef>
                <a:spcPts val="200"/>
              </a:spcBef>
              <a:spcAft>
                <a:spcPct val="0"/>
              </a:spcAft>
              <a:buClr>
                <a:schemeClr val="accent4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ETH Light" pitchFamily="2" charset="0"/>
                <a:ea typeface="+mn-ea"/>
              </a:defRPr>
            </a:lvl4pPr>
            <a:lvl5pPr marL="1524000" indent="-96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ETH Light" pitchFamily="2" charset="0"/>
                <a:ea typeface="+mn-ea"/>
              </a:defRPr>
            </a:lvl5pPr>
            <a:lvl6pPr marL="19812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6pPr>
            <a:lvl7pPr marL="24384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7pPr>
            <a:lvl8pPr marL="28956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8pPr>
            <a:lvl9pPr marL="33528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Main tasks</a:t>
            </a:r>
          </a:p>
          <a:p>
            <a:pPr lvl="1"/>
            <a:r>
              <a:rPr lang="en-US" dirty="0" smtClean="0"/>
              <a:t>Develop Control Modes for  6DoF Motion</a:t>
            </a:r>
          </a:p>
          <a:p>
            <a:pPr lvl="1"/>
            <a:r>
              <a:rPr lang="en-US" dirty="0" smtClean="0"/>
              <a:t>Realize HMI</a:t>
            </a:r>
          </a:p>
          <a:p>
            <a:pPr lvl="1"/>
            <a:r>
              <a:rPr lang="en-US" dirty="0" smtClean="0"/>
              <a:t>Generate 3D Trajectories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11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93831" y="269381"/>
            <a:ext cx="5740100" cy="1112480"/>
          </a:xfrm>
        </p:spPr>
        <p:txBody>
          <a:bodyPr>
            <a:normAutofit fontScale="90000"/>
          </a:bodyPr>
          <a:lstStyle/>
          <a:p>
            <a:r>
              <a:rPr lang="de-DE" dirty="0" err="1" smtClean="0"/>
              <a:t>Control</a:t>
            </a:r>
            <a:r>
              <a:rPr lang="de-DE" dirty="0" smtClean="0"/>
              <a:t> Modes </a:t>
            </a:r>
            <a:r>
              <a:rPr lang="de-DE" dirty="0" err="1" smtClean="0"/>
              <a:t>and</a:t>
            </a:r>
            <a:r>
              <a:rPr lang="de-DE" dirty="0" smtClean="0"/>
              <a:t> Implementation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601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7" name="Bild 6" descr="x220t_her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7409"/>
            <a:ext cx="8255000" cy="5715000"/>
          </a:xfrm>
          <a:prstGeom prst="rect">
            <a:avLst/>
          </a:prstGeom>
        </p:spPr>
      </p:pic>
      <p:pic>
        <p:nvPicPr>
          <p:cNvPr id="6" name="Inhaltsplatzhalter 5" descr="futaba_7C_radio.jpg"/>
          <p:cNvPicPr>
            <a:picLocks noGrp="1" noChangeAspect="1"/>
          </p:cNvPicPr>
          <p:nvPr>
            <p:ph sz="quarter" idx="1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54" b="144"/>
          <a:stretch/>
        </p:blipFill>
        <p:spPr>
          <a:xfrm>
            <a:off x="6830643" y="4113139"/>
            <a:ext cx="2081651" cy="2285605"/>
          </a:xfrm>
        </p:spPr>
      </p:pic>
      <p:sp>
        <p:nvSpPr>
          <p:cNvPr id="3" name="Untertitel 2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smtClean="0"/>
              <a:t>HMI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Devices</a:t>
            </a:r>
            <a:endParaRPr lang="de-DE" dirty="0"/>
          </a:p>
        </p:txBody>
      </p:sp>
      <p:pic>
        <p:nvPicPr>
          <p:cNvPr id="8" name="Bild 7" descr="3dconnexion_spacenavigator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790" y="1294544"/>
            <a:ext cx="3276210" cy="218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8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smtClean="0"/>
              <a:t>HMI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GUI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 smtClean="0"/>
              <a:t>Widget</a:t>
            </a:r>
            <a:r>
              <a:rPr lang="de-DE" dirty="0" smtClean="0"/>
              <a:t> kurzbeschrieb</a:t>
            </a:r>
          </a:p>
          <a:p>
            <a:r>
              <a:rPr lang="de-DE" dirty="0" smtClean="0"/>
              <a:t>Evolution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skye</a:t>
            </a:r>
            <a:r>
              <a:rPr lang="de-DE" dirty="0" smtClean="0"/>
              <a:t> =&gt;Testphase, jede Achse, 3dMouse, </a:t>
            </a:r>
            <a:r>
              <a:rPr lang="de-DE" dirty="0" err="1" smtClean="0"/>
              <a:t>Touchinputs</a:t>
            </a:r>
            <a:r>
              <a:rPr lang="de-DE" dirty="0" smtClean="0"/>
              <a:t>, </a:t>
            </a:r>
            <a:r>
              <a:rPr lang="de-DE" dirty="0" err="1" smtClean="0"/>
              <a:t>Waypoints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096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Video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Video in Aktion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815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err="1" smtClean="0"/>
              <a:t>Trajectories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Path/</a:t>
            </a:r>
            <a:r>
              <a:rPr lang="de-DE" dirty="0" err="1" smtClean="0"/>
              <a:t>Trajectory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Generell, was ist das Ziel von diesem Teil der BA?</a:t>
            </a:r>
          </a:p>
          <a:p>
            <a:r>
              <a:rPr lang="de-DE" dirty="0" smtClean="0"/>
              <a:t>Unterschied Path/Trajektorie anhand bekannter Darstellung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312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err="1" smtClean="0"/>
              <a:t>Trajectories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81001" y="268748"/>
            <a:ext cx="5740100" cy="1093615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Approximation/Interpolation</a:t>
            </a:r>
            <a:endParaRPr lang="de-DE" dirty="0"/>
          </a:p>
        </p:txBody>
      </p:sp>
      <p:pic>
        <p:nvPicPr>
          <p:cNvPr id="6" name="Inhaltsplatzhalter 5" descr="ApproxInterpol.eps"/>
          <p:cNvPicPr>
            <a:picLocks noGrp="1" noChangeAspect="1"/>
          </p:cNvPicPr>
          <p:nvPr>
            <p:ph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" r="209"/>
          <a:stretch/>
        </p:blipFill>
        <p:spPr>
          <a:xfrm>
            <a:off x="104842" y="1420091"/>
            <a:ext cx="8577337" cy="4266740"/>
          </a:xfrm>
        </p:spPr>
      </p:pic>
    </p:spTree>
    <p:extLst>
      <p:ext uri="{BB962C8B-B14F-4D97-AF65-F5344CB8AC3E}">
        <p14:creationId xmlns:p14="http://schemas.microsoft.com/office/powerpoint/2010/main" val="159984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kye">
  <a:themeElements>
    <a:clrScheme name="Sky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135B89"/>
      </a:hlink>
      <a:folHlink>
        <a:srgbClr val="135B89"/>
      </a:folHlink>
    </a:clrScheme>
    <a:fontScheme name="1_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36000" rIns="0" bIns="36000" numCol="1" rtlCol="0" anchor="ctr" anchorCtr="1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ts val="2400"/>
          </a:lnSpc>
          <a:spcBef>
            <a:spcPts val="600"/>
          </a:spcBef>
          <a:spcAft>
            <a:spcPct val="0"/>
          </a:spcAft>
          <a:buClr>
            <a:srgbClr val="2A6AB3"/>
          </a:buClr>
          <a:buSzPct val="110000"/>
          <a:buFont typeface="Wingdings" pitchFamily="16" charset="2"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36000" rIns="0" bIns="3600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ts val="2400"/>
          </a:lnSpc>
          <a:spcBef>
            <a:spcPts val="600"/>
          </a:spcBef>
          <a:spcAft>
            <a:spcPct val="0"/>
          </a:spcAft>
          <a:buClr>
            <a:srgbClr val="2A6AB3"/>
          </a:buClr>
          <a:buSzPct val="110000"/>
          <a:buFont typeface="Wingdings" pitchFamily="16" charset="2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283</Words>
  <Application>Microsoft Macintosh PowerPoint</Application>
  <PresentationFormat>Bildschirmpräsentation (4:3)</PresentationFormat>
  <Paragraphs>113</Paragraphs>
  <Slides>19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19</vt:i4>
      </vt:variant>
    </vt:vector>
  </HeadingPairs>
  <TitlesOfParts>
    <vt:vector size="22" baseType="lpstr">
      <vt:lpstr>Master Skye</vt:lpstr>
      <vt:lpstr>Formel</vt:lpstr>
      <vt:lpstr>Equation</vt:lpstr>
      <vt:lpstr>Human-Machine Interfaces for Operating a Blimp</vt:lpstr>
      <vt:lpstr>Motivation</vt:lpstr>
      <vt:lpstr>Bachelor’s Thesis</vt:lpstr>
      <vt:lpstr>Control Modes and Implementation</vt:lpstr>
      <vt:lpstr>Devices</vt:lpstr>
      <vt:lpstr>GUI</vt:lpstr>
      <vt:lpstr>Video</vt:lpstr>
      <vt:lpstr>Path/Trajectory</vt:lpstr>
      <vt:lpstr>Approximation/Interpolation</vt:lpstr>
      <vt:lpstr>Spline Degree</vt:lpstr>
      <vt:lpstr>Spline Degree, Mot_Alloc</vt:lpstr>
      <vt:lpstr>Parameterization</vt:lpstr>
      <vt:lpstr>Parameterization</vt:lpstr>
      <vt:lpstr>Trajectory-Controllers</vt:lpstr>
      <vt:lpstr>Trajectory-Controllers</vt:lpstr>
      <vt:lpstr>Trajectory-Controllers</vt:lpstr>
      <vt:lpstr>Evaluation</vt:lpstr>
      <vt:lpstr>&gt;&gt; Backup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Renato</dc:creator>
  <cp:lastModifiedBy>Anton Josef Ledergerber</cp:lastModifiedBy>
  <cp:revision>333</cp:revision>
  <cp:lastPrinted>2008-03-19T15:04:09Z</cp:lastPrinted>
  <dcterms:modified xsi:type="dcterms:W3CDTF">2012-06-08T14:45:01Z</dcterms:modified>
</cp:coreProperties>
</file>