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jpe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Microsoft_Formel-Editor1.bin" ContentType="application/vnd.openxmlformats-officedocument.oleObject"/>
  <Override PartName="/ppt/embeddings/Microsoft_Formel-Editor2.bin" ContentType="application/vnd.openxmlformats-officedocument.oleObject"/>
  <Override PartName="/ppt/embeddings/Microsoft_Formel-Editor3.bin" ContentType="application/vnd.openxmlformats-officedocument.oleObject"/>
  <Override PartName="/ppt/embeddings/Microsoft_Formel-Editor4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1" r:id="rId1"/>
  </p:sldMasterIdLst>
  <p:notesMasterIdLst>
    <p:notesMasterId r:id="rId17"/>
  </p:notesMasterIdLst>
  <p:handoutMasterIdLst>
    <p:handoutMasterId r:id="rId18"/>
  </p:handoutMasterIdLst>
  <p:sldIdLst>
    <p:sldId id="256" r:id="rId2"/>
    <p:sldId id="274" r:id="rId3"/>
    <p:sldId id="275" r:id="rId4"/>
    <p:sldId id="276" r:id="rId5"/>
    <p:sldId id="284" r:id="rId6"/>
    <p:sldId id="278" r:id="rId7"/>
    <p:sldId id="277" r:id="rId8"/>
    <p:sldId id="279" r:id="rId9"/>
    <p:sldId id="280" r:id="rId10"/>
    <p:sldId id="281" r:id="rId11"/>
    <p:sldId id="282" r:id="rId12"/>
    <p:sldId id="283" r:id="rId13"/>
    <p:sldId id="285" r:id="rId14"/>
    <p:sldId id="261" r:id="rId15"/>
    <p:sldId id="273" r:id="rId16"/>
  </p:sldIdLst>
  <p:sldSz cx="9144000" cy="6858000" type="screen4x3"/>
  <p:notesSz cx="6797675" cy="9874250"/>
  <p:defaultTextStyle>
    <a:defPPr>
      <a:defRPr lang="en-GB"/>
    </a:defPPr>
    <a:lvl1pPr algn="l" defTabSz="457200" rtl="0" fontAlgn="base">
      <a:lnSpc>
        <a:spcPts val="2400"/>
      </a:lnSpc>
      <a:spcBef>
        <a:spcPts val="600"/>
      </a:spcBef>
      <a:spcAft>
        <a:spcPct val="0"/>
      </a:spcAft>
      <a:buClr>
        <a:srgbClr val="2A6AB3"/>
      </a:buClr>
      <a:buSzPct val="110000"/>
      <a:buFont typeface="Wingdings" pitchFamily="16" charset="2"/>
      <a:defRPr sz="1600" kern="1200">
        <a:solidFill>
          <a:srgbClr val="000000"/>
        </a:solidFill>
        <a:latin typeface="Arial" charset="0"/>
        <a:ea typeface="+mn-ea"/>
        <a:cs typeface="+mn-cs"/>
      </a:defRPr>
    </a:lvl1pPr>
    <a:lvl2pPr marL="457200" algn="l" defTabSz="457200" rtl="0" fontAlgn="base">
      <a:lnSpc>
        <a:spcPts val="2400"/>
      </a:lnSpc>
      <a:spcBef>
        <a:spcPts val="600"/>
      </a:spcBef>
      <a:spcAft>
        <a:spcPct val="0"/>
      </a:spcAft>
      <a:buClr>
        <a:srgbClr val="2A6AB3"/>
      </a:buClr>
      <a:buSzPct val="110000"/>
      <a:buFont typeface="Wingdings" pitchFamily="16" charset="2"/>
      <a:defRPr sz="1600" kern="1200">
        <a:solidFill>
          <a:srgbClr val="000000"/>
        </a:solidFill>
        <a:latin typeface="Arial" charset="0"/>
        <a:ea typeface="+mn-ea"/>
        <a:cs typeface="+mn-cs"/>
      </a:defRPr>
    </a:lvl2pPr>
    <a:lvl3pPr marL="914400" algn="l" defTabSz="457200" rtl="0" fontAlgn="base">
      <a:lnSpc>
        <a:spcPts val="2400"/>
      </a:lnSpc>
      <a:spcBef>
        <a:spcPts val="600"/>
      </a:spcBef>
      <a:spcAft>
        <a:spcPct val="0"/>
      </a:spcAft>
      <a:buClr>
        <a:srgbClr val="2A6AB3"/>
      </a:buClr>
      <a:buSzPct val="110000"/>
      <a:buFont typeface="Wingdings" pitchFamily="16" charset="2"/>
      <a:defRPr sz="1600" kern="1200">
        <a:solidFill>
          <a:srgbClr val="000000"/>
        </a:solidFill>
        <a:latin typeface="Arial" charset="0"/>
        <a:ea typeface="+mn-ea"/>
        <a:cs typeface="+mn-cs"/>
      </a:defRPr>
    </a:lvl3pPr>
    <a:lvl4pPr marL="1371600" algn="l" defTabSz="457200" rtl="0" fontAlgn="base">
      <a:lnSpc>
        <a:spcPts val="2400"/>
      </a:lnSpc>
      <a:spcBef>
        <a:spcPts val="600"/>
      </a:spcBef>
      <a:spcAft>
        <a:spcPct val="0"/>
      </a:spcAft>
      <a:buClr>
        <a:srgbClr val="2A6AB3"/>
      </a:buClr>
      <a:buSzPct val="110000"/>
      <a:buFont typeface="Wingdings" pitchFamily="16" charset="2"/>
      <a:defRPr sz="1600" kern="1200">
        <a:solidFill>
          <a:srgbClr val="000000"/>
        </a:solidFill>
        <a:latin typeface="Arial" charset="0"/>
        <a:ea typeface="+mn-ea"/>
        <a:cs typeface="+mn-cs"/>
      </a:defRPr>
    </a:lvl4pPr>
    <a:lvl5pPr marL="1828800" algn="l" defTabSz="457200" rtl="0" fontAlgn="base">
      <a:lnSpc>
        <a:spcPts val="2400"/>
      </a:lnSpc>
      <a:spcBef>
        <a:spcPts val="600"/>
      </a:spcBef>
      <a:spcAft>
        <a:spcPct val="0"/>
      </a:spcAft>
      <a:buClr>
        <a:srgbClr val="2A6AB3"/>
      </a:buClr>
      <a:buSzPct val="110000"/>
      <a:buFont typeface="Wingdings" pitchFamily="16" charset="2"/>
      <a:defRPr sz="1600" kern="1200">
        <a:solidFill>
          <a:srgbClr val="000000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rgbClr val="000000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rgbClr val="000000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rgbClr val="000000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rgbClr val="000000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395"/>
    <a:srgbClr val="FF6600"/>
    <a:srgbClr val="2A6AB3"/>
    <a:srgbClr val="DFE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76" autoAdjust="0"/>
    <p:restoredTop sz="90700" autoAdjust="0"/>
  </p:normalViewPr>
  <p:slideViewPr>
    <p:cSldViewPr snapToGrid="0" showGuides="1">
      <p:cViewPr varScale="1">
        <p:scale>
          <a:sx n="103" d="100"/>
          <a:sy n="103" d="100"/>
        </p:scale>
        <p:origin x="-1648" y="40"/>
      </p:cViewPr>
      <p:guideLst>
        <p:guide orient="horz" pos="603"/>
        <p:guide orient="horz" pos="299"/>
        <p:guide orient="horz" pos="2074"/>
        <p:guide orient="horz" pos="4144"/>
        <p:guide orient="horz" pos="699"/>
        <p:guide orient="horz" pos="1941"/>
        <p:guide orient="horz" pos="101"/>
        <p:guide orient="horz" pos="417"/>
        <p:guide pos="240"/>
        <p:guide pos="5520"/>
        <p:guide pos="4469"/>
        <p:guide pos="3418"/>
        <p:guide pos="2362"/>
        <p:guide pos="2879"/>
        <p:guide pos="2783"/>
        <p:guide pos="2975"/>
      </p:guideLst>
    </p:cSldViewPr>
  </p:slideViewPr>
  <p:outlineViewPr>
    <p:cViewPr varScale="1">
      <p:scale>
        <a:sx n="170" d="200"/>
        <a:sy n="170" d="200"/>
      </p:scale>
      <p:origin x="-784" y="-8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62" d="100"/>
          <a:sy n="62" d="100"/>
        </p:scale>
        <p:origin x="-3318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Relationship Id="rId2" Type="http://schemas.openxmlformats.org/officeDocument/2006/relationships/image" Target="../media/image15.emf"/><Relationship Id="rId3" Type="http://schemas.openxmlformats.org/officeDocument/2006/relationships/image" Target="../media/image16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4" Type="http://schemas.openxmlformats.org/officeDocument/2006/relationships/image" Target="../media/image24.emf"/><Relationship Id="rId1" Type="http://schemas.openxmlformats.org/officeDocument/2006/relationships/image" Target="../media/image21.emf"/><Relationship Id="rId2" Type="http://schemas.openxmlformats.org/officeDocument/2006/relationships/image" Target="../media/image2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55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latin typeface="Times New Roman" pitchFamily="16" charset="0"/>
              </a:defRPr>
            </a:lvl1pPr>
          </a:lstStyle>
          <a:p>
            <a:endParaRPr lang="de-CH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55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latin typeface="Times New Roman" pitchFamily="16" charset="0"/>
              </a:defRPr>
            </a:lvl1pPr>
          </a:lstStyle>
          <a:p>
            <a:endParaRPr lang="de-CH"/>
          </a:p>
        </p:txBody>
      </p:sp>
      <p:sp>
        <p:nvSpPr>
          <p:cNvPr id="809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155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latin typeface="Times New Roman" pitchFamily="16" charset="0"/>
              </a:defRPr>
            </a:lvl1pPr>
          </a:lstStyle>
          <a:p>
            <a:endParaRPr lang="de-CH"/>
          </a:p>
        </p:txBody>
      </p:sp>
      <p:sp>
        <p:nvSpPr>
          <p:cNvPr id="809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55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latin typeface="Times New Roman" pitchFamily="16" charset="0"/>
              </a:defRPr>
            </a:lvl1pPr>
          </a:lstStyle>
          <a:p>
            <a:fld id="{26391C01-1D33-4C88-9C59-BD7949ED8CBF}" type="slidenum">
              <a:rPr lang="de-CH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687714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6799263" cy="98758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CH"/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6799263" cy="98758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de-CH"/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6799263" cy="987425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de-CH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2943225" cy="4905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hangingPunct="0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latin typeface="Nimbus Roman No9 L" pitchFamily="16" charset="0"/>
              </a:defRPr>
            </a:lvl1pPr>
          </a:lstStyle>
          <a:p>
            <a:endParaRPr lang="en-GB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dt"/>
          </p:nvPr>
        </p:nvSpPr>
        <p:spPr bwMode="auto">
          <a:xfrm>
            <a:off x="3851275" y="0"/>
            <a:ext cx="2943225" cy="4905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hangingPunct="0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latin typeface="Nimbus Roman No9 L" pitchFamily="16" charset="0"/>
              </a:defRPr>
            </a:lvl1pPr>
          </a:lstStyle>
          <a:p>
            <a:endParaRPr lang="en-GB"/>
          </a:p>
        </p:txBody>
      </p:sp>
      <p:sp>
        <p:nvSpPr>
          <p:cNvPr id="3078" name="Rectangle 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30275" y="741363"/>
            <a:ext cx="4933950" cy="36988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9" name="Rectangle 7"/>
          <p:cNvSpPr>
            <a:spLocks noGrp="1" noChangeArrowheads="1"/>
          </p:cNvSpPr>
          <p:nvPr>
            <p:ph type="body"/>
          </p:nvPr>
        </p:nvSpPr>
        <p:spPr bwMode="auto">
          <a:xfrm>
            <a:off x="906463" y="4691063"/>
            <a:ext cx="4981575" cy="4438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de-CH" smtClean="0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ftr"/>
          </p:nvPr>
        </p:nvSpPr>
        <p:spPr bwMode="auto">
          <a:xfrm>
            <a:off x="0" y="9380538"/>
            <a:ext cx="2943225" cy="4905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hangingPunct="0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latin typeface="Nimbus Roman No9 L" pitchFamily="16" charset="0"/>
              </a:defRPr>
            </a:lvl1pPr>
          </a:lstStyle>
          <a:p>
            <a:endParaRPr lang="en-GB"/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3851275" y="9380538"/>
            <a:ext cx="2943225" cy="4905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 hangingPunct="0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latin typeface="Nimbus Roman No9 L" pitchFamily="16" charset="0"/>
              </a:defRPr>
            </a:lvl1pPr>
          </a:lstStyle>
          <a:p>
            <a:fld id="{FE4620FC-5404-4E8D-AA15-7C685E11D267}" type="slidenum">
              <a:rPr lang="en-GB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39397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fontAlgn="base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fontAlgn="base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fontAlgn="base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fontAlgn="base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4" r="56081" b="65036"/>
          <a:stretch/>
        </p:blipFill>
        <p:spPr bwMode="auto">
          <a:xfrm rot="120000">
            <a:off x="-304103" y="1566406"/>
            <a:ext cx="9591949" cy="1825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1758" y="3745373"/>
            <a:ext cx="8382000" cy="1089025"/>
          </a:xfrm>
          <a:prstGeom prst="rect">
            <a:avLst/>
          </a:prstGeom>
        </p:spPr>
        <p:txBody>
          <a:bodyPr tIns="45720" bIns="45720"/>
          <a:lstStyle>
            <a:lvl1pPr>
              <a:defRPr sz="3200" b="1">
                <a:solidFill>
                  <a:schemeClr val="tx1"/>
                </a:solidFill>
              </a:defRPr>
            </a:lvl1pPr>
          </a:lstStyle>
          <a:p>
            <a:r>
              <a:rPr lang="de-CH" dirty="0"/>
              <a:t>Mastertitelformat bearbeiten</a:t>
            </a:r>
          </a:p>
        </p:txBody>
      </p:sp>
      <p:sp>
        <p:nvSpPr>
          <p:cNvPr id="1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91758" y="4897728"/>
            <a:ext cx="8382000" cy="776288"/>
          </a:xfrm>
          <a:prstGeom prst="rect">
            <a:avLst/>
          </a:prstGeom>
        </p:spPr>
        <p:txBody>
          <a:bodyPr tIns="45720" bIns="45720" anchor="t" anchorCtr="0">
            <a:normAutofit/>
          </a:bodyPr>
          <a:lstStyle>
            <a:lvl1pPr marL="0" indent="0">
              <a:buFont typeface="Wingdings" pitchFamily="16" charset="2"/>
              <a:buNone/>
              <a:defRPr/>
            </a:lvl1pPr>
          </a:lstStyle>
          <a:p>
            <a:r>
              <a:rPr lang="de-CH" dirty="0"/>
              <a:t>Master-Untertitelformat bearbeiten</a:t>
            </a:r>
          </a:p>
        </p:txBody>
      </p:sp>
      <p:pic>
        <p:nvPicPr>
          <p:cNvPr id="23" name="Picture 4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425" y="286362"/>
            <a:ext cx="3142578" cy="1769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3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3"/>
          <a:stretch/>
        </p:blipFill>
        <p:spPr bwMode="auto">
          <a:xfrm>
            <a:off x="4330071" y="5507665"/>
            <a:ext cx="4813929" cy="692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0" name="Gruppieren 19"/>
          <p:cNvGrpSpPr/>
          <p:nvPr userDrawn="1"/>
        </p:nvGrpSpPr>
        <p:grpSpPr>
          <a:xfrm>
            <a:off x="4261299" y="6313058"/>
            <a:ext cx="4735957" cy="454979"/>
            <a:chOff x="3390003" y="6282519"/>
            <a:chExt cx="5607254" cy="538684"/>
          </a:xfrm>
        </p:grpSpPr>
        <p:pic>
          <p:nvPicPr>
            <p:cNvPr id="21" name="Picture 2" descr="C:\Users\Admin\Desktop\maxon_h80.png"/>
            <p:cNvPicPr>
              <a:picLocks noChangeAspect="1" noChangeArrowheads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05647" y="6393403"/>
              <a:ext cx="1192871" cy="3169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3" descr="C:\Users\Admin\Desktop\kowa_h80.png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73757" y="6371862"/>
              <a:ext cx="823500" cy="3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4" descr="C:\Users\Admin\Desktop\stemmer_h80.png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9144" y="6422787"/>
              <a:ext cx="1330240" cy="2581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5" descr="C:\Users\Admin\Desktop\minizepp_h80.png"/>
            <p:cNvPicPr>
              <a:picLocks noChangeAspect="1" noChangeArrowheads="1"/>
            </p:cNvPicPr>
            <p:nvPr userDrawn="1"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64905" y="6282519"/>
              <a:ext cx="626220" cy="5386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6" descr="C:\Users\Admin\Desktop\pangas_h80.png"/>
            <p:cNvPicPr>
              <a:picLocks noChangeAspect="1" noChangeArrowheads="1"/>
            </p:cNvPicPr>
            <p:nvPr userDrawn="1"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90003" y="6333887"/>
              <a:ext cx="871297" cy="4359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69F85DD-1765-4155-BE31-DCDCF098BCB6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11" name="Rectangle 3"/>
          <p:cNvSpPr>
            <a:spLocks noGrp="1" noChangeArrowheads="1"/>
          </p:cNvSpPr>
          <p:nvPr>
            <p:ph type="subTitle" idx="12" hasCustomPrompt="1"/>
          </p:nvPr>
        </p:nvSpPr>
        <p:spPr>
          <a:xfrm>
            <a:off x="3743661" y="271890"/>
            <a:ext cx="5019339" cy="776288"/>
          </a:xfrm>
          <a:prstGeom prst="rect">
            <a:avLst/>
          </a:prstGeom>
        </p:spPr>
        <p:txBody>
          <a:bodyPr tIns="45720" bIns="45720" anchor="b" anchorCtr="0">
            <a:normAutofit/>
          </a:bodyPr>
          <a:lstStyle>
            <a:lvl1pPr marL="0" indent="0" algn="r">
              <a:buFont typeface="Wingdings" pitchFamily="16" charset="2"/>
              <a:buNone/>
              <a:defRPr sz="3500" i="1"/>
            </a:lvl1pPr>
          </a:lstStyle>
          <a:p>
            <a:r>
              <a:rPr lang="de-CH" dirty="0" smtClean="0"/>
              <a:t>Untertitel</a:t>
            </a:r>
            <a:endParaRPr lang="de-CH" dirty="0"/>
          </a:p>
        </p:txBody>
      </p:sp>
      <p:sp>
        <p:nvSpPr>
          <p:cNvPr id="14" name="Titel 13"/>
          <p:cNvSpPr>
            <a:spLocks noGrp="1"/>
          </p:cNvSpPr>
          <p:nvPr>
            <p:ph type="title"/>
          </p:nvPr>
        </p:nvSpPr>
        <p:spPr>
          <a:xfrm>
            <a:off x="381001" y="268749"/>
            <a:ext cx="5740100" cy="766764"/>
          </a:xfrm>
          <a:prstGeom prst="rect">
            <a:avLst/>
          </a:prstGeom>
        </p:spPr>
        <p:txBody>
          <a:bodyPr anchor="b"/>
          <a:lstStyle/>
          <a:p>
            <a:r>
              <a:rPr lang="de-DE" dirty="0" smtClean="0"/>
              <a:t>Titel</a:t>
            </a:r>
            <a:endParaRPr lang="de-DE" dirty="0"/>
          </a:p>
        </p:txBody>
      </p:sp>
      <p:sp>
        <p:nvSpPr>
          <p:cNvPr id="18" name="Inhaltsplatzhalter 17"/>
          <p:cNvSpPr>
            <a:spLocks noGrp="1"/>
          </p:cNvSpPr>
          <p:nvPr>
            <p:ph sz="quarter" idx="13"/>
          </p:nvPr>
        </p:nvSpPr>
        <p:spPr>
          <a:xfrm>
            <a:off x="387350" y="1301735"/>
            <a:ext cx="8401648" cy="49161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3F7EB3D-6C05-42A2-B999-E4832731EF43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0" y="0"/>
            <a:ext cx="9144000" cy="550791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</p:spTree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" r="606" b="3819"/>
          <a:stretch/>
        </p:blipFill>
        <p:spPr bwMode="auto">
          <a:xfrm>
            <a:off x="0" y="6019681"/>
            <a:ext cx="9144000" cy="838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Foliennummernplatzhalter 19"/>
          <p:cNvSpPr>
            <a:spLocks noGrp="1"/>
          </p:cNvSpPr>
          <p:nvPr>
            <p:ph type="sldNum" sz="quarter" idx="4"/>
          </p:nvPr>
        </p:nvSpPr>
        <p:spPr bwMode="auto">
          <a:xfrm>
            <a:off x="7204075" y="6667649"/>
            <a:ext cx="16383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800">
                <a:solidFill>
                  <a:schemeClr val="tx1"/>
                </a:solidFill>
                <a:latin typeface="ETH Light" pitchFamily="2" charset="0"/>
                <a:ea typeface="+mn-ea"/>
              </a:defRPr>
            </a:lvl1pPr>
          </a:lstStyle>
          <a:p>
            <a:fld id="{62516AB8-4C80-40CA-B4C0-3A8331293178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60" r:id="rId3"/>
  </p:sldLayoutIdLst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fontAlgn="base">
        <a:spcBef>
          <a:spcPct val="0"/>
        </a:spcBef>
        <a:spcAft>
          <a:spcPct val="0"/>
        </a:spcAft>
        <a:defRPr sz="4000" b="0">
          <a:solidFill>
            <a:schemeClr val="accent1"/>
          </a:solidFill>
          <a:latin typeface="ETH Light" pitchFamily="2" charset="0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2pPr>
      <a:lvl3pPr algn="l" rtl="0" fontAlgn="base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3pPr>
      <a:lvl4pPr algn="l" rtl="0" fontAlgn="base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4pPr>
      <a:lvl5pPr algn="l" rtl="0" fontAlgn="base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accent1"/>
          </a:solidFill>
          <a:latin typeface="Arial" charset="0"/>
          <a:ea typeface="ＭＳ Ｐゴシック" pitchFamily="16" charset="-128"/>
        </a:defRPr>
      </a:lvl9pPr>
    </p:titleStyle>
    <p:bodyStyle>
      <a:lvl1pPr marL="268288" indent="-268288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pitchFamily="34" charset="0"/>
        <a:buChar char="•"/>
        <a:defRPr sz="3200">
          <a:solidFill>
            <a:schemeClr val="tx1"/>
          </a:solidFill>
          <a:latin typeface="ETH Light" pitchFamily="2" charset="0"/>
          <a:ea typeface="+mn-ea"/>
          <a:cs typeface="+mn-cs"/>
        </a:defRPr>
      </a:lvl1pPr>
      <a:lvl2pPr marL="623888" indent="-238125" algn="l" rtl="0" fontAlgn="base">
        <a:lnSpc>
          <a:spcPct val="100000"/>
        </a:lnSpc>
        <a:spcBef>
          <a:spcPts val="400"/>
        </a:spcBef>
        <a:spcAft>
          <a:spcPct val="0"/>
        </a:spcAft>
        <a:buClr>
          <a:schemeClr val="accent3"/>
        </a:buClr>
        <a:buFont typeface="Symbol" pitchFamily="18" charset="2"/>
        <a:buChar char="-"/>
        <a:defRPr sz="2800">
          <a:solidFill>
            <a:schemeClr val="tx1"/>
          </a:solidFill>
          <a:latin typeface="ETH Light" pitchFamily="2" charset="0"/>
          <a:ea typeface="+mn-ea"/>
        </a:defRPr>
      </a:lvl2pPr>
      <a:lvl3pPr marL="957263" indent="-190500" algn="l" rtl="0" fontAlgn="base">
        <a:lnSpc>
          <a:spcPts val="2000"/>
        </a:lnSpc>
        <a:spcBef>
          <a:spcPts val="400"/>
        </a:spcBef>
        <a:spcAft>
          <a:spcPct val="0"/>
        </a:spcAft>
        <a:buClr>
          <a:schemeClr val="accent4"/>
        </a:buClr>
        <a:buFont typeface="Arial" pitchFamily="34" charset="0"/>
        <a:buChar char="•"/>
        <a:defRPr sz="1800">
          <a:solidFill>
            <a:schemeClr val="tx1"/>
          </a:solidFill>
          <a:latin typeface="ETH Light" pitchFamily="2" charset="0"/>
          <a:ea typeface="+mn-ea"/>
        </a:defRPr>
      </a:lvl3pPr>
      <a:lvl4pPr marL="1343025" indent="-195263" algn="l" rtl="0" fontAlgn="base">
        <a:lnSpc>
          <a:spcPts val="1800"/>
        </a:lnSpc>
        <a:spcBef>
          <a:spcPts val="200"/>
        </a:spcBef>
        <a:spcAft>
          <a:spcPct val="0"/>
        </a:spcAft>
        <a:buClr>
          <a:schemeClr val="accent4"/>
        </a:buClr>
        <a:buFont typeface="Arial" pitchFamily="34" charset="0"/>
        <a:buChar char="•"/>
        <a:defRPr sz="1600">
          <a:solidFill>
            <a:schemeClr val="tx1"/>
          </a:solidFill>
          <a:latin typeface="ETH Light" pitchFamily="2" charset="0"/>
          <a:ea typeface="+mn-ea"/>
        </a:defRPr>
      </a:lvl4pPr>
      <a:lvl5pPr marL="1524000" indent="-96838" algn="l" rtl="0" fontAlgn="base">
        <a:spcBef>
          <a:spcPct val="20000"/>
        </a:spcBef>
        <a:spcAft>
          <a:spcPct val="0"/>
        </a:spcAft>
        <a:buClr>
          <a:schemeClr val="accent4"/>
        </a:buClr>
        <a:buFont typeface="Arial" pitchFamily="34" charset="0"/>
        <a:buChar char="•"/>
        <a:defRPr sz="1050">
          <a:solidFill>
            <a:schemeClr val="tx1"/>
          </a:solidFill>
          <a:latin typeface="ETH Light" pitchFamily="2" charset="0"/>
          <a:ea typeface="+mn-ea"/>
        </a:defRPr>
      </a:lvl5pPr>
      <a:lvl6pPr marL="1981200" indent="-96838" algn="l" rtl="0" fontAlgn="base">
        <a:spcBef>
          <a:spcPct val="20000"/>
        </a:spcBef>
        <a:spcAft>
          <a:spcPct val="0"/>
        </a:spcAft>
        <a:buClr>
          <a:srgbClr val="C0C0C0"/>
        </a:buClr>
        <a:buFont typeface="Wingdings" pitchFamily="16" charset="2"/>
        <a:buChar char="§"/>
        <a:defRPr sz="1000">
          <a:solidFill>
            <a:schemeClr val="tx1"/>
          </a:solidFill>
          <a:latin typeface="+mn-lt"/>
          <a:ea typeface="+mn-ea"/>
        </a:defRPr>
      </a:lvl6pPr>
      <a:lvl7pPr marL="2438400" indent="-96838" algn="l" rtl="0" fontAlgn="base">
        <a:spcBef>
          <a:spcPct val="20000"/>
        </a:spcBef>
        <a:spcAft>
          <a:spcPct val="0"/>
        </a:spcAft>
        <a:buClr>
          <a:srgbClr val="C0C0C0"/>
        </a:buClr>
        <a:buFont typeface="Wingdings" pitchFamily="16" charset="2"/>
        <a:buChar char="§"/>
        <a:defRPr sz="1000">
          <a:solidFill>
            <a:schemeClr val="tx1"/>
          </a:solidFill>
          <a:latin typeface="+mn-lt"/>
          <a:ea typeface="+mn-ea"/>
        </a:defRPr>
      </a:lvl7pPr>
      <a:lvl8pPr marL="2895600" indent="-96838" algn="l" rtl="0" fontAlgn="base">
        <a:spcBef>
          <a:spcPct val="20000"/>
        </a:spcBef>
        <a:spcAft>
          <a:spcPct val="0"/>
        </a:spcAft>
        <a:buClr>
          <a:srgbClr val="C0C0C0"/>
        </a:buClr>
        <a:buFont typeface="Wingdings" pitchFamily="16" charset="2"/>
        <a:buChar char="§"/>
        <a:defRPr sz="1000">
          <a:solidFill>
            <a:schemeClr val="tx1"/>
          </a:solidFill>
          <a:latin typeface="+mn-lt"/>
          <a:ea typeface="+mn-ea"/>
        </a:defRPr>
      </a:lvl8pPr>
      <a:lvl9pPr marL="3352800" indent="-96838" algn="l" rtl="0" fontAlgn="base">
        <a:spcBef>
          <a:spcPct val="20000"/>
        </a:spcBef>
        <a:spcAft>
          <a:spcPct val="0"/>
        </a:spcAft>
        <a:buClr>
          <a:srgbClr val="C0C0C0"/>
        </a:buClr>
        <a:buFont typeface="Wingdings" pitchFamily="16" charset="2"/>
        <a:buChar char="§"/>
        <a:defRPr sz="1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4" Type="http://schemas.openxmlformats.org/officeDocument/2006/relationships/oleObject" Target="../embeddings/Microsoft_Formel-Editor1.bin"/><Relationship Id="rId5" Type="http://schemas.openxmlformats.org/officeDocument/2006/relationships/image" Target="../media/image21.emf"/><Relationship Id="rId6" Type="http://schemas.openxmlformats.org/officeDocument/2006/relationships/oleObject" Target="../embeddings/Microsoft_Formel-Editor2.bin"/><Relationship Id="rId7" Type="http://schemas.openxmlformats.org/officeDocument/2006/relationships/image" Target="../media/image22.emf"/><Relationship Id="rId8" Type="http://schemas.openxmlformats.org/officeDocument/2006/relationships/oleObject" Target="../embeddings/Microsoft_Formel-Editor3.bin"/><Relationship Id="rId9" Type="http://schemas.openxmlformats.org/officeDocument/2006/relationships/image" Target="../media/image23.emf"/><Relationship Id="rId10" Type="http://schemas.openxmlformats.org/officeDocument/2006/relationships/oleObject" Target="../embeddings/Microsoft_Formel-Editor4.bin"/><Relationship Id="rId11" Type="http://schemas.openxmlformats.org/officeDocument/2006/relationships/image" Target="../media/image24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4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4" Type="http://schemas.openxmlformats.org/officeDocument/2006/relationships/image" Target="../media/image18.emf"/><Relationship Id="rId5" Type="http://schemas.openxmlformats.org/officeDocument/2006/relationships/oleObject" Target="../embeddings/oleObject1.bin"/><Relationship Id="rId6" Type="http://schemas.openxmlformats.org/officeDocument/2006/relationships/image" Target="../media/image14.emf"/><Relationship Id="rId7" Type="http://schemas.openxmlformats.org/officeDocument/2006/relationships/oleObject" Target="../embeddings/oleObject2.bin"/><Relationship Id="rId8" Type="http://schemas.openxmlformats.org/officeDocument/2006/relationships/image" Target="../media/image15.emf"/><Relationship Id="rId9" Type="http://schemas.openxmlformats.org/officeDocument/2006/relationships/oleObject" Target="../embeddings/oleObject3.bin"/><Relationship Id="rId10" Type="http://schemas.openxmlformats.org/officeDocument/2006/relationships/image" Target="../media/image16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emf"/><Relationship Id="rId3" Type="http://schemas.openxmlformats.org/officeDocument/2006/relationships/image" Target="../media/image2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Human-</a:t>
            </a:r>
            <a:r>
              <a:rPr lang="de-CH" dirty="0" err="1" smtClean="0"/>
              <a:t>Machine</a:t>
            </a:r>
            <a:r>
              <a:rPr lang="de-CH" dirty="0" smtClean="0"/>
              <a:t> Interfaces </a:t>
            </a:r>
            <a:r>
              <a:rPr lang="de-CH" dirty="0" err="1" smtClean="0"/>
              <a:t>for</a:t>
            </a:r>
            <a:r>
              <a:rPr lang="de-CH" dirty="0" smtClean="0"/>
              <a:t> Operating a </a:t>
            </a:r>
            <a:r>
              <a:rPr lang="de-CH" dirty="0" err="1" smtClean="0"/>
              <a:t>Blimp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91758" y="4897728"/>
            <a:ext cx="8382000" cy="1787090"/>
          </a:xfrm>
        </p:spPr>
        <p:txBody>
          <a:bodyPr>
            <a:normAutofit lnSpcReduction="10000"/>
          </a:bodyPr>
          <a:lstStyle/>
          <a:p>
            <a:r>
              <a:rPr lang="de-CH" dirty="0" smtClean="0"/>
              <a:t>Krebs Matthias, Ledergerber Anton</a:t>
            </a:r>
          </a:p>
          <a:p>
            <a:r>
              <a:rPr lang="de-CH" dirty="0" smtClean="0"/>
              <a:t>12.06.2012</a:t>
            </a:r>
          </a:p>
          <a:p>
            <a:endParaRPr lang="de-CH" sz="1200" dirty="0" smtClean="0"/>
          </a:p>
          <a:p>
            <a:r>
              <a:rPr lang="de-CH" sz="1400" dirty="0" smtClean="0"/>
              <a:t>Internal </a:t>
            </a:r>
            <a:r>
              <a:rPr lang="de-CH" sz="1400" dirty="0" err="1" smtClean="0"/>
              <a:t>supervisors</a:t>
            </a:r>
            <a:r>
              <a:rPr lang="de-CH" sz="1400" dirty="0" smtClean="0"/>
              <a:t>:</a:t>
            </a:r>
          </a:p>
          <a:p>
            <a:r>
              <a:rPr lang="de-CH" sz="1400" dirty="0" smtClean="0"/>
              <a:t>Javier Alonso Mora, Konrad </a:t>
            </a:r>
            <a:r>
              <a:rPr lang="de-CH" sz="1400" dirty="0" err="1" smtClean="0"/>
              <a:t>Rudin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4007722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9F85DD-1765-4155-BE31-DCDCF098BCB6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r>
              <a:rPr lang="de-DE" dirty="0" err="1" smtClean="0"/>
              <a:t>Trajectories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Parameterization</a:t>
            </a:r>
            <a:endParaRPr lang="de-DE" dirty="0"/>
          </a:p>
        </p:txBody>
      </p:sp>
      <p:pic>
        <p:nvPicPr>
          <p:cNvPr id="6" name="Inhaltsplatzhalter 5" descr="ApproxInterpol.eps"/>
          <p:cNvPicPr>
            <a:picLocks noGrp="1" noChangeAspect="1"/>
          </p:cNvPicPr>
          <p:nvPr>
            <p:ph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248" r="266"/>
          <a:stretch/>
        </p:blipFill>
        <p:spPr>
          <a:xfrm>
            <a:off x="101600" y="1281901"/>
            <a:ext cx="5116818" cy="4916188"/>
          </a:xfrm>
        </p:spPr>
      </p:pic>
      <p:graphicFrame>
        <p:nvGraphicFramePr>
          <p:cNvPr id="7" name="Objek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3936355"/>
              </p:ext>
            </p:extLst>
          </p:nvPr>
        </p:nvGraphicFramePr>
        <p:xfrm>
          <a:off x="215900" y="1141626"/>
          <a:ext cx="635000" cy="14072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" name="Formel" r:id="rId4" imgW="469900" imgH="1041400" progId="Equation.3">
                  <p:embed/>
                </p:oleObj>
              </mc:Choice>
              <mc:Fallback>
                <p:oleObj name="Formel" r:id="rId4" imgW="469900" imgH="1041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5900" y="1141626"/>
                        <a:ext cx="635000" cy="14072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k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2372637"/>
              </p:ext>
            </p:extLst>
          </p:nvPr>
        </p:nvGraphicFramePr>
        <p:xfrm>
          <a:off x="2659063" y="2830513"/>
          <a:ext cx="600075" cy="14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" name="Formel" r:id="rId6" imgW="444500" imgH="1041400" progId="Equation.3">
                  <p:embed/>
                </p:oleObj>
              </mc:Choice>
              <mc:Fallback>
                <p:oleObj name="Formel" r:id="rId6" imgW="444500" imgH="1041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659063" y="2830513"/>
                        <a:ext cx="600075" cy="1408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Gerade Verbindung mit Pfeil 9"/>
          <p:cNvCxnSpPr/>
          <p:nvPr/>
        </p:nvCxnSpPr>
        <p:spPr bwMode="auto">
          <a:xfrm>
            <a:off x="889000" y="1739900"/>
            <a:ext cx="736600" cy="279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Gerade Verbindung mit Pfeil 12"/>
          <p:cNvCxnSpPr>
            <a:stCxn id="8" idx="1"/>
          </p:cNvCxnSpPr>
          <p:nvPr/>
        </p:nvCxnSpPr>
        <p:spPr bwMode="auto">
          <a:xfrm flipH="1" flipV="1">
            <a:off x="2070100" y="2806701"/>
            <a:ext cx="588963" cy="72786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15" name="Objek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4526694"/>
              </p:ext>
            </p:extLst>
          </p:nvPr>
        </p:nvGraphicFramePr>
        <p:xfrm>
          <a:off x="5775324" y="3033713"/>
          <a:ext cx="1793875" cy="17979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name="Formel" r:id="rId8" imgW="1041400" imgH="1041400" progId="Equation.3">
                  <p:embed/>
                </p:oleObj>
              </mc:Choice>
              <mc:Fallback>
                <p:oleObj name="Formel" r:id="rId8" imgW="1041400" imgH="1041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775324" y="3033713"/>
                        <a:ext cx="1793875" cy="17979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feld 18"/>
          <p:cNvSpPr txBox="1"/>
          <p:nvPr/>
        </p:nvSpPr>
        <p:spPr>
          <a:xfrm>
            <a:off x="5715000" y="1295400"/>
            <a:ext cx="2959100" cy="1620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The </a:t>
            </a:r>
            <a:r>
              <a:rPr lang="de-DE" dirty="0" err="1" smtClean="0"/>
              <a:t>decision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parameterization</a:t>
            </a:r>
            <a:r>
              <a:rPr lang="de-DE" dirty="0" smtClean="0"/>
              <a:t> </a:t>
            </a:r>
            <a:r>
              <a:rPr lang="de-DE" dirty="0" err="1" smtClean="0"/>
              <a:t>affect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geometry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path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well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properties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trajectory</a:t>
            </a:r>
            <a:r>
              <a:rPr lang="de-DE" dirty="0" smtClean="0"/>
              <a:t>!</a:t>
            </a:r>
            <a:endParaRPr lang="de-DE" dirty="0"/>
          </a:p>
        </p:txBody>
      </p:sp>
      <p:graphicFrame>
        <p:nvGraphicFramePr>
          <p:cNvPr id="20" name="Objek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1432426"/>
              </p:ext>
            </p:extLst>
          </p:nvPr>
        </p:nvGraphicFramePr>
        <p:xfrm>
          <a:off x="5764212" y="5103812"/>
          <a:ext cx="3093337" cy="877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" name="Formel" r:id="rId10" imgW="2019300" imgH="571500" progId="Equation.3">
                  <p:embed/>
                </p:oleObj>
              </mc:Choice>
              <mc:Fallback>
                <p:oleObj name="Formel" r:id="rId10" imgW="2019300" imgH="571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764212" y="5103812"/>
                        <a:ext cx="3093337" cy="877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09542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9F85DD-1765-4155-BE31-DCDCF098BCB6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r>
              <a:rPr lang="de-DE" dirty="0" err="1" smtClean="0"/>
              <a:t>Trajectories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Parameterization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5671653" y="1454821"/>
            <a:ext cx="1861782" cy="389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solidFill>
                  <a:schemeClr val="tx1"/>
                </a:solidFill>
              </a:rPr>
              <a:t>Equally-distant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5737746" y="2322302"/>
            <a:ext cx="1861782" cy="389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solidFill>
                  <a:srgbClr val="0000FF"/>
                </a:solidFill>
              </a:rPr>
              <a:t>Chord-distant</a:t>
            </a:r>
            <a:endParaRPr lang="de-DE" dirty="0" smtClean="0">
              <a:solidFill>
                <a:srgbClr val="0000FF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5824053" y="3283963"/>
            <a:ext cx="1861782" cy="389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solidFill>
                  <a:srgbClr val="008000"/>
                </a:solidFill>
              </a:rPr>
              <a:t>Arc-distant</a:t>
            </a:r>
            <a:endParaRPr lang="de-DE" dirty="0">
              <a:solidFill>
                <a:srgbClr val="008000"/>
              </a:solidFill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5824053" y="4183979"/>
            <a:ext cx="1861782" cy="389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>
                <a:solidFill>
                  <a:srgbClr val="FF0000"/>
                </a:solidFill>
              </a:rPr>
              <a:t>Centripetal</a:t>
            </a:r>
            <a:endParaRPr lang="de-DE" dirty="0">
              <a:solidFill>
                <a:srgbClr val="FF0000"/>
              </a:solidFill>
            </a:endParaRPr>
          </a:p>
        </p:txBody>
      </p:sp>
      <p:pic>
        <p:nvPicPr>
          <p:cNvPr id="14" name="Inhaltsplatzhalter 13" descr="Parameterization_4_HG.eps"/>
          <p:cNvPicPr>
            <a:picLocks noGrp="1" noChangeAspect="1"/>
          </p:cNvPicPr>
          <p:nvPr>
            <p:ph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78" t="4054" r="10395" b="6749"/>
          <a:stretch/>
        </p:blipFill>
        <p:spPr>
          <a:xfrm>
            <a:off x="382219" y="1342656"/>
            <a:ext cx="4469788" cy="4242376"/>
          </a:xfrm>
        </p:spPr>
      </p:pic>
    </p:spTree>
    <p:extLst>
      <p:ext uri="{BB962C8B-B14F-4D97-AF65-F5344CB8AC3E}">
        <p14:creationId xmlns:p14="http://schemas.microsoft.com/office/powerpoint/2010/main" val="1897204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9F85DD-1765-4155-BE31-DCDCF098BCB6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r>
              <a:rPr lang="de-DE" dirty="0" err="1" smtClean="0"/>
              <a:t>Trajectories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Trajectory-Controlers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49412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9F85DD-1765-4155-BE31-DCDCF098BCB6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r>
              <a:rPr lang="de-DE" dirty="0" err="1" smtClean="0"/>
              <a:t>Trajectories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Evaluation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335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>
                <a:solidFill>
                  <a:srgbClr val="00B0F0"/>
                </a:solidFill>
              </a:rPr>
              <a:t>&gt;&gt;</a:t>
            </a:r>
            <a:r>
              <a:rPr lang="de-CH" dirty="0"/>
              <a:t> </a:t>
            </a:r>
            <a:r>
              <a:rPr lang="de-CH" dirty="0" smtClean="0"/>
              <a:t>Backup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141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9F85DD-1765-4155-BE31-DCDCF098BCB6}" type="slidenum">
              <a:rPr lang="de-DE"/>
              <a:pPr/>
              <a:t>15</a:t>
            </a:fld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70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9F85DD-1765-4155-BE31-DCDCF098BCB6}" type="slidenum">
              <a:rPr lang="de-DE"/>
              <a:pPr/>
              <a:t>2</a:t>
            </a:fld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Bachelor’s Thesis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387350" y="4029364"/>
            <a:ext cx="8401648" cy="218855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Content</a:t>
            </a:r>
          </a:p>
          <a:p>
            <a:pPr lvl="1"/>
            <a:r>
              <a:rPr lang="en-US" dirty="0" smtClean="0"/>
              <a:t>HMI</a:t>
            </a:r>
          </a:p>
          <a:p>
            <a:pPr lvl="1"/>
            <a:r>
              <a:rPr lang="en-US" dirty="0" smtClean="0"/>
              <a:t>Trajectories</a:t>
            </a:r>
            <a:endParaRPr lang="en-US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493569" y="1745673"/>
            <a:ext cx="8401648" cy="21885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8288" indent="-268288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ETH Light" pitchFamily="2" charset="0"/>
                <a:ea typeface="+mn-ea"/>
                <a:cs typeface="+mn-cs"/>
              </a:defRPr>
            </a:lvl1pPr>
            <a:lvl2pPr marL="623888" indent="-238125" algn="l" rtl="0" fontAlgn="base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chemeClr val="accent3"/>
              </a:buClr>
              <a:buFont typeface="Symbol" pitchFamily="18" charset="2"/>
              <a:buChar char="-"/>
              <a:defRPr sz="2800">
                <a:solidFill>
                  <a:schemeClr val="tx1"/>
                </a:solidFill>
                <a:latin typeface="ETH Light" pitchFamily="2" charset="0"/>
                <a:ea typeface="+mn-ea"/>
              </a:defRPr>
            </a:lvl2pPr>
            <a:lvl3pPr marL="957263" indent="-190500" algn="l" rtl="0" fontAlgn="base">
              <a:lnSpc>
                <a:spcPts val="2000"/>
              </a:lnSpc>
              <a:spcBef>
                <a:spcPts val="400"/>
              </a:spcBef>
              <a:spcAft>
                <a:spcPct val="0"/>
              </a:spcAft>
              <a:buClr>
                <a:schemeClr val="accent4"/>
              </a:buClr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ETH Light" pitchFamily="2" charset="0"/>
                <a:ea typeface="+mn-ea"/>
              </a:defRPr>
            </a:lvl3pPr>
            <a:lvl4pPr marL="1343025" indent="-195263" algn="l" rtl="0" fontAlgn="base">
              <a:lnSpc>
                <a:spcPts val="1800"/>
              </a:lnSpc>
              <a:spcBef>
                <a:spcPts val="200"/>
              </a:spcBef>
              <a:spcAft>
                <a:spcPct val="0"/>
              </a:spcAft>
              <a:buClr>
                <a:schemeClr val="accent4"/>
              </a:buClr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ETH Light" pitchFamily="2" charset="0"/>
                <a:ea typeface="+mn-ea"/>
              </a:defRPr>
            </a:lvl4pPr>
            <a:lvl5pPr marL="1524000" indent="-968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4"/>
              </a:buClr>
              <a:buFont typeface="Arial" pitchFamily="34" charset="0"/>
              <a:buChar char="•"/>
              <a:defRPr sz="1050">
                <a:solidFill>
                  <a:schemeClr val="tx1"/>
                </a:solidFill>
                <a:latin typeface="ETH Light" pitchFamily="2" charset="0"/>
                <a:ea typeface="+mn-ea"/>
              </a:defRPr>
            </a:lvl5pPr>
            <a:lvl6pPr marL="1981200" indent="-96838" algn="l" rtl="0" fontAlgn="base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Font typeface="Wingdings" pitchFamily="16" charset="2"/>
              <a:buChar char="§"/>
              <a:defRPr sz="1000">
                <a:solidFill>
                  <a:schemeClr val="tx1"/>
                </a:solidFill>
                <a:latin typeface="+mn-lt"/>
                <a:ea typeface="+mn-ea"/>
              </a:defRPr>
            </a:lvl6pPr>
            <a:lvl7pPr marL="2438400" indent="-96838" algn="l" rtl="0" fontAlgn="base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Font typeface="Wingdings" pitchFamily="16" charset="2"/>
              <a:buChar char="§"/>
              <a:defRPr sz="1000">
                <a:solidFill>
                  <a:schemeClr val="tx1"/>
                </a:solidFill>
                <a:latin typeface="+mn-lt"/>
                <a:ea typeface="+mn-ea"/>
              </a:defRPr>
            </a:lvl7pPr>
            <a:lvl8pPr marL="2895600" indent="-96838" algn="l" rtl="0" fontAlgn="base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Font typeface="Wingdings" pitchFamily="16" charset="2"/>
              <a:buChar char="§"/>
              <a:defRPr sz="1000">
                <a:solidFill>
                  <a:schemeClr val="tx1"/>
                </a:solidFill>
                <a:latin typeface="+mn-lt"/>
                <a:ea typeface="+mn-ea"/>
              </a:defRPr>
            </a:lvl8pPr>
            <a:lvl9pPr marL="3352800" indent="-96838" algn="l" rtl="0" fontAlgn="base">
              <a:spcBef>
                <a:spcPct val="20000"/>
              </a:spcBef>
              <a:spcAft>
                <a:spcPct val="0"/>
              </a:spcAft>
              <a:buClr>
                <a:srgbClr val="C0C0C0"/>
              </a:buClr>
              <a:buFont typeface="Wingdings" pitchFamily="16" charset="2"/>
              <a:buChar char="§"/>
              <a:defRPr sz="1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/>
              <a:t>Main tasks</a:t>
            </a:r>
          </a:p>
          <a:p>
            <a:pPr lvl="1"/>
            <a:r>
              <a:rPr lang="en-US" dirty="0" smtClean="0"/>
              <a:t>Develop Control Modes for  6DoF Motion</a:t>
            </a:r>
          </a:p>
          <a:p>
            <a:pPr lvl="1"/>
            <a:r>
              <a:rPr lang="en-US" dirty="0" smtClean="0"/>
              <a:t>Realize HMI</a:t>
            </a:r>
          </a:p>
          <a:p>
            <a:pPr lvl="1"/>
            <a:r>
              <a:rPr lang="en-US" dirty="0" smtClean="0"/>
              <a:t>Generate 3D Trajectories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116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9F85DD-1765-4155-BE31-DCDCF098BCB6}" type="slidenum">
              <a:rPr lang="de-DE" smtClean="0"/>
              <a:pPr/>
              <a:t>3</a:t>
            </a:fld>
            <a:endParaRPr lang="de-DE"/>
          </a:p>
        </p:txBody>
      </p:sp>
      <p:pic>
        <p:nvPicPr>
          <p:cNvPr id="7" name="Bild 6" descr="x220t_her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7409"/>
            <a:ext cx="8255000" cy="5715000"/>
          </a:xfrm>
          <a:prstGeom prst="rect">
            <a:avLst/>
          </a:prstGeom>
        </p:spPr>
      </p:pic>
      <p:pic>
        <p:nvPicPr>
          <p:cNvPr id="6" name="Inhaltsplatzhalter 5" descr="futaba_7C_radio.jpg"/>
          <p:cNvPicPr>
            <a:picLocks noGrp="1" noChangeAspect="1"/>
          </p:cNvPicPr>
          <p:nvPr>
            <p:ph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254" b="144"/>
          <a:stretch/>
        </p:blipFill>
        <p:spPr>
          <a:xfrm>
            <a:off x="6830643" y="4113139"/>
            <a:ext cx="2081651" cy="2285605"/>
          </a:xfrm>
        </p:spPr>
      </p:pic>
      <p:sp>
        <p:nvSpPr>
          <p:cNvPr id="3" name="Untertitel 2"/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r>
              <a:rPr lang="de-DE" dirty="0" smtClean="0"/>
              <a:t>HMI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Devices</a:t>
            </a:r>
            <a:endParaRPr lang="de-DE" dirty="0"/>
          </a:p>
        </p:txBody>
      </p:sp>
      <p:pic>
        <p:nvPicPr>
          <p:cNvPr id="8" name="Bild 7" descr="3dconnexion_spacenavigator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790" y="1294544"/>
            <a:ext cx="3276210" cy="2182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980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9F85DD-1765-4155-BE31-DCDCF098BCB6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r>
              <a:rPr lang="de-DE" dirty="0" smtClean="0"/>
              <a:t>HMI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GUI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err="1" smtClean="0"/>
              <a:t>Widget</a:t>
            </a:r>
            <a:r>
              <a:rPr lang="de-DE" dirty="0" smtClean="0"/>
              <a:t> kurzbeschrieb</a:t>
            </a:r>
          </a:p>
          <a:p>
            <a:r>
              <a:rPr lang="de-DE" dirty="0" smtClean="0"/>
              <a:t>Evolution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skye</a:t>
            </a:r>
            <a:r>
              <a:rPr lang="de-DE" dirty="0" smtClean="0"/>
              <a:t> =&gt;Testphase, jede Achse, 3dMouse, </a:t>
            </a:r>
            <a:r>
              <a:rPr lang="de-DE" dirty="0" err="1" smtClean="0"/>
              <a:t>Touchinputs</a:t>
            </a:r>
            <a:r>
              <a:rPr lang="de-DE" dirty="0" smtClean="0"/>
              <a:t>, </a:t>
            </a:r>
            <a:r>
              <a:rPr lang="de-DE" dirty="0" err="1" smtClean="0"/>
              <a:t>Waypoints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00962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9F85DD-1765-4155-BE31-DCDCF098BCB6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Video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Video in Aktion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98159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9F85DD-1765-4155-BE31-DCDCF098BCB6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r>
              <a:rPr lang="de-DE" dirty="0" err="1" smtClean="0"/>
              <a:t>Trajectories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Path/</a:t>
            </a:r>
            <a:r>
              <a:rPr lang="de-DE" dirty="0" err="1" smtClean="0"/>
              <a:t>Trajectory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Generell, was ist das Ziel von diesem Teil der BA?</a:t>
            </a:r>
          </a:p>
          <a:p>
            <a:r>
              <a:rPr lang="de-DE" dirty="0" smtClean="0"/>
              <a:t>Unterschied Path/Trajektorie anhand bekannter Darstellung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53126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9F85DD-1765-4155-BE31-DCDCF098BCB6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r>
              <a:rPr lang="de-DE" dirty="0" err="1" smtClean="0"/>
              <a:t>Trajectories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381001" y="268748"/>
            <a:ext cx="5740100" cy="1093615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Approximation/Interpolation</a:t>
            </a:r>
            <a:endParaRPr lang="de-DE" dirty="0"/>
          </a:p>
        </p:txBody>
      </p:sp>
      <p:pic>
        <p:nvPicPr>
          <p:cNvPr id="6" name="Inhaltsplatzhalter 5" descr="ApproxInterpol.eps"/>
          <p:cNvPicPr>
            <a:picLocks noGrp="1" noChangeAspect="1"/>
          </p:cNvPicPr>
          <p:nvPr>
            <p:ph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" r="209"/>
          <a:stretch/>
        </p:blipFill>
        <p:spPr>
          <a:xfrm>
            <a:off x="104842" y="1420091"/>
            <a:ext cx="8577337" cy="4266740"/>
          </a:xfrm>
        </p:spPr>
      </p:pic>
    </p:spTree>
    <p:extLst>
      <p:ext uri="{BB962C8B-B14F-4D97-AF65-F5344CB8AC3E}">
        <p14:creationId xmlns:p14="http://schemas.microsoft.com/office/powerpoint/2010/main" val="159984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9F85DD-1765-4155-BE31-DCDCF098BCB6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r>
              <a:rPr lang="de-DE" dirty="0" err="1" smtClean="0"/>
              <a:t>Trajectories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Spline</a:t>
            </a:r>
            <a:r>
              <a:rPr lang="de-DE" dirty="0" smtClean="0"/>
              <a:t> </a:t>
            </a:r>
            <a:r>
              <a:rPr lang="de-DE" dirty="0" err="1" smtClean="0"/>
              <a:t>Degree</a:t>
            </a:r>
            <a:endParaRPr lang="de-DE" dirty="0"/>
          </a:p>
        </p:txBody>
      </p:sp>
      <p:pic>
        <p:nvPicPr>
          <p:cNvPr id="9" name="Inhaltsplatzhalter 8" descr="SplineDegreeVelAccJerk.eps"/>
          <p:cNvPicPr>
            <a:picLocks noGrp="1" noChangeAspect="1"/>
          </p:cNvPicPr>
          <p:nvPr>
            <p:ph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8" b="-2018"/>
          <a:stretch/>
        </p:blipFill>
        <p:spPr>
          <a:xfrm>
            <a:off x="4007286" y="1570183"/>
            <a:ext cx="5136714" cy="4029362"/>
          </a:xfrm>
        </p:spPr>
      </p:pic>
      <p:pic>
        <p:nvPicPr>
          <p:cNvPr id="10" name="Bild 9" descr="TrajSplineDegreeVelAccJerk.eps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43"/>
          <a:stretch/>
        </p:blipFill>
        <p:spPr>
          <a:xfrm>
            <a:off x="0" y="1223817"/>
            <a:ext cx="4156364" cy="2575214"/>
          </a:xfrm>
          <a:prstGeom prst="rect">
            <a:avLst/>
          </a:prstGeom>
        </p:spPr>
      </p:pic>
      <p:graphicFrame>
        <p:nvGraphicFramePr>
          <p:cNvPr id="11" name="Objek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5257245"/>
              </p:ext>
            </p:extLst>
          </p:nvPr>
        </p:nvGraphicFramePr>
        <p:xfrm>
          <a:off x="246649" y="4664982"/>
          <a:ext cx="1735565" cy="10739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Formel" r:id="rId5" imgW="1295400" imgH="787400" progId="Equation.3">
                  <p:embed/>
                </p:oleObj>
              </mc:Choice>
              <mc:Fallback>
                <p:oleObj name="Formel" r:id="rId5" imgW="1295400" imgH="787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6649" y="4664982"/>
                        <a:ext cx="1735565" cy="10739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k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9197637"/>
              </p:ext>
            </p:extLst>
          </p:nvPr>
        </p:nvGraphicFramePr>
        <p:xfrm>
          <a:off x="2239889" y="4587768"/>
          <a:ext cx="12954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Formel" r:id="rId7" imgW="800100" imgH="393700" progId="Equation.3">
                  <p:embed/>
                </p:oleObj>
              </mc:Choice>
              <mc:Fallback>
                <p:oleObj name="Formel" r:id="rId7" imgW="8001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39889" y="4587768"/>
                        <a:ext cx="1295400" cy="64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k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4390986"/>
              </p:ext>
            </p:extLst>
          </p:nvPr>
        </p:nvGraphicFramePr>
        <p:xfrm>
          <a:off x="2192700" y="5506028"/>
          <a:ext cx="2835275" cy="75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Formel" r:id="rId9" imgW="1752600" imgH="457200" progId="Equation.3">
                  <p:embed/>
                </p:oleObj>
              </mc:Choice>
              <mc:Fallback>
                <p:oleObj name="Formel" r:id="rId9" imgW="17526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192700" y="5506028"/>
                        <a:ext cx="2835275" cy="754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01599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9F85DD-1765-4155-BE31-DCDCF098BCB6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r>
              <a:rPr lang="de-DE" dirty="0" smtClean="0"/>
              <a:t>	</a:t>
            </a:r>
            <a:r>
              <a:rPr lang="de-DE" dirty="0" err="1" smtClean="0"/>
              <a:t>Trajectories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Spline</a:t>
            </a:r>
            <a:r>
              <a:rPr lang="de-DE" dirty="0" smtClean="0"/>
              <a:t> </a:t>
            </a:r>
            <a:r>
              <a:rPr lang="de-DE" dirty="0" err="1" smtClean="0"/>
              <a:t>Degree</a:t>
            </a:r>
            <a:r>
              <a:rPr lang="de-DE" dirty="0" smtClean="0"/>
              <a:t>, </a:t>
            </a:r>
            <a:r>
              <a:rPr lang="de-DE" dirty="0" err="1" smtClean="0"/>
              <a:t>Mot_Alloc</a:t>
            </a:r>
            <a:endParaRPr lang="de-DE" dirty="0"/>
          </a:p>
        </p:txBody>
      </p:sp>
      <p:pic>
        <p:nvPicPr>
          <p:cNvPr id="6" name="Inhaltsplatzhalter 5" descr="Mot_Alloc_Helix.eps"/>
          <p:cNvPicPr>
            <a:picLocks noGrp="1" noChangeAspect="1"/>
          </p:cNvPicPr>
          <p:nvPr>
            <p:ph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4" b="2234"/>
          <a:stretch/>
        </p:blipFill>
        <p:spPr>
          <a:xfrm>
            <a:off x="0" y="1121938"/>
            <a:ext cx="6368545" cy="4999850"/>
          </a:xfrm>
        </p:spPr>
      </p:pic>
      <p:grpSp>
        <p:nvGrpSpPr>
          <p:cNvPr id="23" name="Gruppierung 22"/>
          <p:cNvGrpSpPr/>
          <p:nvPr/>
        </p:nvGrpSpPr>
        <p:grpSpPr>
          <a:xfrm>
            <a:off x="1306946" y="2305521"/>
            <a:ext cx="2971453" cy="2231547"/>
            <a:chOff x="1306946" y="2305521"/>
            <a:chExt cx="2971453" cy="2231547"/>
          </a:xfrm>
        </p:grpSpPr>
        <p:sp>
          <p:nvSpPr>
            <p:cNvPr id="8" name="Rechteck 7"/>
            <p:cNvSpPr/>
            <p:nvPr/>
          </p:nvSpPr>
          <p:spPr bwMode="auto">
            <a:xfrm>
              <a:off x="1319276" y="2305521"/>
              <a:ext cx="357561" cy="394528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36000" rIns="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1">
                <a:lnSpc>
                  <a:spcPts val="2400"/>
                </a:lnSpc>
                <a:spcBef>
                  <a:spcPts val="600"/>
                </a:spcBef>
                <a:spcAft>
                  <a:spcPct val="0"/>
                </a:spcAft>
                <a:buClr>
                  <a:srgbClr val="2A6AB3"/>
                </a:buClr>
                <a:buSzPct val="110000"/>
                <a:buFont typeface="Wingdings" pitchFamily="16" charset="2"/>
                <a:buNone/>
                <a:tabLst/>
              </a:pPr>
              <a:endParaRPr kumimoji="0" lang="de-DE" sz="16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pic>
          <p:nvPicPr>
            <p:cNvPr id="9" name="Bild 8" descr="Mot_Alloc_Helix_enlarged.eps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871" t="8808" r="36455" b="67820"/>
            <a:stretch/>
          </p:blipFill>
          <p:spPr>
            <a:xfrm>
              <a:off x="2441276" y="2921969"/>
              <a:ext cx="1837123" cy="160276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cxnSp>
          <p:nvCxnSpPr>
            <p:cNvPr id="13" name="Gerade Verbindung 12"/>
            <p:cNvCxnSpPr/>
            <p:nvPr/>
          </p:nvCxnSpPr>
          <p:spPr bwMode="auto">
            <a:xfrm>
              <a:off x="1306946" y="2675390"/>
              <a:ext cx="1134331" cy="186167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Gerade Verbindung 14"/>
            <p:cNvCxnSpPr/>
            <p:nvPr/>
          </p:nvCxnSpPr>
          <p:spPr bwMode="auto">
            <a:xfrm>
              <a:off x="1689166" y="2330179"/>
              <a:ext cx="2589233" cy="591791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Gerade Verbindung 18"/>
            <p:cNvCxnSpPr/>
            <p:nvPr/>
          </p:nvCxnSpPr>
          <p:spPr bwMode="auto">
            <a:xfrm>
              <a:off x="1336049" y="2322303"/>
              <a:ext cx="1092898" cy="58733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Gerade Verbindung 20"/>
            <p:cNvCxnSpPr/>
            <p:nvPr/>
          </p:nvCxnSpPr>
          <p:spPr bwMode="auto">
            <a:xfrm>
              <a:off x="1693610" y="2692171"/>
              <a:ext cx="723008" cy="525695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4" name="Textfeld 23"/>
          <p:cNvSpPr txBox="1"/>
          <p:nvPr/>
        </p:nvSpPr>
        <p:spPr>
          <a:xfrm>
            <a:off x="6473083" y="1627427"/>
            <a:ext cx="2231672" cy="1395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de-DE" sz="1800" dirty="0" smtClean="0"/>
              <a:t>C</a:t>
            </a:r>
            <a:r>
              <a:rPr lang="de-DE" sz="1800" baseline="30000" dirty="0" smtClean="0"/>
              <a:t>3</a:t>
            </a:r>
            <a:r>
              <a:rPr lang="de-DE" sz="1800" dirty="0" smtClean="0"/>
              <a:t> </a:t>
            </a:r>
            <a:r>
              <a:rPr lang="de-DE" sz="1800" dirty="0" err="1" smtClean="0"/>
              <a:t>Continuity</a:t>
            </a:r>
            <a:r>
              <a:rPr lang="de-DE" sz="1800" dirty="0" smtClean="0"/>
              <a:t> </a:t>
            </a:r>
            <a:r>
              <a:rPr lang="de-DE" sz="1800" dirty="0" err="1" smtClean="0"/>
              <a:t>would</a:t>
            </a:r>
            <a:r>
              <a:rPr lang="de-DE" sz="1800" dirty="0" smtClean="0"/>
              <a:t> </a:t>
            </a:r>
            <a:r>
              <a:rPr lang="de-DE" sz="1800" dirty="0" err="1" smtClean="0"/>
              <a:t>be</a:t>
            </a:r>
            <a:r>
              <a:rPr lang="de-DE" sz="1800" dirty="0" smtClean="0"/>
              <a:t> </a:t>
            </a:r>
            <a:r>
              <a:rPr lang="de-DE" sz="1800" dirty="0" err="1" smtClean="0"/>
              <a:t>best</a:t>
            </a:r>
            <a:r>
              <a:rPr lang="de-DE" sz="1800" dirty="0" smtClean="0"/>
              <a:t>!</a:t>
            </a:r>
          </a:p>
          <a:p>
            <a:pPr marL="285750" indent="-285750">
              <a:buFont typeface="Arial"/>
              <a:buChar char="•"/>
            </a:pPr>
            <a:r>
              <a:rPr lang="de-DE" sz="1800" dirty="0" err="1" smtClean="0"/>
              <a:t>Yet</a:t>
            </a:r>
            <a:r>
              <a:rPr lang="de-DE" sz="1800" dirty="0" smtClean="0"/>
              <a:t> C</a:t>
            </a:r>
            <a:r>
              <a:rPr lang="de-DE" sz="1800" baseline="30000" dirty="0" smtClean="0"/>
              <a:t>2</a:t>
            </a:r>
            <a:r>
              <a:rPr lang="de-DE" sz="1800" dirty="0" smtClean="0"/>
              <a:t> </a:t>
            </a:r>
            <a:r>
              <a:rPr lang="de-DE" sz="1800" dirty="0" err="1" smtClean="0"/>
              <a:t>seems</a:t>
            </a:r>
            <a:r>
              <a:rPr lang="de-DE" sz="1800" dirty="0" smtClean="0"/>
              <a:t> </a:t>
            </a:r>
            <a:r>
              <a:rPr lang="de-DE" sz="1800" dirty="0" err="1" smtClean="0"/>
              <a:t>to</a:t>
            </a:r>
            <a:r>
              <a:rPr lang="de-DE" sz="1800" dirty="0" smtClean="0"/>
              <a:t> </a:t>
            </a:r>
            <a:r>
              <a:rPr lang="de-DE" sz="1800" dirty="0" err="1" smtClean="0"/>
              <a:t>be</a:t>
            </a:r>
            <a:r>
              <a:rPr lang="de-DE" sz="1800" dirty="0" smtClean="0"/>
              <a:t> </a:t>
            </a:r>
            <a:r>
              <a:rPr lang="de-DE" sz="1800" dirty="0" err="1" smtClean="0"/>
              <a:t>sufficient</a:t>
            </a:r>
            <a:endParaRPr lang="de-DE" sz="1800" dirty="0"/>
          </a:p>
        </p:txBody>
      </p:sp>
      <p:sp>
        <p:nvSpPr>
          <p:cNvPr id="25" name="Textfeld 24"/>
          <p:cNvSpPr txBox="1"/>
          <p:nvPr/>
        </p:nvSpPr>
        <p:spPr>
          <a:xfrm>
            <a:off x="6625483" y="3394925"/>
            <a:ext cx="2177910" cy="2626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dirty="0" err="1" smtClean="0"/>
              <a:t>Decision</a:t>
            </a:r>
            <a:endParaRPr lang="de-DE" sz="1800" dirty="0" smtClean="0"/>
          </a:p>
          <a:p>
            <a:pPr marL="285750" indent="-285750">
              <a:buFont typeface="Arial"/>
              <a:buChar char="•"/>
            </a:pPr>
            <a:r>
              <a:rPr lang="de-DE" sz="1800" dirty="0" err="1" smtClean="0"/>
              <a:t>Consider</a:t>
            </a:r>
            <a:r>
              <a:rPr lang="de-DE" sz="1800" dirty="0" smtClean="0"/>
              <a:t> </a:t>
            </a:r>
            <a:r>
              <a:rPr lang="de-DE" sz="1800" dirty="0" err="1" smtClean="0"/>
              <a:t>the</a:t>
            </a:r>
            <a:r>
              <a:rPr lang="de-DE" sz="1800" dirty="0" smtClean="0"/>
              <a:t> </a:t>
            </a:r>
            <a:r>
              <a:rPr lang="de-DE" sz="1800" dirty="0" err="1" smtClean="0"/>
              <a:t>other</a:t>
            </a:r>
            <a:r>
              <a:rPr lang="de-DE" sz="1800" dirty="0" smtClean="0"/>
              <a:t> </a:t>
            </a:r>
            <a:r>
              <a:rPr lang="de-DE" sz="1800" dirty="0" err="1" smtClean="0"/>
              <a:t>effects</a:t>
            </a:r>
            <a:r>
              <a:rPr lang="de-DE" sz="1800" dirty="0" smtClean="0"/>
              <a:t> </a:t>
            </a:r>
            <a:r>
              <a:rPr lang="de-DE" sz="1800" dirty="0" err="1" smtClean="0"/>
              <a:t>of</a:t>
            </a:r>
            <a:r>
              <a:rPr lang="de-DE" sz="1800" dirty="0" smtClean="0"/>
              <a:t> </a:t>
            </a:r>
            <a:r>
              <a:rPr lang="de-DE" sz="1800" dirty="0" err="1" smtClean="0"/>
              <a:t>the</a:t>
            </a:r>
            <a:r>
              <a:rPr lang="de-DE" sz="1800" dirty="0" smtClean="0"/>
              <a:t> </a:t>
            </a:r>
            <a:r>
              <a:rPr lang="de-DE" sz="1800" dirty="0" err="1" smtClean="0"/>
              <a:t>spline</a:t>
            </a:r>
            <a:r>
              <a:rPr lang="de-DE" sz="1800" dirty="0" smtClean="0"/>
              <a:t> </a:t>
            </a:r>
            <a:r>
              <a:rPr lang="de-DE" sz="1800" dirty="0" err="1" smtClean="0"/>
              <a:t>degree</a:t>
            </a:r>
            <a:r>
              <a:rPr lang="de-DE" sz="1800" dirty="0" smtClean="0"/>
              <a:t> </a:t>
            </a:r>
            <a:r>
              <a:rPr lang="de-DE" sz="1800" dirty="0" err="1" smtClean="0"/>
              <a:t>choice</a:t>
            </a:r>
            <a:r>
              <a:rPr lang="de-DE" sz="1800" dirty="0" smtClean="0"/>
              <a:t>, </a:t>
            </a:r>
            <a:r>
              <a:rPr lang="de-DE" sz="1800" dirty="0" err="1" smtClean="0"/>
              <a:t>if</a:t>
            </a:r>
            <a:r>
              <a:rPr lang="de-DE" sz="1800" dirty="0" smtClean="0"/>
              <a:t> </a:t>
            </a:r>
            <a:r>
              <a:rPr lang="de-DE" sz="1800" dirty="0" err="1" smtClean="0"/>
              <a:t>quartic</a:t>
            </a:r>
            <a:r>
              <a:rPr lang="de-DE" sz="1800" dirty="0" smtClean="0"/>
              <a:t> </a:t>
            </a:r>
            <a:r>
              <a:rPr lang="de-DE" sz="1800" dirty="0" err="1" smtClean="0"/>
              <a:t>has</a:t>
            </a:r>
            <a:r>
              <a:rPr lang="de-DE" sz="1800" dirty="0" smtClean="0"/>
              <a:t> </a:t>
            </a:r>
            <a:r>
              <a:rPr lang="de-DE" sz="1800" dirty="0" err="1" smtClean="0"/>
              <a:t>no</a:t>
            </a:r>
            <a:r>
              <a:rPr lang="de-DE" sz="1800" dirty="0" smtClean="0"/>
              <a:t> </a:t>
            </a:r>
            <a:r>
              <a:rPr lang="de-DE" sz="1800" dirty="0" err="1" smtClean="0"/>
              <a:t>drawbacks</a:t>
            </a:r>
            <a:r>
              <a:rPr lang="de-DE" sz="1800" dirty="0" smtClean="0"/>
              <a:t>, </a:t>
            </a:r>
            <a:r>
              <a:rPr lang="de-DE" sz="1800" dirty="0" err="1" smtClean="0"/>
              <a:t>choose</a:t>
            </a:r>
            <a:r>
              <a:rPr lang="de-DE" sz="1800" dirty="0" smtClean="0"/>
              <a:t> </a:t>
            </a:r>
            <a:r>
              <a:rPr lang="de-DE" sz="1800" dirty="0" err="1" smtClean="0"/>
              <a:t>quartic</a:t>
            </a:r>
            <a:r>
              <a:rPr lang="de-DE" sz="1800" dirty="0" smtClean="0"/>
              <a:t>.</a:t>
            </a: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3126738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Master Skye">
  <a:themeElements>
    <a:clrScheme name="Sky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000000"/>
      </a:accent6>
      <a:hlink>
        <a:srgbClr val="135B89"/>
      </a:hlink>
      <a:folHlink>
        <a:srgbClr val="135B89"/>
      </a:folHlink>
    </a:clrScheme>
    <a:fontScheme name="1_Leere Prä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36000" rIns="0" bIns="3600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ts val="2400"/>
          </a:lnSpc>
          <a:spcBef>
            <a:spcPts val="600"/>
          </a:spcBef>
          <a:spcAft>
            <a:spcPct val="0"/>
          </a:spcAft>
          <a:buClr>
            <a:srgbClr val="2A6AB3"/>
          </a:buClr>
          <a:buSzPct val="110000"/>
          <a:buFont typeface="Wingdings" pitchFamily="16" charset="2"/>
          <a:buNone/>
          <a:tabLst/>
          <a:defRPr kumimoji="0" lang="en-GB" sz="1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36000" rIns="0" bIns="3600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ts val="2400"/>
          </a:lnSpc>
          <a:spcBef>
            <a:spcPts val="600"/>
          </a:spcBef>
          <a:spcAft>
            <a:spcPct val="0"/>
          </a:spcAft>
          <a:buClr>
            <a:srgbClr val="2A6AB3"/>
          </a:buClr>
          <a:buSzPct val="110000"/>
          <a:buFont typeface="Wingdings" pitchFamily="16" charset="2"/>
          <a:buNone/>
          <a:tabLst/>
          <a:defRPr kumimoji="0" lang="en-GB" sz="1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189</Words>
  <Application>Microsoft Macintosh PowerPoint</Application>
  <PresentationFormat>Bildschirmpräsentation (4:3)</PresentationFormat>
  <Paragraphs>65</Paragraphs>
  <Slides>15</Slides>
  <Notes>0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2</vt:i4>
      </vt:variant>
      <vt:variant>
        <vt:lpstr>Folientitel</vt:lpstr>
      </vt:variant>
      <vt:variant>
        <vt:i4>15</vt:i4>
      </vt:variant>
    </vt:vector>
  </HeadingPairs>
  <TitlesOfParts>
    <vt:vector size="18" baseType="lpstr">
      <vt:lpstr>Master Skye</vt:lpstr>
      <vt:lpstr>Formel</vt:lpstr>
      <vt:lpstr>Microsoft Formel-Editor</vt:lpstr>
      <vt:lpstr>Human-Machine Interfaces for Operating a Blimp</vt:lpstr>
      <vt:lpstr>Bachelor’s Thesis</vt:lpstr>
      <vt:lpstr>Devices</vt:lpstr>
      <vt:lpstr>GUI</vt:lpstr>
      <vt:lpstr>Video</vt:lpstr>
      <vt:lpstr>Path/Trajectory</vt:lpstr>
      <vt:lpstr>Approximation/Interpolation</vt:lpstr>
      <vt:lpstr>Spline Degree</vt:lpstr>
      <vt:lpstr>Spline Degree, Mot_Alloc</vt:lpstr>
      <vt:lpstr>Parameterization</vt:lpstr>
      <vt:lpstr>Parameterization</vt:lpstr>
      <vt:lpstr>Trajectory-Controlers</vt:lpstr>
      <vt:lpstr>Evaluation</vt:lpstr>
      <vt:lpstr>&gt;&gt; Backup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Renato</dc:creator>
  <cp:lastModifiedBy>Anton Josef Ledergerber</cp:lastModifiedBy>
  <cp:revision>296</cp:revision>
  <cp:lastPrinted>2008-03-19T15:04:09Z</cp:lastPrinted>
  <dcterms:modified xsi:type="dcterms:W3CDTF">2012-06-07T21:42:49Z</dcterms:modified>
</cp:coreProperties>
</file>