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76" r:id="rId5"/>
    <p:sldId id="284" r:id="rId6"/>
    <p:sldId id="278" r:id="rId7"/>
    <p:sldId id="277" r:id="rId8"/>
    <p:sldId id="279" r:id="rId9"/>
    <p:sldId id="280" r:id="rId10"/>
    <p:sldId id="281" r:id="rId11"/>
    <p:sldId id="282" r:id="rId12"/>
    <p:sldId id="286" r:id="rId13"/>
    <p:sldId id="287" r:id="rId14"/>
    <p:sldId id="288" r:id="rId15"/>
    <p:sldId id="289" r:id="rId16"/>
    <p:sldId id="285" r:id="rId17"/>
    <p:sldId id="261" r:id="rId18"/>
    <p:sldId id="273" r:id="rId19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90700" autoAdjust="0"/>
  </p:normalViewPr>
  <p:slideViewPr>
    <p:cSldViewPr snapToGrid="0" showGuides="1">
      <p:cViewPr varScale="1">
        <p:scale>
          <a:sx n="66" d="100"/>
          <a:sy n="66" d="100"/>
        </p:scale>
        <p:origin x="-858" y="-10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6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248" r="266"/>
          <a:stretch/>
        </p:blipFill>
        <p:spPr>
          <a:xfrm>
            <a:off x="101600" y="1281901"/>
            <a:ext cx="5116818" cy="4916188"/>
          </a:xfr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3936355"/>
              </p:ext>
            </p:extLst>
          </p:nvPr>
        </p:nvGraphicFramePr>
        <p:xfrm>
          <a:off x="215900" y="1141626"/>
          <a:ext cx="635000" cy="1407297"/>
        </p:xfrm>
        <a:graphic>
          <a:graphicData uri="http://schemas.openxmlformats.org/presentationml/2006/ole">
            <p:oleObj spid="_x0000_s2069" name="Formel" r:id="rId4" imgW="456840" imgH="103284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42372637"/>
              </p:ext>
            </p:extLst>
          </p:nvPr>
        </p:nvGraphicFramePr>
        <p:xfrm>
          <a:off x="2659063" y="2830513"/>
          <a:ext cx="600075" cy="1408112"/>
        </p:xfrm>
        <a:graphic>
          <a:graphicData uri="http://schemas.openxmlformats.org/presentationml/2006/ole">
            <p:oleObj spid="_x0000_s2070" name="Formel" r:id="rId5" imgW="429480" imgH="1032840" progId="Equation.3">
              <p:embed/>
            </p:oleObj>
          </a:graphicData>
        </a:graphic>
      </p:graphicFrame>
      <p:cxnSp>
        <p:nvCxnSpPr>
          <p:cNvPr id="10" name="Gerade Verbindung mit Pfeil 9"/>
          <p:cNvCxnSpPr/>
          <p:nvPr/>
        </p:nvCxnSpPr>
        <p:spPr bwMode="auto">
          <a:xfrm>
            <a:off x="889000" y="1739900"/>
            <a:ext cx="736600" cy="279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1"/>
          </p:cNvCxnSpPr>
          <p:nvPr/>
        </p:nvCxnSpPr>
        <p:spPr bwMode="auto">
          <a:xfrm flipH="1" flipV="1">
            <a:off x="2070100" y="2806701"/>
            <a:ext cx="588963" cy="727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4526694"/>
              </p:ext>
            </p:extLst>
          </p:nvPr>
        </p:nvGraphicFramePr>
        <p:xfrm>
          <a:off x="5737225" y="3016250"/>
          <a:ext cx="1849438" cy="1803400"/>
        </p:xfrm>
        <a:graphic>
          <a:graphicData uri="http://schemas.openxmlformats.org/presentationml/2006/ole">
            <p:oleObj spid="_x0000_s2071" name="Equation" r:id="rId6" imgW="1066680" imgH="1041120" progId="Equation.3">
              <p:embed/>
            </p:oleObj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5715000" y="1295400"/>
            <a:ext cx="2959100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parameterization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1432426"/>
              </p:ext>
            </p:extLst>
          </p:nvPr>
        </p:nvGraphicFramePr>
        <p:xfrm>
          <a:off x="5764212" y="5103812"/>
          <a:ext cx="3093337" cy="877887"/>
        </p:xfrm>
        <a:graphic>
          <a:graphicData uri="http://schemas.openxmlformats.org/presentationml/2006/ole">
            <p:oleObj spid="_x0000_s2072" name="Formel" r:id="rId7" imgW="2011320" imgH="557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9542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1653" y="1454821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Equally-distant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37746" y="2322302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Chord-distant</a:t>
            </a:r>
            <a:endParaRPr lang="de-DE" dirty="0" smtClean="0">
              <a:solidFill>
                <a:srgbClr val="0000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24053" y="3283963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Arc-distant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824053" y="4183979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Centripetal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13" descr="Parameterization_4_HG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478" t="4054" r="10395" b="6749"/>
          <a:stretch/>
        </p:blipFill>
        <p:spPr>
          <a:xfrm>
            <a:off x="382219" y="1342656"/>
            <a:ext cx="4469788" cy="4242376"/>
          </a:xfrm>
        </p:spPr>
      </p:pic>
    </p:spTree>
    <p:extLst>
      <p:ext uri="{BB962C8B-B14F-4D97-AF65-F5344CB8AC3E}">
        <p14:creationId xmlns="" xmlns:p14="http://schemas.microsoft.com/office/powerpoint/2010/main" val="1897204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5" name="Picture 13" descr="C:\Users\Matthias\GITHUB\BA-HMI\powerpoint\tra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25" y="956128"/>
            <a:ext cx="4098428" cy="4109357"/>
          </a:xfrm>
          <a:prstGeom prst="rect">
            <a:avLst/>
          </a:prstGeom>
          <a:noFill/>
        </p:spPr>
      </p:pic>
      <p:pic>
        <p:nvPicPr>
          <p:cNvPr id="18446" name="Picture 14" descr="C:\Users\Matthias\GITHUB\BA-HMI\powerpoint\tr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057" y="956128"/>
            <a:ext cx="4109357" cy="410935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910130" y="2105025"/>
          <a:ext cx="2641600" cy="484188"/>
        </p:xfrm>
        <a:graphic>
          <a:graphicData uri="http://schemas.openxmlformats.org/presentationml/2006/ole">
            <p:oleObj spid="_x0000_s18434" name="Equation" r:id="rId5" imgW="1523880" imgH="27936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847764" y="1600200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ETH Light" pitchFamily="2" charset="0"/>
              </a:rPr>
              <a:t>Precise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path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938025" y="5448983"/>
          <a:ext cx="2092325" cy="615950"/>
        </p:xfrm>
        <a:graphic>
          <a:graphicData uri="http://schemas.openxmlformats.org/presentationml/2006/ole">
            <p:oleObj spid="_x0000_s18435" name="Equation" r:id="rId6" imgW="1206360" imgH="355320" progId="Equation.3">
              <p:embed/>
            </p:oleObj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822365" y="4408715"/>
            <a:ext cx="4118428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Time </a:t>
            </a:r>
            <a:r>
              <a:rPr lang="de-DE" dirty="0" err="1" smtClean="0">
                <a:latin typeface="ETH Light" pitchFamily="2" charset="0"/>
              </a:rPr>
              <a:t>equivalence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926912" y="3332388"/>
          <a:ext cx="1936750" cy="727075"/>
        </p:xfrm>
        <a:graphic>
          <a:graphicData uri="http://schemas.openxmlformats.org/presentationml/2006/ole">
            <p:oleObj spid="_x0000_s18443" name="Equation" r:id="rId7" imgW="1117440" imgH="419040" progId="Equation.3">
              <p:embed/>
            </p:oleObj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929865" y="4919663"/>
          <a:ext cx="2509838" cy="484187"/>
        </p:xfrm>
        <a:graphic>
          <a:graphicData uri="http://schemas.openxmlformats.org/presentationml/2006/ole">
            <p:oleObj spid="_x0000_s18444" name="Equation" r:id="rId8" imgW="1447560" imgH="279360" progId="Equation.3">
              <p:embed/>
            </p:oleObj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840510" y="2899206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Low power </a:t>
            </a:r>
            <a:r>
              <a:rPr lang="de-DE" dirty="0" err="1" smtClean="0">
                <a:latin typeface="ETH Light" pitchFamily="2" charset="0"/>
              </a:rPr>
              <a:t>consumption</a:t>
            </a:r>
            <a:endParaRPr lang="de-DE" dirty="0">
              <a:latin typeface="ETH Light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0480" y="5243286"/>
            <a:ext cx="403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  <a:latin typeface="ETH Light" pitchFamily="2" charset="0"/>
              </a:rPr>
              <a:t>Trajectory</a:t>
            </a:r>
            <a:r>
              <a:rPr lang="de-DE" sz="2000" dirty="0" smtClean="0">
                <a:solidFill>
                  <a:schemeClr val="bg1"/>
                </a:solidFill>
                <a:latin typeface="ETH Light" pitchFamily="2" charset="0"/>
              </a:rPr>
              <a:t> </a:t>
            </a:r>
            <a:r>
              <a:rPr lang="de-DE" sz="2000" dirty="0" err="1" smtClean="0">
                <a:latin typeface="ETH Light" pitchFamily="2" charset="0"/>
              </a:rPr>
              <a:t>and</a:t>
            </a:r>
            <a:r>
              <a:rPr lang="de-DE" sz="2000" dirty="0" smtClean="0">
                <a:latin typeface="ETH Light" pitchFamily="2" charset="0"/>
              </a:rPr>
              <a:t>  </a:t>
            </a:r>
            <a:r>
              <a:rPr lang="de-DE" sz="2000" b="1" dirty="0" smtClean="0">
                <a:solidFill>
                  <a:srgbClr val="00B050"/>
                </a:solidFill>
                <a:latin typeface="ETH Light" pitchFamily="2" charset="0"/>
              </a:rPr>
              <a:t>Simulation </a:t>
            </a:r>
            <a:r>
              <a:rPr lang="de-DE" sz="2000" b="1" dirty="0" err="1" smtClean="0">
                <a:solidFill>
                  <a:srgbClr val="00B050"/>
                </a:solidFill>
                <a:latin typeface="ETH Light" pitchFamily="2" charset="0"/>
              </a:rPr>
              <a:t>Trace</a:t>
            </a:r>
            <a:endParaRPr lang="de-DE" sz="2000" b="1" dirty="0">
              <a:solidFill>
                <a:srgbClr val="00B050"/>
              </a:solidFill>
              <a:latin typeface="ETH Ligh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13226" y="5236032"/>
            <a:ext cx="168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005395"/>
                </a:solidFill>
                <a:latin typeface="ETH Light" pitchFamily="2" charset="0"/>
              </a:rPr>
              <a:t>Trajectory</a:t>
            </a:r>
            <a:endParaRPr lang="de-DE" sz="2000" b="1" dirty="0">
              <a:solidFill>
                <a:srgbClr val="00B050"/>
              </a:solidFill>
              <a:latin typeface="ETH Light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 15"/>
          <p:cNvSpPr/>
          <p:nvPr/>
        </p:nvSpPr>
        <p:spPr bwMode="auto">
          <a:xfrm>
            <a:off x="2243648" y="2647965"/>
            <a:ext cx="4897380" cy="1328958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292088"/>
              <a:gd name="connsiteY0" fmla="*/ 644351 h 672318"/>
              <a:gd name="connsiteX1" fmla="*/ 869688 w 2292088"/>
              <a:gd name="connsiteY1" fmla="*/ 4661 h 672318"/>
              <a:gd name="connsiteX2" fmla="*/ 2292088 w 2292088"/>
              <a:gd name="connsiteY2" fmla="*/ 672318 h 672318"/>
              <a:gd name="connsiteX3" fmla="*/ 2292088 w 2292088"/>
              <a:gd name="connsiteY3" fmla="*/ 672318 h 672318"/>
              <a:gd name="connsiteX0" fmla="*/ 0 w 2292088"/>
              <a:gd name="connsiteY0" fmla="*/ 704530 h 732497"/>
              <a:gd name="connsiteX1" fmla="*/ 869688 w 2292088"/>
              <a:gd name="connsiteY1" fmla="*/ 64840 h 732497"/>
              <a:gd name="connsiteX2" fmla="*/ 2292088 w 2292088"/>
              <a:gd name="connsiteY2" fmla="*/ 732497 h 732497"/>
              <a:gd name="connsiteX3" fmla="*/ 2292088 w 2292088"/>
              <a:gd name="connsiteY3" fmla="*/ 732497 h 732497"/>
              <a:gd name="connsiteX0" fmla="*/ 0 w 2292088"/>
              <a:gd name="connsiteY0" fmla="*/ 704530 h 732497"/>
              <a:gd name="connsiteX1" fmla="*/ 869688 w 2292088"/>
              <a:gd name="connsiteY1" fmla="*/ 64840 h 732497"/>
              <a:gd name="connsiteX2" fmla="*/ 2292088 w 2292088"/>
              <a:gd name="connsiteY2" fmla="*/ 732497 h 732497"/>
              <a:gd name="connsiteX3" fmla="*/ 2292088 w 2292088"/>
              <a:gd name="connsiteY3" fmla="*/ 732497 h 7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088" h="732497">
                <a:moveTo>
                  <a:pt x="0" y="704530"/>
                </a:moveTo>
                <a:cubicBezTo>
                  <a:pt x="262466" y="394892"/>
                  <a:pt x="296049" y="0"/>
                  <a:pt x="869688" y="64840"/>
                </a:cubicBezTo>
                <a:cubicBezTo>
                  <a:pt x="1251703" y="129680"/>
                  <a:pt x="2292088" y="732497"/>
                  <a:pt x="2292088" y="732497"/>
                </a:cubicBezTo>
                <a:lnTo>
                  <a:pt x="2292088" y="73249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</a:t>
            </a:r>
            <a:r>
              <a:rPr lang="de-DE" dirty="0" smtClean="0">
                <a:latin typeface="ETH Light" pitchFamily="2" charset="0"/>
              </a:rPr>
              <a:t>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 smtClean="0">
              <a:latin typeface="ETH Light" pitchFamily="2" charset="0"/>
            </a:endParaRP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772227" y="1088571"/>
            <a:ext cx="2002973" cy="58057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Pos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37996" y="3949688"/>
          <a:ext cx="747713" cy="1235075"/>
        </p:xfrm>
        <a:graphic>
          <a:graphicData uri="http://schemas.openxmlformats.org/presentationml/2006/ole">
            <p:oleObj spid="_x0000_s21506" name="Equation" r:id="rId3" imgW="431640" imgH="7110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591147" y="4775270"/>
          <a:ext cx="549275" cy="354012"/>
        </p:xfrm>
        <a:graphic>
          <a:graphicData uri="http://schemas.openxmlformats.org/presentationml/2006/ole">
            <p:oleObj spid="_x0000_s21507" name="Equation" r:id="rId4" imgW="317160" imgH="2030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8733" y="2965686"/>
          <a:ext cx="463550" cy="352425"/>
        </p:xfrm>
        <a:graphic>
          <a:graphicData uri="http://schemas.openxmlformats.org/presentationml/2006/ole">
            <p:oleObj spid="_x0000_s21508" name="Equation" r:id="rId5" imgW="266400" imgH="20304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784475" y="3257550"/>
          <a:ext cx="530225" cy="350838"/>
        </p:xfrm>
        <a:graphic>
          <a:graphicData uri="http://schemas.openxmlformats.org/presentationml/2006/ole">
            <p:oleObj spid="_x0000_s21509" name="Equation" r:id="rId6" imgW="304560" imgH="20304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549077" y="4177329"/>
          <a:ext cx="925513" cy="350837"/>
        </p:xfrm>
        <a:graphic>
          <a:graphicData uri="http://schemas.openxmlformats.org/presentationml/2006/ole">
            <p:oleObj spid="_x0000_s21510" name="Equation" r:id="rId7" imgW="533160" imgH="20304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797959" y="3175925"/>
          <a:ext cx="879475" cy="352425"/>
        </p:xfrm>
        <a:graphic>
          <a:graphicData uri="http://schemas.openxmlformats.org/presentationml/2006/ole">
            <p:oleObj spid="_x0000_s21511" name="Equation" r:id="rId8" imgW="507960" imgH="20304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797259" y="5516880"/>
          <a:ext cx="706437" cy="792163"/>
        </p:xfrm>
        <a:graphic>
          <a:graphicData uri="http://schemas.openxmlformats.org/presentationml/2006/ole">
            <p:oleObj spid="_x0000_s21514" name="Equation" r:id="rId9" imgW="406080" imgH="457200" progId="Equation.3">
              <p:embed/>
            </p:oleObj>
          </a:graphicData>
        </a:graphic>
      </p:graphicFrame>
      <p:grpSp>
        <p:nvGrpSpPr>
          <p:cNvPr id="55" name="Gruppieren 54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56" name="Gerade Verbindung 55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uppieren 48"/>
          <p:cNvGrpSpPr/>
          <p:nvPr/>
        </p:nvGrpSpPr>
        <p:grpSpPr>
          <a:xfrm>
            <a:off x="2070552" y="2758727"/>
            <a:ext cx="587823" cy="566065"/>
            <a:chOff x="1204690" y="3091544"/>
            <a:chExt cx="587823" cy="566065"/>
          </a:xfrm>
        </p:grpSpPr>
        <p:sp>
          <p:nvSpPr>
            <p:cNvPr id="50" name="Ellipse 49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10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>
                    <a:alpha val="61000"/>
                  </a:srgb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Ellipse 29"/>
          <p:cNvSpPr/>
          <p:nvPr/>
        </p:nvSpPr>
        <p:spPr bwMode="auto">
          <a:xfrm>
            <a:off x="2628898" y="3379329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59" name="Gruppieren 58"/>
          <p:cNvGrpSpPr/>
          <p:nvPr/>
        </p:nvGrpSpPr>
        <p:grpSpPr>
          <a:xfrm>
            <a:off x="2072824" y="2760999"/>
            <a:ext cx="587823" cy="566065"/>
            <a:chOff x="1204690" y="3091544"/>
            <a:chExt cx="587823" cy="566065"/>
          </a:xfrm>
        </p:grpSpPr>
        <p:sp>
          <p:nvSpPr>
            <p:cNvPr id="60" name="Ellipse 59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7000"/>
                  </a:schemeClr>
                </a:gs>
                <a:gs pos="39999">
                  <a:schemeClr val="accent1">
                    <a:lumMod val="75000"/>
                    <a:lumOff val="25000"/>
                    <a:alpha val="22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1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Ellipse 60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3000"/>
                  </a:schemeClr>
                </a:gs>
                <a:gs pos="39999">
                  <a:schemeClr val="accent1">
                    <a:lumMod val="75000"/>
                    <a:lumOff val="25000"/>
                    <a:alpha val="1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23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>
                    <a:alpha val="11000"/>
                  </a:srgbClr>
                </a:gs>
                <a:gs pos="39999">
                  <a:srgbClr val="85C2FF">
                    <a:alpha val="24000"/>
                  </a:srgbClr>
                </a:gs>
                <a:gs pos="70000">
                  <a:srgbClr val="C4D6EB">
                    <a:alpha val="16000"/>
                  </a:srgbClr>
                </a:gs>
                <a:gs pos="100000">
                  <a:srgbClr val="FFEBFA">
                    <a:alpha val="16000"/>
                  </a:srgbClr>
                </a:gs>
              </a:gsLst>
              <a:lin ang="0" scaled="0"/>
            </a:gradFill>
            <a:ln w="9525" cap="flat" cmpd="sng" algn="ctr">
              <a:solidFill>
                <a:schemeClr val="tx1">
                  <a:alpha val="1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8000"/>
                  </a:schemeClr>
                </a:gs>
                <a:gs pos="39999">
                  <a:schemeClr val="accent1">
                    <a:lumMod val="75000"/>
                    <a:lumOff val="25000"/>
                    <a:alpha val="24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44 C 0.02274 -0.01989 0.05746 -0.11147 0.13854 -0.09783 C 0.21962 -0.08419 0.41389 0.0407 0.48628 0.07724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624 C 0.03177 -0.00347 0.10694 -0.0673 0.19218 -0.04949 C 0.27743 -0.03169 0.44514 0.07955 0.51163 0.11355 " pathEditMode="relative" rAng="0" ptsTypes="aaa">
                                      <p:cBhvr>
                                        <p:cTn id="8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</a:t>
            </a:r>
            <a:r>
              <a:rPr lang="de-DE" dirty="0" smtClean="0">
                <a:latin typeface="ETH Light" pitchFamily="2" charset="0"/>
              </a:rPr>
              <a:t>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 smtClean="0">
              <a:latin typeface="ETH Light" pitchFamily="2" charset="0"/>
            </a:endParaRP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9713" y="1088571"/>
            <a:ext cx="2002973" cy="8563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2148114" y="2262085"/>
            <a:ext cx="4570738" cy="1609506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583170"/>
              <a:gd name="connsiteY0" fmla="*/ 619276 h 826342"/>
              <a:gd name="connsiteX1" fmla="*/ 914400 w 2583170"/>
              <a:gd name="connsiteY1" fmla="*/ 9676 h 826342"/>
              <a:gd name="connsiteX2" fmla="*/ 2336800 w 2583170"/>
              <a:gd name="connsiteY2" fmla="*/ 677333 h 826342"/>
              <a:gd name="connsiteX3" fmla="*/ 2392621 w 2583170"/>
              <a:gd name="connsiteY3" fmla="*/ 826342 h 826342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21836 h 828902"/>
              <a:gd name="connsiteX1" fmla="*/ 914400 w 2392621"/>
              <a:gd name="connsiteY1" fmla="*/ 12236 h 828902"/>
              <a:gd name="connsiteX2" fmla="*/ 1499486 w 2392621"/>
              <a:gd name="connsiteY2" fmla="*/ 232867 h 828902"/>
              <a:gd name="connsiteX3" fmla="*/ 2392621 w 2392621"/>
              <a:gd name="connsiteY3" fmla="*/ 828902 h 828902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486" h="621836">
                <a:moveTo>
                  <a:pt x="0" y="621836"/>
                </a:moveTo>
                <a:cubicBezTo>
                  <a:pt x="262466" y="312198"/>
                  <a:pt x="485860" y="46386"/>
                  <a:pt x="914400" y="12236"/>
                </a:cubicBezTo>
                <a:cubicBezTo>
                  <a:pt x="1149428" y="0"/>
                  <a:pt x="1268002" y="61695"/>
                  <a:pt x="1499486" y="2328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err="1" smtClean="0"/>
              <a:t>Vel</a:t>
            </a:r>
            <a:r>
              <a:rPr lang="de-CH" sz="2000" dirty="0" smtClean="0"/>
              <a:t>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538788" y="3629025"/>
          <a:ext cx="2486025" cy="681038"/>
        </p:xfrm>
        <a:graphic>
          <a:graphicData uri="http://schemas.openxmlformats.org/presentationml/2006/ole">
            <p:oleObj spid="_x0000_s22530" name="Equation" r:id="rId3" imgW="1434960" imgH="39348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607050" y="4807075"/>
          <a:ext cx="549275" cy="354012"/>
        </p:xfrm>
        <a:graphic>
          <a:graphicData uri="http://schemas.openxmlformats.org/presentationml/2006/ole">
            <p:oleObj spid="_x0000_s22531" name="Equation" r:id="rId4" imgW="317160" imgH="2030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43497" y="2911632"/>
          <a:ext cx="463550" cy="352425"/>
        </p:xfrm>
        <a:graphic>
          <a:graphicData uri="http://schemas.openxmlformats.org/presentationml/2006/ole">
            <p:oleObj spid="_x0000_s22532" name="Equation" r:id="rId5" imgW="266400" imgH="20304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58129" y="3511097"/>
          <a:ext cx="661987" cy="395288"/>
        </p:xfrm>
        <a:graphic>
          <a:graphicData uri="http://schemas.openxmlformats.org/presentationml/2006/ole">
            <p:oleObj spid="_x0000_s22533" name="Equation" r:id="rId6" imgW="380880" imgH="228600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986768" y="3132591"/>
          <a:ext cx="1257300" cy="395287"/>
        </p:xfrm>
        <a:graphic>
          <a:graphicData uri="http://schemas.openxmlformats.org/presentationml/2006/ole">
            <p:oleObj spid="_x0000_s22538" name="Equation" r:id="rId7" imgW="723600" imgH="228600" progId="Equation.3">
              <p:embed/>
            </p:oleObj>
          </a:graphicData>
        </a:graphic>
      </p:graphicFrame>
      <p:grpSp>
        <p:nvGrpSpPr>
          <p:cNvPr id="38" name="Gruppieren 37"/>
          <p:cNvGrpSpPr/>
          <p:nvPr/>
        </p:nvGrpSpPr>
        <p:grpSpPr>
          <a:xfrm>
            <a:off x="1846727" y="2983382"/>
            <a:ext cx="587823" cy="566065"/>
            <a:chOff x="1204690" y="3091544"/>
            <a:chExt cx="587823" cy="566065"/>
          </a:xfrm>
        </p:grpSpPr>
        <p:sp>
          <p:nvSpPr>
            <p:cNvPr id="37" name="Ellipse 36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ihandform 38"/>
          <p:cNvSpPr/>
          <p:nvPr/>
        </p:nvSpPr>
        <p:spPr bwMode="auto">
          <a:xfrm>
            <a:off x="2401294" y="3200129"/>
            <a:ext cx="477272" cy="454694"/>
          </a:xfrm>
          <a:custGeom>
            <a:avLst/>
            <a:gdLst>
              <a:gd name="connsiteX0" fmla="*/ 0 w 485029"/>
              <a:gd name="connsiteY0" fmla="*/ 413468 h 413468"/>
              <a:gd name="connsiteX1" fmla="*/ 222636 w 485029"/>
              <a:gd name="connsiteY1" fmla="*/ 206734 h 413468"/>
              <a:gd name="connsiteX2" fmla="*/ 485029 w 485029"/>
              <a:gd name="connsiteY2" fmla="*/ 0 h 413468"/>
              <a:gd name="connsiteX0" fmla="*/ 0 w 485029"/>
              <a:gd name="connsiteY0" fmla="*/ 413468 h 413468"/>
              <a:gd name="connsiteX1" fmla="*/ 150180 w 485029"/>
              <a:gd name="connsiteY1" fmla="*/ 262469 h 413468"/>
              <a:gd name="connsiteX2" fmla="*/ 485029 w 485029"/>
              <a:gd name="connsiteY2" fmla="*/ 0 h 413468"/>
              <a:gd name="connsiteX0" fmla="*/ 0 w 334545"/>
              <a:gd name="connsiteY0" fmla="*/ 318719 h 318719"/>
              <a:gd name="connsiteX1" fmla="*/ 150180 w 334545"/>
              <a:gd name="connsiteY1" fmla="*/ 167720 h 318719"/>
              <a:gd name="connsiteX2" fmla="*/ 334545 w 334545"/>
              <a:gd name="connsiteY2" fmla="*/ 0 h 3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545" h="318719">
                <a:moveTo>
                  <a:pt x="0" y="318719"/>
                </a:moveTo>
                <a:cubicBezTo>
                  <a:pt x="70899" y="249807"/>
                  <a:pt x="94423" y="220840"/>
                  <a:pt x="150180" y="167720"/>
                </a:cubicBezTo>
                <a:cubicBezTo>
                  <a:pt x="205937" y="114600"/>
                  <a:pt x="243767" y="68911"/>
                  <a:pt x="334545" y="0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 bwMode="auto">
          <a:xfrm>
            <a:off x="2828883" y="3141357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388985" y="3561572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46" name="Gerade Verbindung 45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Gerade Verbindung 46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531717" y="5655891"/>
          <a:ext cx="463550" cy="352425"/>
        </p:xfrm>
        <a:graphic>
          <a:graphicData uri="http://schemas.openxmlformats.org/presentationml/2006/ole">
            <p:oleObj spid="_x0000_s22540" name="Equation" r:id="rId8" imgW="266400" imgH="203040" progId="Equation.3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077570" y="5601819"/>
          <a:ext cx="463550" cy="352425"/>
        </p:xfrm>
        <a:graphic>
          <a:graphicData uri="http://schemas.openxmlformats.org/presentationml/2006/ole">
            <p:oleObj spid="_x0000_s22541" name="Equation" r:id="rId9" imgW="266400" imgH="203040" progId="Equation.3">
              <p:embed/>
            </p:oleObj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902557" y="4747538"/>
          <a:ext cx="627823" cy="397621"/>
        </p:xfrm>
        <a:graphic>
          <a:graphicData uri="http://schemas.openxmlformats.org/presentationml/2006/ole">
            <p:oleObj spid="_x0000_s22542" name="Equation" r:id="rId10" imgW="380880" imgH="241200" progId="Equation.3">
              <p:embed/>
            </p:oleObj>
          </a:graphicData>
        </a:graphic>
      </p:graphicFrame>
      <p:grpSp>
        <p:nvGrpSpPr>
          <p:cNvPr id="50" name="Gruppieren 30"/>
          <p:cNvGrpSpPr/>
          <p:nvPr/>
        </p:nvGrpSpPr>
        <p:grpSpPr>
          <a:xfrm>
            <a:off x="1988458" y="5487777"/>
            <a:ext cx="5326744" cy="960730"/>
            <a:chOff x="4572000" y="5471875"/>
            <a:chExt cx="2634953" cy="478983"/>
          </a:xfrm>
        </p:grpSpPr>
        <p:cxnSp>
          <p:nvCxnSpPr>
            <p:cNvPr id="51" name="Gerade Verbindung 50"/>
            <p:cNvCxnSpPr/>
            <p:nvPr/>
          </p:nvCxnSpPr>
          <p:spPr bwMode="auto">
            <a:xfrm>
              <a:off x="7203542" y="5494488"/>
              <a:ext cx="3411" cy="45637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V="1">
              <a:off x="4575620" y="5471875"/>
              <a:ext cx="3636" cy="463126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>
              <a:off x="4572000" y="5936343"/>
              <a:ext cx="2631019" cy="1055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0" name="Gerade Verbindung mit Pfeil 59"/>
          <p:cNvCxnSpPr/>
          <p:nvPr/>
        </p:nvCxnSpPr>
        <p:spPr bwMode="auto">
          <a:xfrm flipV="1">
            <a:off x="2148114" y="3178630"/>
            <a:ext cx="653143" cy="1451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lg" len="med"/>
            <a:tailEnd type="arrow"/>
          </a:ln>
          <a:effectLst/>
        </p:spPr>
      </p:cxn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2290537" y="2743427"/>
          <a:ext cx="628650" cy="396875"/>
        </p:xfrm>
        <a:graphic>
          <a:graphicData uri="http://schemas.openxmlformats.org/presentationml/2006/ole">
            <p:oleObj spid="_x0000_s22543" name="Equation" r:id="rId11" imgW="38088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</a:t>
            </a:r>
            <a:r>
              <a:rPr lang="de-DE" dirty="0" smtClean="0">
                <a:latin typeface="ETH Light" pitchFamily="2" charset="0"/>
              </a:rPr>
              <a:t>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 smtClean="0">
              <a:latin typeface="ETH Light" pitchFamily="2" charset="0"/>
            </a:endParaRP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6546951" y="1088571"/>
            <a:ext cx="2002973" cy="8563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2148114" y="2262085"/>
            <a:ext cx="4570738" cy="1609506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583170"/>
              <a:gd name="connsiteY0" fmla="*/ 619276 h 826342"/>
              <a:gd name="connsiteX1" fmla="*/ 914400 w 2583170"/>
              <a:gd name="connsiteY1" fmla="*/ 9676 h 826342"/>
              <a:gd name="connsiteX2" fmla="*/ 2336800 w 2583170"/>
              <a:gd name="connsiteY2" fmla="*/ 677333 h 826342"/>
              <a:gd name="connsiteX3" fmla="*/ 2392621 w 2583170"/>
              <a:gd name="connsiteY3" fmla="*/ 826342 h 826342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21836 h 828902"/>
              <a:gd name="connsiteX1" fmla="*/ 914400 w 2392621"/>
              <a:gd name="connsiteY1" fmla="*/ 12236 h 828902"/>
              <a:gd name="connsiteX2" fmla="*/ 1499486 w 2392621"/>
              <a:gd name="connsiteY2" fmla="*/ 232867 h 828902"/>
              <a:gd name="connsiteX3" fmla="*/ 2392621 w 2392621"/>
              <a:gd name="connsiteY3" fmla="*/ 828902 h 828902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486" h="621836">
                <a:moveTo>
                  <a:pt x="0" y="621836"/>
                </a:moveTo>
                <a:cubicBezTo>
                  <a:pt x="262466" y="312198"/>
                  <a:pt x="485860" y="46386"/>
                  <a:pt x="914400" y="12236"/>
                </a:cubicBezTo>
                <a:cubicBezTo>
                  <a:pt x="1149428" y="0"/>
                  <a:pt x="1268002" y="61695"/>
                  <a:pt x="1499486" y="2328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Pos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607050" y="4807075"/>
          <a:ext cx="549275" cy="354012"/>
        </p:xfrm>
        <a:graphic>
          <a:graphicData uri="http://schemas.openxmlformats.org/presentationml/2006/ole">
            <p:oleObj spid="_x0000_s23555" name="Equation" r:id="rId3" imgW="317160" imgH="2030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43497" y="2911632"/>
          <a:ext cx="463550" cy="352425"/>
        </p:xfrm>
        <a:graphic>
          <a:graphicData uri="http://schemas.openxmlformats.org/presentationml/2006/ole">
            <p:oleObj spid="_x0000_s23556" name="Equation" r:id="rId4" imgW="266400" imgH="20304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58129" y="3511097"/>
          <a:ext cx="661987" cy="395288"/>
        </p:xfrm>
        <a:graphic>
          <a:graphicData uri="http://schemas.openxmlformats.org/presentationml/2006/ole">
            <p:oleObj spid="_x0000_s23557" name="Equation" r:id="rId5" imgW="380880" imgH="228600" progId="Equation.3">
              <p:embed/>
            </p:oleObj>
          </a:graphicData>
        </a:graphic>
      </p:graphicFrame>
      <p:grpSp>
        <p:nvGrpSpPr>
          <p:cNvPr id="6" name="Gruppieren 37"/>
          <p:cNvGrpSpPr/>
          <p:nvPr/>
        </p:nvGrpSpPr>
        <p:grpSpPr>
          <a:xfrm>
            <a:off x="1846727" y="2983382"/>
            <a:ext cx="587823" cy="566065"/>
            <a:chOff x="1204690" y="3091544"/>
            <a:chExt cx="587823" cy="566065"/>
          </a:xfrm>
        </p:grpSpPr>
        <p:sp>
          <p:nvSpPr>
            <p:cNvPr id="37" name="Ellipse 36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531717" y="5655891"/>
          <a:ext cx="463550" cy="352425"/>
        </p:xfrm>
        <a:graphic>
          <a:graphicData uri="http://schemas.openxmlformats.org/presentationml/2006/ole">
            <p:oleObj spid="_x0000_s23559" name="Equation" r:id="rId6" imgW="266400" imgH="203040" progId="Equation.3">
              <p:embed/>
            </p:oleObj>
          </a:graphicData>
        </a:graphic>
      </p:graphicFrame>
      <p:cxnSp>
        <p:nvCxnSpPr>
          <p:cNvPr id="40" name="Gerade Verbindung 39"/>
          <p:cNvCxnSpPr/>
          <p:nvPr/>
        </p:nvCxnSpPr>
        <p:spPr bwMode="auto">
          <a:xfrm>
            <a:off x="2107096" y="3291840"/>
            <a:ext cx="304664" cy="28912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Ellipse 25"/>
          <p:cNvSpPr/>
          <p:nvPr/>
        </p:nvSpPr>
        <p:spPr bwMode="auto">
          <a:xfrm>
            <a:off x="2388985" y="3561572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797300" y="5516563"/>
          <a:ext cx="706438" cy="792162"/>
        </p:xfrm>
        <a:graphic>
          <a:graphicData uri="http://schemas.openxmlformats.org/presentationml/2006/ole">
            <p:oleObj spid="_x0000_s23562" name="Equation" r:id="rId7" imgW="406080" imgH="457200" progId="Equation.3">
              <p:embed/>
            </p:oleObj>
          </a:graphicData>
        </a:graphic>
      </p:graphicFrame>
      <p:grpSp>
        <p:nvGrpSpPr>
          <p:cNvPr id="49" name="Gruppieren 30"/>
          <p:cNvGrpSpPr/>
          <p:nvPr/>
        </p:nvGrpSpPr>
        <p:grpSpPr>
          <a:xfrm>
            <a:off x="1988458" y="5487777"/>
            <a:ext cx="5326744" cy="960730"/>
            <a:chOff x="4572000" y="5471875"/>
            <a:chExt cx="2634953" cy="478983"/>
          </a:xfrm>
        </p:grpSpPr>
        <p:cxnSp>
          <p:nvCxnSpPr>
            <p:cNvPr id="50" name="Gerade Verbindung 49"/>
            <p:cNvCxnSpPr/>
            <p:nvPr/>
          </p:nvCxnSpPr>
          <p:spPr bwMode="auto">
            <a:xfrm>
              <a:off x="7203542" y="5494488"/>
              <a:ext cx="3411" cy="45637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 Verbindung 50"/>
            <p:cNvCxnSpPr/>
            <p:nvPr/>
          </p:nvCxnSpPr>
          <p:spPr bwMode="auto">
            <a:xfrm flipV="1">
              <a:off x="4575620" y="5471875"/>
              <a:ext cx="3636" cy="463126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>
              <a:off x="4572000" y="5936343"/>
              <a:ext cx="2631019" cy="1055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uppieren 52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54" name="Gerade Verbindung 53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rade Verbindung 54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6" name="Gerade Verbindung 55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762250" y="3949700"/>
          <a:ext cx="901700" cy="1235075"/>
        </p:xfrm>
        <a:graphic>
          <a:graphicData uri="http://schemas.openxmlformats.org/presentationml/2006/ole">
            <p:oleObj spid="_x0000_s23563" name="Equation" r:id="rId8" imgW="52056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333568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18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Bild 6" descr="x220t_her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09"/>
            <a:ext cx="8255000" cy="5715000"/>
          </a:xfrm>
          <a:prstGeom prst="rect">
            <a:avLst/>
          </a:prstGeom>
        </p:spPr>
      </p:pic>
      <p:pic>
        <p:nvPicPr>
          <p:cNvPr id="6" name="Inhaltsplatzhalter 5" descr="futaba_7C_radio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254" b="144"/>
          <a:stretch/>
        </p:blipFill>
        <p:spPr>
          <a:xfrm>
            <a:off x="6830643" y="4113139"/>
            <a:ext cx="2081651" cy="2285605"/>
          </a:xfrm>
        </p:spPr>
      </p:pic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pic>
        <p:nvPicPr>
          <p:cNvPr id="8" name="Bild 7" descr="3dconnexion_spacenavigato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90" y="1294544"/>
            <a:ext cx="3276210" cy="21822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kurzbeschrieb</a:t>
            </a:r>
          </a:p>
          <a:p>
            <a:r>
              <a:rPr lang="de-DE" dirty="0" smtClean="0"/>
              <a:t>Evolution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skye</a:t>
            </a:r>
            <a:r>
              <a:rPr lang="de-DE" dirty="0" smtClean="0"/>
              <a:t> =&gt;Testphase, jede Achse, 3dMouse, </a:t>
            </a:r>
            <a:r>
              <a:rPr lang="de-DE" dirty="0" err="1" smtClean="0"/>
              <a:t>Touchinputs</a:t>
            </a:r>
            <a:r>
              <a:rPr lang="de-DE" dirty="0" smtClean="0"/>
              <a:t>, </a:t>
            </a:r>
            <a:r>
              <a:rPr lang="de-DE" dirty="0" err="1" smtClean="0"/>
              <a:t>Waypoints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Video in Aktion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98159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Generell, was ist das Ziel von diesem Teil der BA?</a:t>
            </a:r>
          </a:p>
          <a:p>
            <a:r>
              <a:rPr lang="de-DE" dirty="0" smtClean="0"/>
              <a:t>Unterschied Path/Trajektorie anhand bekannter Darstellung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=""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pic>
        <p:nvPicPr>
          <p:cNvPr id="9" name="Inhaltsplatzhalter 8" descr="SplineDegreeVelAccJerk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48" b="-2018"/>
          <a:stretch/>
        </p:blipFill>
        <p:spPr>
          <a:xfrm>
            <a:off x="4007286" y="1570183"/>
            <a:ext cx="5136714" cy="4029362"/>
          </a:xfrm>
        </p:spPr>
      </p:pic>
      <p:pic>
        <p:nvPicPr>
          <p:cNvPr id="10" name="Bild 9" descr="TrajSplineDegreeVelAccJerk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343"/>
          <a:stretch/>
        </p:blipFill>
        <p:spPr>
          <a:xfrm>
            <a:off x="0" y="1223817"/>
            <a:ext cx="4156364" cy="2575214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35257245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p:oleObj spid="_x0000_s1049" name="Formel" r:id="rId5" imgW="1279800" imgH="776880" progId="Equation.3">
              <p:embed/>
            </p:oleObj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91976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p:oleObj spid="_x0000_s1050" name="Formel" r:id="rId6" imgW="786240" imgH="383760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4390986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p:oleObj spid="_x0000_s1051" name="Formel" r:id="rId7" imgW="1737000" imgH="447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01599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pic>
        <p:nvPicPr>
          <p:cNvPr id="6" name="Inhaltsplatzhalter 5" descr="Mot_Alloc_Helix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4" b="2234"/>
          <a:stretch/>
        </p:blipFill>
        <p:spPr>
          <a:xfrm>
            <a:off x="0" y="1121938"/>
            <a:ext cx="6368545" cy="4999850"/>
          </a:xfrm>
        </p:spPr>
      </p:pic>
      <p:grpSp>
        <p:nvGrpSpPr>
          <p:cNvPr id="23" name="Gruppierung 22"/>
          <p:cNvGrpSpPr/>
          <p:nvPr/>
        </p:nvGrpSpPr>
        <p:grpSpPr>
          <a:xfrm>
            <a:off x="1306946" y="2305521"/>
            <a:ext cx="2971453" cy="2231547"/>
            <a:chOff x="1306946" y="2305521"/>
            <a:chExt cx="2971453" cy="2231547"/>
          </a:xfrm>
        </p:grpSpPr>
        <p:sp>
          <p:nvSpPr>
            <p:cNvPr id="8" name="Rechteck 7"/>
            <p:cNvSpPr/>
            <p:nvPr/>
          </p:nvSpPr>
          <p:spPr bwMode="auto">
            <a:xfrm>
              <a:off x="1319276" y="2305521"/>
              <a:ext cx="357561" cy="394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Bild 8" descr="Mot_Alloc_Helix_enlarged.eps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1871" t="8808" r="36455" b="67820"/>
            <a:stretch/>
          </p:blipFill>
          <p:spPr>
            <a:xfrm>
              <a:off x="2441276" y="2921969"/>
              <a:ext cx="1837123" cy="1602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Gerade Verbindung 12"/>
            <p:cNvCxnSpPr/>
            <p:nvPr/>
          </p:nvCxnSpPr>
          <p:spPr bwMode="auto">
            <a:xfrm>
              <a:off x="1306946" y="2675390"/>
              <a:ext cx="1134331" cy="18616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689166" y="2330179"/>
              <a:ext cx="2589233" cy="5917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336049" y="2322303"/>
              <a:ext cx="1092898" cy="5873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1693610" y="2692171"/>
              <a:ext cx="723008" cy="5256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6473083" y="1627427"/>
            <a:ext cx="2231672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dirty="0" smtClean="0"/>
              <a:t>C</a:t>
            </a:r>
            <a:r>
              <a:rPr lang="de-DE" sz="1800" baseline="30000" dirty="0" smtClean="0"/>
              <a:t>3</a:t>
            </a:r>
            <a:r>
              <a:rPr lang="de-DE" sz="1800" dirty="0" smtClean="0"/>
              <a:t> </a:t>
            </a:r>
            <a:r>
              <a:rPr lang="de-DE" sz="1800" dirty="0" err="1" smtClean="0"/>
              <a:t>Continuity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Yet</a:t>
            </a:r>
            <a:r>
              <a:rPr lang="de-DE" sz="1800" dirty="0" smtClean="0"/>
              <a:t> C</a:t>
            </a:r>
            <a:r>
              <a:rPr lang="de-DE" sz="1800" baseline="30000" dirty="0" smtClean="0"/>
              <a:t>2</a:t>
            </a:r>
            <a:r>
              <a:rPr lang="de-DE" sz="1800" dirty="0" smtClean="0"/>
              <a:t> </a:t>
            </a:r>
            <a:r>
              <a:rPr lang="de-DE" sz="1800" dirty="0" err="1" smtClean="0"/>
              <a:t>seems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sufficient</a:t>
            </a:r>
            <a:endParaRPr lang="de-DE" sz="1800" dirty="0"/>
          </a:p>
        </p:txBody>
      </p:sp>
      <p:sp>
        <p:nvSpPr>
          <p:cNvPr id="25" name="Textfeld 24"/>
          <p:cNvSpPr txBox="1"/>
          <p:nvPr/>
        </p:nvSpPr>
        <p:spPr>
          <a:xfrm>
            <a:off x="6625483" y="3394925"/>
            <a:ext cx="217791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Decision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Consider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effects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spline</a:t>
            </a:r>
            <a:r>
              <a:rPr lang="de-DE" sz="1800" dirty="0" smtClean="0"/>
              <a:t>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drawbacks</a:t>
            </a:r>
            <a:r>
              <a:rPr lang="de-DE" sz="1800" dirty="0" smtClean="0"/>
              <a:t>, </a:t>
            </a:r>
            <a:r>
              <a:rPr lang="de-DE" sz="1800" dirty="0" err="1" smtClean="0"/>
              <a:t>choose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="" xmlns:p14="http://schemas.microsoft.com/office/powerpoint/2010/main" val="31267384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noFill/>
        <a:ln w="15875" cap="flat" cmpd="sng" algn="ctr">
          <a:solidFill>
            <a:schemeClr val="accent1"/>
          </a:solidFill>
          <a:prstDash val="solid"/>
          <a:round/>
          <a:headEnd type="none" w="lg" len="med"/>
          <a:tailEnd type="triangle" w="lg" len="lg"/>
        </a:ln>
        <a:effectLst/>
      </a:spPr>
      <a:bodyPr/>
      <a:lstStyle/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Bildschirmpräsentation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Master Skye</vt:lpstr>
      <vt:lpstr>Formel</vt:lpstr>
      <vt:lpstr>Equation</vt:lpstr>
      <vt:lpstr>Microsoft Equation 3.0</vt:lpstr>
      <vt:lpstr>Human-Machine Interfaces for Operating a Blimp</vt:lpstr>
      <vt:lpstr>Bachelor’s Thesis</vt:lpstr>
      <vt:lpstr>Devices</vt:lpstr>
      <vt:lpstr>GUI</vt:lpstr>
      <vt:lpstr>Video</vt:lpstr>
      <vt:lpstr>Path/Trajectory</vt:lpstr>
      <vt:lpstr>Approximation/Interpolation</vt:lpstr>
      <vt:lpstr>Spline Degree</vt:lpstr>
      <vt:lpstr>Spline Degree, Mot_Alloc</vt:lpstr>
      <vt:lpstr>Parameterization</vt:lpstr>
      <vt:lpstr>Parameterization</vt:lpstr>
      <vt:lpstr>Trajectory-Controllers</vt:lpstr>
      <vt:lpstr>Trajectory-Controllers</vt:lpstr>
      <vt:lpstr>Trajectory-Controllers</vt:lpstr>
      <vt:lpstr>Trajectory-Controllers</vt:lpstr>
      <vt:lpstr>Evaluation</vt:lpstr>
      <vt:lpstr>&gt;&gt; Backup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Matthias Krebs</cp:lastModifiedBy>
  <cp:revision>337</cp:revision>
  <cp:lastPrinted>2008-03-19T15:04:09Z</cp:lastPrinted>
  <dcterms:modified xsi:type="dcterms:W3CDTF">2012-06-08T21:18:07Z</dcterms:modified>
</cp:coreProperties>
</file>