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272" r:id="rId4"/>
    <p:sldId id="260" r:id="rId5"/>
    <p:sldId id="263" r:id="rId6"/>
    <p:sldId id="269" r:id="rId7"/>
    <p:sldId id="259" r:id="rId8"/>
    <p:sldId id="273" r:id="rId9"/>
    <p:sldId id="265" r:id="rId10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64" autoAdjust="0"/>
  </p:normalViewPr>
  <p:slideViewPr>
    <p:cSldViewPr>
      <p:cViewPr varScale="1">
        <p:scale>
          <a:sx n="95" d="100"/>
          <a:sy n="95" d="100"/>
        </p:scale>
        <p:origin x="-8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1099AE4-0362-5B48-8338-A3C1FDA8E7E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3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B78E72E-63A9-DB48-BB27-D4BD3D62900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7083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7321A-037A-8B44-8171-DE1A1D46B635}" type="slidenum">
              <a:rPr lang="fr-FR" sz="1200"/>
              <a:pPr/>
              <a:t>1</a:t>
            </a:fld>
            <a:endParaRPr lang="fr-F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D3409F-75EE-1A42-8B5A-D60C8682A087}" type="slidenum">
              <a:rPr lang="fr-FR" sz="1200"/>
              <a:pPr/>
              <a:t>2</a:t>
            </a:fld>
            <a:endParaRPr lang="fr-FR" sz="1200"/>
          </a:p>
        </p:txBody>
      </p:sp>
      <p:sp>
        <p:nvSpPr>
          <p:cNvPr id="184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fr-FR" b="1" u="sng" dirty="0" smtClean="0">
                <a:latin typeface="Arial" charset="0"/>
                <a:ea typeface="ＭＳ Ｐゴシック" charset="0"/>
                <a:cs typeface="ＭＳ Ｐゴシック" charset="0"/>
              </a:rPr>
              <a:t>Temps recommandé</a:t>
            </a:r>
          </a:p>
          <a:p>
            <a:pPr eaLnBrk="1" hangingPunct="1"/>
            <a:r>
              <a:rPr lang="fr-FR" b="0" u="none" dirty="0" smtClean="0">
                <a:latin typeface="Arial" charset="0"/>
                <a:ea typeface="ＭＳ Ｐゴシック" charset="0"/>
                <a:cs typeface="ＭＳ Ｐゴシック" charset="0"/>
              </a:rPr>
              <a:t>	30 secondes</a:t>
            </a:r>
          </a:p>
          <a:p>
            <a:pPr eaLnBrk="1" hangingPunct="1"/>
            <a:endParaRPr lang="fr-FR" b="0" u="none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fr-FR" b="0" u="none" dirty="0" smtClean="0">
                <a:latin typeface="Arial" charset="0"/>
                <a:ea typeface="ＭＳ Ｐゴシック" charset="0"/>
                <a:cs typeface="ＭＳ Ｐゴシック" charset="0"/>
              </a:rPr>
              <a:t>Détail sur les axes stratégiques d’Imaginove</a:t>
            </a:r>
            <a:r>
              <a:rPr lang="fr-FR" b="0" u="none" baseline="0" dirty="0" smtClean="0">
                <a:latin typeface="Arial" charset="0"/>
                <a:ea typeface="ＭＳ Ｐゴシック" charset="0"/>
                <a:cs typeface="ＭＳ Ｐゴシック" charset="0"/>
              </a:rPr>
              <a:t> :</a:t>
            </a:r>
          </a:p>
          <a:p>
            <a:pPr eaLnBrk="1" hangingPunct="1"/>
            <a:r>
              <a:rPr lang="fr-FR" b="1" u="sng" dirty="0" smtClean="0">
                <a:latin typeface="Arial" charset="0"/>
                <a:ea typeface="ＭＳ Ｐゴシック" charset="0"/>
                <a:cs typeface="ＭＳ Ｐゴシック" charset="0"/>
              </a:rPr>
              <a:t>http://</a:t>
            </a:r>
            <a:r>
              <a:rPr lang="fr-FR" b="1" u="sng" dirty="0" err="1" smtClean="0">
                <a:latin typeface="Arial" charset="0"/>
                <a:ea typeface="ＭＳ Ｐゴシック" charset="0"/>
                <a:cs typeface="ＭＳ Ｐゴシック" charset="0"/>
              </a:rPr>
              <a:t>www.imaginove.fr</a:t>
            </a:r>
            <a:r>
              <a:rPr lang="fr-FR" b="1" u="sng" dirty="0" smtClean="0">
                <a:latin typeface="Arial" charset="0"/>
                <a:ea typeface="ＭＳ Ｐゴシック" charset="0"/>
                <a:cs typeface="ＭＳ Ｐゴシック" charset="0"/>
              </a:rPr>
              <a:t>/rd-et-innovation-en-</a:t>
            </a:r>
            <a:r>
              <a:rPr lang="fr-FR" b="1" u="sng" dirty="0" err="1" smtClean="0">
                <a:latin typeface="Arial" charset="0"/>
                <a:ea typeface="ＭＳ Ｐゴシック" charset="0"/>
                <a:cs typeface="ＭＳ Ｐゴシック" charset="0"/>
              </a:rPr>
              <a:t>rhone</a:t>
            </a:r>
            <a:r>
              <a:rPr lang="fr-FR" b="1" u="sng" dirty="0" smtClean="0">
                <a:latin typeface="Arial" charset="0"/>
                <a:ea typeface="ＭＳ Ｐゴシック" charset="0"/>
                <a:cs typeface="ＭＳ Ｐゴシック" charset="0"/>
              </a:rPr>
              <a:t>-alpes/</a:t>
            </a:r>
          </a:p>
          <a:p>
            <a:pPr eaLnBrk="1" hangingPunct="1"/>
            <a:endParaRPr lang="fr-FR" b="1" u="sng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D3409F-75EE-1A42-8B5A-D60C8682A087}" type="slidenum">
              <a:rPr lang="fr-FR" sz="1200"/>
              <a:pPr/>
              <a:t>3</a:t>
            </a:fld>
            <a:endParaRPr lang="fr-FR" sz="1200"/>
          </a:p>
        </p:txBody>
      </p:sp>
      <p:sp>
        <p:nvSpPr>
          <p:cNvPr id="184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fr-FR" b="1" u="sng" dirty="0" smtClean="0">
                <a:latin typeface="Arial" charset="0"/>
                <a:ea typeface="ＭＳ Ｐゴシック" charset="0"/>
                <a:cs typeface="ＭＳ Ｐゴシック" charset="0"/>
              </a:rPr>
              <a:t>Temps recommandé</a:t>
            </a:r>
          </a:p>
          <a:p>
            <a:pPr eaLnBrk="1" hangingPunct="1"/>
            <a:r>
              <a:rPr lang="fr-FR" b="1" u="none" dirty="0" smtClean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fr-FR" b="0" u="none" dirty="0" smtClean="0">
                <a:latin typeface="Arial" charset="0"/>
                <a:ea typeface="ＭＳ Ｐゴシック" charset="0"/>
                <a:cs typeface="ＭＳ Ｐゴシック" charset="0"/>
              </a:rPr>
              <a:t>30 secondes</a:t>
            </a:r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D3409F-75EE-1A42-8B5A-D60C8682A087}" type="slidenum">
              <a:rPr lang="fr-FR" sz="1200"/>
              <a:pPr/>
              <a:t>4</a:t>
            </a:fld>
            <a:endParaRPr lang="fr-FR" sz="1200"/>
          </a:p>
        </p:txBody>
      </p:sp>
      <p:sp>
        <p:nvSpPr>
          <p:cNvPr id="184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fr-FR" b="1" u="sng" dirty="0" smtClean="0">
                <a:latin typeface="Arial" charset="0"/>
                <a:ea typeface="ＭＳ Ｐゴシック" charset="0"/>
                <a:cs typeface="ＭＳ Ｐゴシック" charset="0"/>
              </a:rPr>
              <a:t>Temps recommandé</a:t>
            </a:r>
          </a:p>
          <a:p>
            <a:pPr eaLnBrk="1" hangingPunct="1"/>
            <a:r>
              <a:rPr lang="fr-FR" b="0" u="none" baseline="0" dirty="0" smtClean="0">
                <a:latin typeface="Arial" charset="0"/>
                <a:ea typeface="ＭＳ Ｐゴシック" charset="0"/>
                <a:cs typeface="ＭＳ Ｐゴシック" charset="0"/>
              </a:rPr>
              <a:t>	30 secondes</a:t>
            </a:r>
            <a:endParaRPr lang="fr-FR" b="1" u="sng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D3409F-75EE-1A42-8B5A-D60C8682A087}" type="slidenum">
              <a:rPr lang="fr-FR" sz="1200"/>
              <a:pPr/>
              <a:t>5</a:t>
            </a:fld>
            <a:endParaRPr lang="fr-FR" sz="1200"/>
          </a:p>
        </p:txBody>
      </p:sp>
      <p:sp>
        <p:nvSpPr>
          <p:cNvPr id="184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fr-FR" b="1" u="sng" dirty="0" smtClean="0">
                <a:latin typeface="Arial" charset="0"/>
                <a:ea typeface="ＭＳ Ｐゴシック" charset="0"/>
                <a:cs typeface="ＭＳ Ｐゴシック" charset="0"/>
              </a:rPr>
              <a:t>Temps recommandé</a:t>
            </a:r>
          </a:p>
          <a:p>
            <a:pPr eaLnBrk="1" hangingPunct="1"/>
            <a:r>
              <a:rPr lang="fr-FR" b="1" u="none" dirty="0" smtClean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fr-FR" b="0" u="none" dirty="0" smtClean="0">
                <a:latin typeface="Arial" charset="0"/>
                <a:ea typeface="ＭＳ Ｐゴシック" charset="0"/>
                <a:cs typeface="ＭＳ Ｐゴシック" charset="0"/>
              </a:rPr>
              <a:t>2 minutes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D3409F-75EE-1A42-8B5A-D60C8682A087}" type="slidenum">
              <a:rPr lang="fr-FR" sz="1200"/>
              <a:pPr/>
              <a:t>6</a:t>
            </a:fld>
            <a:endParaRPr lang="fr-FR" sz="1200"/>
          </a:p>
        </p:txBody>
      </p:sp>
      <p:sp>
        <p:nvSpPr>
          <p:cNvPr id="184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fr-FR" b="1" u="sng" dirty="0" smtClean="0">
                <a:latin typeface="Arial" charset="0"/>
                <a:ea typeface="ＭＳ Ｐゴシック" charset="0"/>
                <a:cs typeface="ＭＳ Ｐゴシック" charset="0"/>
              </a:rPr>
              <a:t>Temps recommandé</a:t>
            </a:r>
          </a:p>
          <a:p>
            <a:pPr eaLnBrk="1" hangingPunct="1"/>
            <a:r>
              <a:rPr lang="fr-FR" b="0" u="none" dirty="0" smtClean="0">
                <a:latin typeface="Arial" charset="0"/>
                <a:ea typeface="ＭＳ Ｐゴシック" charset="0"/>
                <a:cs typeface="ＭＳ Ｐゴシック" charset="0"/>
              </a:rPr>
              <a:t>	2 à 3 minutes</a:t>
            </a:r>
            <a:endParaRPr lang="fr-FR" b="1" u="sng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D3409F-75EE-1A42-8B5A-D60C8682A087}" type="slidenum">
              <a:rPr lang="fr-FR" sz="1200"/>
              <a:pPr/>
              <a:t>7</a:t>
            </a:fld>
            <a:endParaRPr lang="fr-FR" sz="1200"/>
          </a:p>
        </p:txBody>
      </p:sp>
      <p:sp>
        <p:nvSpPr>
          <p:cNvPr id="184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fr-FR" b="1" u="sng" dirty="0" smtClean="0">
                <a:latin typeface="Arial" charset="0"/>
                <a:ea typeface="ＭＳ Ｐゴシック" charset="0"/>
                <a:cs typeface="ＭＳ Ｐゴシック" charset="0"/>
              </a:rPr>
              <a:t>Temps recommandé</a:t>
            </a:r>
          </a:p>
          <a:p>
            <a:pPr eaLnBrk="1" hangingPunct="1"/>
            <a:r>
              <a:rPr lang="fr-FR" b="0" u="none" dirty="0" smtClean="0">
                <a:latin typeface="Arial" charset="0"/>
                <a:ea typeface="ＭＳ Ｐゴシック" charset="0"/>
                <a:cs typeface="ＭＳ Ｐゴシック" charset="0"/>
              </a:rPr>
              <a:t>	3 minutes</a:t>
            </a:r>
            <a:endParaRPr lang="fr-FR" b="1" u="sng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D3409F-75EE-1A42-8B5A-D60C8682A087}" type="slidenum">
              <a:rPr lang="fr-FR" sz="1200"/>
              <a:pPr/>
              <a:t>8</a:t>
            </a:fld>
            <a:endParaRPr lang="fr-FR" sz="1200"/>
          </a:p>
        </p:txBody>
      </p:sp>
      <p:sp>
        <p:nvSpPr>
          <p:cNvPr id="184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fr-FR" b="1" u="sng" dirty="0" smtClean="0">
                <a:latin typeface="Arial" charset="0"/>
                <a:ea typeface="ＭＳ Ｐゴシック" charset="0"/>
                <a:cs typeface="ＭＳ Ｐゴシック" charset="0"/>
              </a:rPr>
              <a:t>Temps recommandé</a:t>
            </a:r>
          </a:p>
          <a:p>
            <a:pPr eaLnBrk="1" hangingPunct="1"/>
            <a:r>
              <a:rPr lang="fr-FR" b="0" u="none" dirty="0" smtClean="0">
                <a:latin typeface="Arial" charset="0"/>
                <a:ea typeface="ＭＳ Ｐゴシック" charset="0"/>
                <a:cs typeface="ＭＳ Ｐゴシック" charset="0"/>
              </a:rPr>
              <a:t>	3 minutes</a:t>
            </a:r>
            <a:endParaRPr lang="fr-FR" b="1" u="sng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D3409F-75EE-1A42-8B5A-D60C8682A087}" type="slidenum">
              <a:rPr lang="fr-FR" sz="1200"/>
              <a:pPr/>
              <a:t>9</a:t>
            </a:fld>
            <a:endParaRPr lang="fr-FR" sz="1200"/>
          </a:p>
        </p:txBody>
      </p:sp>
      <p:sp>
        <p:nvSpPr>
          <p:cNvPr id="184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fr-FR" b="1" u="sng" dirty="0" smtClean="0">
                <a:latin typeface="Arial" charset="0"/>
                <a:ea typeface="ＭＳ Ｐゴシック" charset="0"/>
                <a:cs typeface="ＭＳ Ｐゴシック" charset="0"/>
              </a:rPr>
              <a:t>Temps recommandé</a:t>
            </a:r>
          </a:p>
          <a:p>
            <a:pPr eaLnBrk="1" hangingPunct="1"/>
            <a:r>
              <a:rPr lang="fr-FR" b="1" u="none" dirty="0" smtClean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fr-FR" b="0" u="none" dirty="0" smtClean="0">
                <a:latin typeface="Arial" charset="0"/>
                <a:ea typeface="ＭＳ Ｐゴシック" charset="0"/>
                <a:cs typeface="ＭＳ Ｐゴシック" charset="0"/>
              </a:rPr>
              <a:t>3 minutes</a:t>
            </a:r>
          </a:p>
          <a:p>
            <a:pPr eaLnBrk="1" hangingPunct="1"/>
            <a:r>
              <a:rPr lang="fr-FR" b="0" u="none" baseline="0" dirty="0" smtClean="0">
                <a:latin typeface="Arial" charset="0"/>
                <a:ea typeface="ＭＳ Ｐゴシック" charset="0"/>
                <a:cs typeface="ＭＳ Ｐゴシック" charset="0"/>
              </a:rPr>
              <a:t>	Privilégier les graphiques ou tableaux chiffrés. Ne pas hésiter à scinder cette problématique en plusieurs </a:t>
            </a:r>
            <a:r>
              <a:rPr lang="fr-FR" b="0" u="none" baseline="0" dirty="0" err="1" smtClean="0">
                <a:latin typeface="Arial" charset="0"/>
                <a:ea typeface="ＭＳ Ｐゴシック" charset="0"/>
                <a:cs typeface="ＭＳ Ｐゴシック" charset="0"/>
              </a:rPr>
              <a:t>slides</a:t>
            </a:r>
            <a:r>
              <a:rPr lang="fr-FR" b="0" u="none" baseline="0" dirty="0" smtClean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endParaRPr lang="fr-FR" b="0" u="none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7A684-37E6-2F47-8940-C534C185296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79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97076-4321-934C-9160-FCE860DE061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75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AC96E-9437-E84E-A226-667B21A23F6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42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00564-7B77-9B40-8760-B05C7D8C00E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14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1E10F-A1AD-7845-A348-BBC881C05F5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27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07CC3-60A9-1C4F-80D2-6756CC3DDF0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48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94F0F-528E-774D-8A80-ED109C90095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31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E79A3-580F-AC4C-A7A1-7C14A916250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93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4784E-0E42-8542-A937-25DF4864F6B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03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0E205-15ED-C447-B05F-F05542C1899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65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569CD-8F78-154F-8849-1658AF7FDCA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39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0491C1F-0DC1-F84E-BC8E-E9F51AEC8C2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pic>
        <p:nvPicPr>
          <p:cNvPr id="1031" name="Picture 9" descr="fond courbes 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5" descr="premiere page version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08"/>
            <a:ext cx="9144000" cy="717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514600"/>
            <a:ext cx="8077200" cy="2570584"/>
          </a:xfrm>
        </p:spPr>
        <p:txBody>
          <a:bodyPr/>
          <a:lstStyle/>
          <a:p>
            <a:pPr eaLnBrk="1" hangingPunct="1"/>
            <a:r>
              <a:rPr lang="fr-FR" sz="3600" b="1" dirty="0" err="1" smtClean="0">
                <a:latin typeface="Arial" charset="0"/>
                <a:ea typeface="ＭＳ Ｐゴシック" charset="0"/>
                <a:cs typeface="ＭＳ Ｐゴシック" charset="0"/>
              </a:rPr>
              <a:t>Directing</a:t>
            </a:r>
            <a:r>
              <a:rPr lang="fr-FR" sz="3600" b="1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3600" b="1" dirty="0" err="1" smtClean="0">
                <a:latin typeface="Arial" charset="0"/>
                <a:ea typeface="ＭＳ Ｐゴシック" charset="0"/>
                <a:cs typeface="ＭＳ Ｐゴシック" charset="0"/>
              </a:rPr>
              <a:t>Autonomous</a:t>
            </a:r>
            <a:r>
              <a:rPr lang="fr-FR" sz="3600" b="1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br>
              <a:rPr lang="fr-FR" sz="3600" b="1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fr-FR" sz="3600" b="1" dirty="0" smtClean="0">
                <a:latin typeface="Arial" charset="0"/>
                <a:ea typeface="ＭＳ Ｐゴシック" charset="0"/>
                <a:cs typeface="ＭＳ Ｐゴシック" charset="0"/>
              </a:rPr>
              <a:t>Digital </a:t>
            </a:r>
            <a:r>
              <a:rPr lang="fr-FR" sz="3600" b="1" dirty="0" err="1" smtClean="0">
                <a:latin typeface="Arial" charset="0"/>
                <a:ea typeface="ＭＳ Ｐゴシック" charset="0"/>
                <a:cs typeface="ＭＳ Ｐゴシック" charset="0"/>
              </a:rPr>
              <a:t>Actors</a:t>
            </a:r>
            <a:r>
              <a:rPr lang="fr-FR" sz="3600" b="1" dirty="0" smtClean="0">
                <a:latin typeface="Arial" charset="0"/>
                <a:ea typeface="ＭＳ Ｐゴシック" charset="0"/>
                <a:cs typeface="ＭＳ Ｐゴシック" charset="0"/>
              </a:rPr>
              <a:t> (DADA)</a:t>
            </a:r>
            <a:br>
              <a:rPr lang="fr-FR" sz="3600" b="1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fr-FR" sz="1000" dirty="0" smtClean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fr-FR" sz="1000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fr-FR" sz="1000" dirty="0" smtClean="0">
                <a:latin typeface="Arial" charset="0"/>
                <a:ea typeface="ＭＳ Ｐゴシック" charset="0"/>
                <a:cs typeface="ＭＳ Ｐゴシック" charset="0"/>
              </a:rPr>
              <a:t>[</a:t>
            </a:r>
            <a:r>
              <a:rPr lang="fr-FR" sz="2400" dirty="0" smtClean="0">
                <a:latin typeface="Arial" charset="0"/>
                <a:ea typeface="ＭＳ Ｐゴシック" charset="0"/>
                <a:cs typeface="ＭＳ Ｐゴシック" charset="0"/>
              </a:rPr>
              <a:t>Appel à Projet ANR Générique</a:t>
            </a:r>
            <a:br>
              <a:rPr lang="fr-FR" sz="2400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fr-FR" sz="1000" dirty="0" smtClean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fr-FR" sz="1000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fr-FR" sz="1600" dirty="0" smtClean="0">
                <a:latin typeface="Arial" charset="0"/>
                <a:ea typeface="ＭＳ Ｐゴシック" charset="0"/>
                <a:cs typeface="ＭＳ Ｐゴシック" charset="0"/>
              </a:rPr>
              <a:t>20 avril 2015</a:t>
            </a:r>
            <a:endParaRPr lang="fr-FR" sz="16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pPr algn="l" eaLnBrk="1" hangingPunct="1"/>
            <a:r>
              <a:rPr lang="fr-FR" sz="3600" dirty="0" smtClean="0">
                <a:latin typeface="Arial" charset="0"/>
                <a:ea typeface="ＭＳ Ｐゴシック" charset="0"/>
                <a:cs typeface="ＭＳ Ｐゴシック" charset="0"/>
              </a:rPr>
              <a:t>Axes stratégiques &amp; </a:t>
            </a:r>
            <a:r>
              <a:rPr lang="fr-FR" sz="3600" dirty="0" err="1" smtClean="0">
                <a:latin typeface="Arial" charset="0"/>
                <a:ea typeface="ＭＳ Ｐゴシック" charset="0"/>
                <a:cs typeface="ＭＳ Ｐゴシック" charset="0"/>
              </a:rPr>
              <a:t>co</a:t>
            </a:r>
            <a:r>
              <a:rPr lang="fr-FR" sz="3600" dirty="0" smtClean="0">
                <a:latin typeface="Arial" charset="0"/>
                <a:ea typeface="ＭＳ Ｐゴシック" charset="0"/>
                <a:cs typeface="ＭＳ Ｐゴシック" charset="0"/>
              </a:rPr>
              <a:t>-labellisation</a:t>
            </a:r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1412776"/>
            <a:ext cx="7268344" cy="3960440"/>
          </a:xfrm>
        </p:spPr>
        <p:txBody>
          <a:bodyPr/>
          <a:lstStyle/>
          <a:p>
            <a:pPr eaLnBrk="1" hangingPunct="1"/>
            <a:r>
              <a:rPr lang="fr-FR" sz="2400" dirty="0" smtClean="0">
                <a:latin typeface="Arial" charset="0"/>
                <a:ea typeface="ＭＳ Ｐゴシック" charset="0"/>
                <a:cs typeface="ＭＳ Ｐゴシック" charset="0"/>
              </a:rPr>
              <a:t>Axes stratégiques </a:t>
            </a:r>
            <a:r>
              <a:rPr lang="fr-FR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Imaginove</a:t>
            </a:r>
            <a:endParaRPr lang="fr-FR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fr-FR" sz="2000" dirty="0" smtClean="0">
                <a:latin typeface="Arial" charset="0"/>
                <a:ea typeface="ＭＳ Ｐゴシック" charset="0"/>
                <a:cs typeface="ＭＳ Ｐゴシック" charset="0"/>
              </a:rPr>
              <a:t>Arts numériques</a:t>
            </a:r>
            <a:endParaRPr lang="fr-FR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fr-FR" sz="2000" dirty="0" smtClean="0">
                <a:latin typeface="Arial" charset="0"/>
                <a:ea typeface="ＭＳ Ｐゴシック" charset="0"/>
                <a:cs typeface="ＭＳ Ｐゴシック" charset="0"/>
              </a:rPr>
              <a:t>Interactivité</a:t>
            </a:r>
          </a:p>
          <a:p>
            <a:pPr lvl="1" eaLnBrk="1" hangingPunct="1"/>
            <a:r>
              <a:rPr lang="fr-FR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Serious</a:t>
            </a:r>
            <a:r>
              <a:rPr lang="fr-FR" sz="20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Games</a:t>
            </a:r>
            <a:endParaRPr lang="fr-FR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Co-labellisation </a:t>
            </a:r>
          </a:p>
          <a:p>
            <a:pPr lvl="1" eaLnBrk="1" hangingPunct="1"/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IMAGINOVE </a:t>
            </a:r>
          </a:p>
          <a:p>
            <a:pPr lvl="1" eaLnBrk="1" hangingPunct="1"/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CAP DIGITAL</a:t>
            </a:r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730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pPr algn="l" eaLnBrk="1" hangingPunct="1"/>
            <a:r>
              <a:rPr lang="fr-FR" sz="3600" dirty="0" smtClean="0">
                <a:latin typeface="Arial" charset="0"/>
                <a:ea typeface="ＭＳ Ｐゴシック" charset="0"/>
                <a:cs typeface="ＭＳ Ｐゴシック" charset="0"/>
              </a:rPr>
              <a:t>Objectifs</a:t>
            </a:r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1412776"/>
            <a:ext cx="7268344" cy="3096344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/>
              <a:t>The goal of the DADA </a:t>
            </a:r>
            <a:r>
              <a:rPr lang="fr-FR" sz="2400" dirty="0" err="1"/>
              <a:t>project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to design, </a:t>
            </a:r>
            <a:r>
              <a:rPr lang="fr-FR" sz="2400" dirty="0" err="1"/>
              <a:t>implement</a:t>
            </a:r>
            <a:r>
              <a:rPr lang="fr-FR" sz="2400" dirty="0"/>
              <a:t> and </a:t>
            </a:r>
            <a:r>
              <a:rPr lang="fr-FR" sz="2400" dirty="0" err="1"/>
              <a:t>evaluate</a:t>
            </a:r>
            <a:r>
              <a:rPr lang="fr-FR" sz="2400" dirty="0"/>
              <a:t> </a:t>
            </a:r>
            <a:r>
              <a:rPr lang="fr-FR" sz="2400" dirty="0" err="1"/>
              <a:t>novel</a:t>
            </a:r>
            <a:r>
              <a:rPr lang="fr-FR" sz="2400" dirty="0"/>
              <a:t> interfaces for </a:t>
            </a:r>
            <a:r>
              <a:rPr lang="fr-FR" sz="2400" dirty="0" err="1"/>
              <a:t>directing</a:t>
            </a:r>
            <a:r>
              <a:rPr lang="fr-FR" sz="2400" dirty="0"/>
              <a:t> expressive, </a:t>
            </a:r>
            <a:r>
              <a:rPr lang="fr-FR" sz="2400" dirty="0" err="1"/>
              <a:t>autonomous</a:t>
            </a:r>
            <a:r>
              <a:rPr lang="fr-FR" sz="2400" dirty="0"/>
              <a:t> </a:t>
            </a:r>
            <a:r>
              <a:rPr lang="fr-FR" sz="2400" dirty="0" err="1"/>
              <a:t>virtual</a:t>
            </a:r>
            <a:r>
              <a:rPr lang="fr-FR" sz="2400" dirty="0"/>
              <a:t> </a:t>
            </a:r>
            <a:r>
              <a:rPr lang="fr-FR" sz="2400" dirty="0" err="1"/>
              <a:t>actors</a:t>
            </a:r>
            <a:r>
              <a:rPr lang="fr-FR" sz="2400" dirty="0"/>
              <a:t>, </a:t>
            </a:r>
            <a:r>
              <a:rPr lang="fr-FR" sz="2400" dirty="0" err="1"/>
              <a:t>borrowing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established</a:t>
            </a:r>
            <a:r>
              <a:rPr lang="fr-FR" sz="2400" dirty="0"/>
              <a:t> </a:t>
            </a:r>
            <a:r>
              <a:rPr lang="fr-FR" sz="2400" dirty="0" err="1"/>
              <a:t>theatre</a:t>
            </a:r>
            <a:r>
              <a:rPr lang="fr-FR" sz="2400" dirty="0"/>
              <a:t> practices.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The </a:t>
            </a:r>
            <a:r>
              <a:rPr lang="fr-FR" sz="2400" dirty="0" err="1"/>
              <a:t>expected</a:t>
            </a:r>
            <a:r>
              <a:rPr lang="fr-FR" sz="2400" dirty="0"/>
              <a:t> </a:t>
            </a:r>
            <a:r>
              <a:rPr lang="fr-FR" sz="2400" dirty="0" err="1"/>
              <a:t>results</a:t>
            </a:r>
            <a:r>
              <a:rPr lang="fr-FR" sz="2400" dirty="0"/>
              <a:t> of DADA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endParaRPr lang="fr-FR" sz="2400" dirty="0" smtClean="0"/>
          </a:p>
          <a:p>
            <a:r>
              <a:rPr lang="fr-FR" sz="2400" dirty="0" smtClean="0"/>
              <a:t>A </a:t>
            </a:r>
            <a:r>
              <a:rPr lang="fr-FR" sz="2400" dirty="0" err="1"/>
              <a:t>virtual</a:t>
            </a:r>
            <a:r>
              <a:rPr lang="fr-FR" sz="2400" dirty="0"/>
              <a:t> </a:t>
            </a:r>
            <a:r>
              <a:rPr lang="fr-FR" sz="2400" dirty="0" err="1"/>
              <a:t>theatre</a:t>
            </a:r>
            <a:r>
              <a:rPr lang="fr-FR" sz="2400" dirty="0"/>
              <a:t> </a:t>
            </a:r>
            <a:r>
              <a:rPr lang="fr-FR" sz="2400" dirty="0" err="1"/>
              <a:t>company</a:t>
            </a:r>
            <a:r>
              <a:rPr lang="fr-FR" sz="2400" dirty="0"/>
              <a:t> of </a:t>
            </a:r>
            <a:r>
              <a:rPr lang="fr-FR" sz="2400" dirty="0" err="1"/>
              <a:t>autonomous</a:t>
            </a:r>
            <a:r>
              <a:rPr lang="fr-FR" sz="2400" dirty="0"/>
              <a:t> </a:t>
            </a:r>
            <a:r>
              <a:rPr lang="fr-FR" sz="2400" dirty="0" err="1"/>
              <a:t>actors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a large </a:t>
            </a:r>
            <a:r>
              <a:rPr lang="fr-FR" sz="2400" dirty="0" err="1"/>
              <a:t>vocabulary</a:t>
            </a:r>
            <a:r>
              <a:rPr lang="fr-FR" sz="2400" dirty="0"/>
              <a:t> of expressive animation </a:t>
            </a:r>
            <a:r>
              <a:rPr lang="fr-FR" sz="2400" dirty="0" err="1" smtClean="0"/>
              <a:t>skills</a:t>
            </a:r>
            <a:endParaRPr lang="fr-FR" sz="2400" dirty="0"/>
          </a:p>
          <a:p>
            <a:r>
              <a:rPr lang="fr-FR" sz="2400" dirty="0" smtClean="0"/>
              <a:t>A </a:t>
            </a:r>
            <a:r>
              <a:rPr lang="fr-FR" sz="2400" dirty="0"/>
              <a:t>prototype system for </a:t>
            </a:r>
            <a:r>
              <a:rPr lang="fr-FR" sz="2400" dirty="0" err="1"/>
              <a:t>directing</a:t>
            </a:r>
            <a:r>
              <a:rPr lang="fr-FR" sz="2400" dirty="0"/>
              <a:t> </a:t>
            </a:r>
            <a:r>
              <a:rPr lang="fr-FR" sz="2400" dirty="0" err="1"/>
              <a:t>arbitrary</a:t>
            </a:r>
            <a:r>
              <a:rPr lang="fr-FR" sz="2400" dirty="0"/>
              <a:t> </a:t>
            </a:r>
            <a:r>
              <a:rPr lang="fr-FR" sz="2400" dirty="0" err="1"/>
              <a:t>dramatic</a:t>
            </a:r>
            <a:r>
              <a:rPr lang="fr-FR" sz="2400" dirty="0"/>
              <a:t> </a:t>
            </a:r>
            <a:r>
              <a:rPr lang="fr-FR" sz="2400" dirty="0" err="1"/>
              <a:t>plays</a:t>
            </a:r>
            <a:r>
              <a:rPr lang="fr-FR" sz="2400" dirty="0"/>
              <a:t>, </a:t>
            </a:r>
            <a:r>
              <a:rPr lang="fr-FR" sz="2400" dirty="0" err="1"/>
              <a:t>amenable</a:t>
            </a:r>
            <a:r>
              <a:rPr lang="fr-FR" sz="2400" dirty="0"/>
              <a:t> to a </a:t>
            </a:r>
            <a:r>
              <a:rPr lang="fr-FR" sz="2400" dirty="0" err="1"/>
              <a:t>variety</a:t>
            </a:r>
            <a:r>
              <a:rPr lang="fr-FR" sz="2400" dirty="0"/>
              <a:t> of digital </a:t>
            </a:r>
            <a:r>
              <a:rPr lang="fr-FR" sz="2400" dirty="0" err="1"/>
              <a:t>storytelling</a:t>
            </a:r>
            <a:r>
              <a:rPr lang="fr-FR" sz="2400" dirty="0"/>
              <a:t>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65108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pPr algn="l" eaLnBrk="1" hangingPunct="1"/>
            <a:r>
              <a:rPr lang="fr-FR" sz="3600" dirty="0" smtClean="0">
                <a:latin typeface="Arial" charset="0"/>
                <a:ea typeface="ＭＳ Ｐゴシック" charset="0"/>
                <a:cs typeface="ＭＳ Ｐゴシック" charset="0"/>
              </a:rPr>
              <a:t>Consortium</a:t>
            </a:r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Image 2" descr="Capture d’écran 2015-04-20 à 09.55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2" y="1340768"/>
            <a:ext cx="9144000" cy="153108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259633" y="3716421"/>
            <a:ext cx="7433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Co-ordinateur</a:t>
            </a:r>
            <a:r>
              <a:rPr lang="fr-FR" dirty="0" smtClean="0"/>
              <a:t> : Rémi Ronfard (</a:t>
            </a:r>
            <a:r>
              <a:rPr lang="fr-FR" dirty="0" err="1" smtClean="0"/>
              <a:t>Inria</a:t>
            </a:r>
            <a:r>
              <a:rPr lang="fr-FR" dirty="0" smtClean="0"/>
              <a:t>)</a:t>
            </a:r>
          </a:p>
          <a:p>
            <a:r>
              <a:rPr lang="fr-FR" dirty="0" smtClean="0"/>
              <a:t>Partenaires: Catherine </a:t>
            </a:r>
            <a:r>
              <a:rPr lang="fr-FR" dirty="0" err="1" smtClean="0"/>
              <a:t>Pelachaud</a:t>
            </a:r>
            <a:r>
              <a:rPr lang="fr-FR" dirty="0" smtClean="0"/>
              <a:t> (LTCI)</a:t>
            </a:r>
          </a:p>
          <a:p>
            <a:r>
              <a:rPr lang="fr-FR" dirty="0" smtClean="0"/>
              <a:t>Thierry </a:t>
            </a:r>
            <a:r>
              <a:rPr lang="fr-FR" dirty="0" err="1" smtClean="0"/>
              <a:t>Artières</a:t>
            </a:r>
            <a:r>
              <a:rPr lang="fr-FR" dirty="0" smtClean="0"/>
              <a:t> (LIF)</a:t>
            </a:r>
          </a:p>
          <a:p>
            <a:r>
              <a:rPr lang="fr-FR" dirty="0" smtClean="0"/>
              <a:t>Georges </a:t>
            </a:r>
            <a:r>
              <a:rPr lang="fr-FR" dirty="0" err="1" smtClean="0"/>
              <a:t>Gagneré</a:t>
            </a:r>
            <a:r>
              <a:rPr lang="fr-FR" dirty="0" smtClean="0"/>
              <a:t> (Laboratoire Scènes du Monde)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012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pPr algn="l" eaLnBrk="1" hangingPunct="1"/>
            <a:r>
              <a:rPr lang="fr-FR" sz="3600" smtClean="0">
                <a:latin typeface="Arial" charset="0"/>
                <a:ea typeface="ＭＳ Ｐゴシック" charset="0"/>
                <a:cs typeface="ＭＳ Ｐゴシック" charset="0"/>
              </a:rPr>
              <a:t>Innovation</a:t>
            </a:r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1412776"/>
            <a:ext cx="7268344" cy="3096344"/>
          </a:xfrm>
        </p:spPr>
        <p:txBody>
          <a:bodyPr/>
          <a:lstStyle/>
          <a:p>
            <a:pPr marL="0" indent="0" eaLnBrk="1" hangingPunct="1">
              <a:buNone/>
            </a:pPr>
            <a:endParaRPr lang="fr-FR" sz="2400" dirty="0" smtClean="0"/>
          </a:p>
          <a:p>
            <a:pPr marL="0" indent="0" eaLnBrk="1" hangingPunct="1">
              <a:buNone/>
            </a:pP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/>
              <a:t>will</a:t>
            </a:r>
            <a:r>
              <a:rPr lang="fr-FR" sz="2400" dirty="0"/>
              <a:t> combine </a:t>
            </a:r>
            <a:r>
              <a:rPr lang="fr-FR" sz="2400" dirty="0" err="1"/>
              <a:t>fundamental</a:t>
            </a:r>
            <a:r>
              <a:rPr lang="fr-FR" sz="2400" dirty="0"/>
              <a:t> </a:t>
            </a:r>
            <a:r>
              <a:rPr lang="fr-FR" sz="2400" dirty="0" err="1"/>
              <a:t>research</a:t>
            </a:r>
            <a:r>
              <a:rPr lang="fr-FR" sz="2400" dirty="0"/>
              <a:t> in 3D animation, machine </a:t>
            </a:r>
            <a:r>
              <a:rPr lang="fr-FR" sz="2400" dirty="0" err="1"/>
              <a:t>learning</a:t>
            </a:r>
            <a:r>
              <a:rPr lang="fr-FR" sz="2400" dirty="0"/>
              <a:t> and intelligent agent </a:t>
            </a:r>
            <a:r>
              <a:rPr lang="fr-FR" sz="2400" dirty="0" err="1"/>
              <a:t>programming</a:t>
            </a:r>
            <a:r>
              <a:rPr lang="fr-FR" sz="2400" dirty="0"/>
              <a:t> to </a:t>
            </a:r>
            <a:r>
              <a:rPr lang="fr-FR" sz="2400" dirty="0" err="1"/>
              <a:t>leverage</a:t>
            </a:r>
            <a:r>
              <a:rPr lang="fr-FR" sz="2400" dirty="0"/>
              <a:t> motion capture data sets of </a:t>
            </a:r>
            <a:r>
              <a:rPr lang="fr-FR" sz="2400" dirty="0" err="1"/>
              <a:t>professional</a:t>
            </a:r>
            <a:r>
              <a:rPr lang="fr-FR" sz="2400" dirty="0"/>
              <a:t> </a:t>
            </a:r>
            <a:r>
              <a:rPr lang="fr-FR" sz="2400" dirty="0" err="1"/>
              <a:t>actors</a:t>
            </a:r>
            <a:r>
              <a:rPr lang="fr-FR" sz="2400" dirty="0"/>
              <a:t> </a:t>
            </a:r>
            <a:r>
              <a:rPr lang="fr-FR" sz="2400" dirty="0" err="1"/>
              <a:t>into</a:t>
            </a:r>
            <a:r>
              <a:rPr lang="fr-FR" sz="2400" dirty="0"/>
              <a:t> a </a:t>
            </a:r>
            <a:r>
              <a:rPr lang="fr-FR" sz="2400" dirty="0" err="1"/>
              <a:t>virtual</a:t>
            </a:r>
            <a:r>
              <a:rPr lang="fr-FR" sz="2400" dirty="0"/>
              <a:t> </a:t>
            </a:r>
            <a:r>
              <a:rPr lang="fr-FR" sz="2400" dirty="0" err="1"/>
              <a:t>theatre</a:t>
            </a:r>
            <a:r>
              <a:rPr lang="fr-FR" sz="2400" dirty="0"/>
              <a:t> </a:t>
            </a:r>
            <a:r>
              <a:rPr lang="fr-FR" sz="2400" dirty="0" err="1"/>
              <a:t>company</a:t>
            </a:r>
            <a:r>
              <a:rPr lang="fr-FR" sz="2400" dirty="0"/>
              <a:t> of </a:t>
            </a:r>
            <a:r>
              <a:rPr lang="fr-FR" sz="2400" dirty="0" err="1"/>
              <a:t>synthetic</a:t>
            </a:r>
            <a:r>
              <a:rPr lang="fr-FR" sz="2400" dirty="0"/>
              <a:t> </a:t>
            </a:r>
            <a:r>
              <a:rPr lang="fr-FR" sz="2400" dirty="0" err="1"/>
              <a:t>actors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acting </a:t>
            </a:r>
            <a:r>
              <a:rPr lang="fr-FR" sz="2400" dirty="0" err="1"/>
              <a:t>skills</a:t>
            </a:r>
            <a:r>
              <a:rPr lang="fr-FR" sz="2400" dirty="0"/>
              <a:t>, i.e. </a:t>
            </a:r>
            <a:r>
              <a:rPr lang="fr-FR" sz="2400" dirty="0" err="1"/>
              <a:t>ability</a:t>
            </a:r>
            <a:r>
              <a:rPr lang="fr-FR" sz="2400" dirty="0"/>
              <a:t> to </a:t>
            </a:r>
            <a:r>
              <a:rPr lang="fr-FR" sz="2400" dirty="0" err="1"/>
              <a:t>respond</a:t>
            </a:r>
            <a:r>
              <a:rPr lang="fr-FR" sz="2400" dirty="0"/>
              <a:t> to a </a:t>
            </a:r>
            <a:r>
              <a:rPr lang="fr-FR" sz="2400" dirty="0" err="1"/>
              <a:t>director’s</a:t>
            </a:r>
            <a:r>
              <a:rPr lang="fr-FR" sz="2400" dirty="0"/>
              <a:t> instructions and to </a:t>
            </a:r>
            <a:r>
              <a:rPr lang="fr-FR" sz="2400" dirty="0" err="1"/>
              <a:t>perform</a:t>
            </a:r>
            <a:r>
              <a:rPr lang="fr-FR" sz="2400" dirty="0"/>
              <a:t> </a:t>
            </a:r>
            <a:r>
              <a:rPr lang="fr-FR" sz="2400" dirty="0" err="1"/>
              <a:t>together</a:t>
            </a:r>
            <a:r>
              <a:rPr lang="fr-FR" sz="2400" dirty="0"/>
              <a:t> on a </a:t>
            </a:r>
            <a:r>
              <a:rPr lang="fr-FR" sz="2400" dirty="0" err="1"/>
              <a:t>virtual</a:t>
            </a:r>
            <a:r>
              <a:rPr lang="fr-FR" sz="2400" dirty="0"/>
              <a:t> stage. </a:t>
            </a:r>
            <a:endParaRPr lang="fr-FR" sz="2400" dirty="0" smtClean="0"/>
          </a:p>
          <a:p>
            <a:pPr marL="0" indent="0" eaLnBrk="1" hangingPunct="1">
              <a:buNone/>
            </a:pPr>
            <a:endParaRPr lang="fr-FR" sz="2400" dirty="0" smtClean="0"/>
          </a:p>
          <a:p>
            <a:pPr marL="0" indent="0" eaLnBrk="1" hangingPunct="1">
              <a:buNone/>
            </a:pPr>
            <a:r>
              <a:rPr lang="fr-FR" sz="2400" dirty="0" smtClean="0"/>
              <a:t>Virtual </a:t>
            </a:r>
            <a:r>
              <a:rPr lang="fr-FR" sz="2400" dirty="0" err="1"/>
              <a:t>theatre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used</a:t>
            </a:r>
            <a:r>
              <a:rPr lang="fr-FR" sz="2400" dirty="0"/>
              <a:t> as a test application for </a:t>
            </a:r>
            <a:r>
              <a:rPr lang="fr-FR" sz="2400" dirty="0" err="1"/>
              <a:t>obvious</a:t>
            </a:r>
            <a:r>
              <a:rPr lang="fr-FR" sz="2400" dirty="0"/>
              <a:t> extensions to </a:t>
            </a:r>
            <a:r>
              <a:rPr lang="fr-FR" sz="2400" dirty="0" err="1"/>
              <a:t>other</a:t>
            </a:r>
            <a:r>
              <a:rPr lang="fr-FR" sz="2400" dirty="0"/>
              <a:t> digital </a:t>
            </a:r>
            <a:r>
              <a:rPr lang="fr-FR" sz="2400" dirty="0" err="1"/>
              <a:t>storytelling</a:t>
            </a:r>
            <a:r>
              <a:rPr lang="fr-FR" sz="2400" dirty="0"/>
              <a:t> applications.</a:t>
            </a:r>
          </a:p>
          <a:p>
            <a:pPr marL="0" indent="0" eaLnBrk="1" hangingPunct="1">
              <a:buNone/>
            </a:pP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249152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pPr algn="l" eaLnBrk="1" hangingPunct="1"/>
            <a:r>
              <a:rPr lang="fr-FR" sz="3600" dirty="0" smtClean="0">
                <a:latin typeface="Arial" charset="0"/>
                <a:ea typeface="ＭＳ Ｐゴシック" charset="0"/>
                <a:cs typeface="ＭＳ Ｐゴシック" charset="0"/>
              </a:rPr>
              <a:t>Gestion de projet</a:t>
            </a:r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539597"/>
              </p:ext>
            </p:extLst>
          </p:nvPr>
        </p:nvGraphicFramePr>
        <p:xfrm>
          <a:off x="827584" y="1268760"/>
          <a:ext cx="8064896" cy="4302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224"/>
                <a:gridCol w="3385735"/>
                <a:gridCol w="2446913"/>
                <a:gridCol w="216024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Compétences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Resources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INRIA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Informatique graphique, animation de</a:t>
                      </a:r>
                      <a:r>
                        <a:rPr lang="fr-FR" baseline="0" dirty="0" smtClean="0"/>
                        <a:t> personnages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Perm: 45 HM dont chef de projet: 12 HM</a:t>
                      </a:r>
                    </a:p>
                    <a:p>
                      <a:endParaRPr lang="fr-FR" dirty="0" smtClean="0"/>
                    </a:p>
                    <a:p>
                      <a:r>
                        <a:rPr lang="fr-FR" dirty="0" smtClean="0"/>
                        <a:t>Doc:</a:t>
                      </a:r>
                      <a:r>
                        <a:rPr lang="fr-FR" baseline="0" dirty="0" smtClean="0"/>
                        <a:t> 36 HM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LTCI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Humains virtuels,</a:t>
                      </a:r>
                      <a:r>
                        <a:rPr lang="fr-FR" baseline="0" dirty="0" smtClean="0"/>
                        <a:t> agents conversationnels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Perm: 12 HM</a:t>
                      </a:r>
                    </a:p>
                    <a:p>
                      <a:r>
                        <a:rPr lang="fr-FR" dirty="0" smtClean="0"/>
                        <a:t>Doc: 36 HM</a:t>
                      </a:r>
                    </a:p>
                    <a:p>
                      <a:r>
                        <a:rPr lang="fr-FR" dirty="0" smtClean="0"/>
                        <a:t>Autres:</a:t>
                      </a:r>
                      <a:r>
                        <a:rPr lang="fr-FR" baseline="0" dirty="0" smtClean="0"/>
                        <a:t> 6 HM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Apprentissage</a:t>
                      </a:r>
                      <a:r>
                        <a:rPr lang="fr-FR" baseline="0" dirty="0" smtClean="0"/>
                        <a:t> statistique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Perm: 25 HM</a:t>
                      </a:r>
                    </a:p>
                    <a:p>
                      <a:r>
                        <a:rPr lang="fr-FR" dirty="0" smtClean="0"/>
                        <a:t>Doc:</a:t>
                      </a:r>
                      <a:r>
                        <a:rPr lang="fr-FR" baseline="0" dirty="0" smtClean="0"/>
                        <a:t> 36 HM</a:t>
                      </a:r>
                    </a:p>
                    <a:p>
                      <a:r>
                        <a:rPr lang="fr-FR" baseline="0" dirty="0" smtClean="0"/>
                        <a:t>Autres: 18 HM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Laboratoire Scènes du</a:t>
                      </a:r>
                      <a:r>
                        <a:rPr lang="fr-FR" baseline="0" dirty="0" smtClean="0"/>
                        <a:t> monde Paris 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Etudes</a:t>
                      </a:r>
                      <a:r>
                        <a:rPr lang="fr-FR" baseline="0" dirty="0" smtClean="0"/>
                        <a:t> thé</a:t>
                      </a:r>
                      <a:r>
                        <a:rPr lang="fr-FR" baseline="0" dirty="0" smtClean="0"/>
                        <a:t>âtrales, infographie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Perm: 29 HM</a:t>
                      </a:r>
                    </a:p>
                    <a:p>
                      <a:r>
                        <a:rPr lang="fr-FR" dirty="0" smtClean="0"/>
                        <a:t>Post-doc:</a:t>
                      </a:r>
                      <a:r>
                        <a:rPr lang="fr-FR" baseline="0" dirty="0" smtClean="0"/>
                        <a:t> 24 HM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02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pPr algn="l" eaLnBrk="1" hangingPunct="1"/>
            <a:r>
              <a:rPr lang="fr-FR" sz="3600" dirty="0" smtClean="0">
                <a:latin typeface="Arial" charset="0"/>
                <a:ea typeface="ＭＳ Ｐゴシック" charset="0"/>
                <a:cs typeface="ＭＳ Ｐゴシック" charset="0"/>
              </a:rPr>
              <a:t>Financement</a:t>
            </a:r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" name="Image 1" descr="Capture d’écran 2015-04-20 à 10.12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85" y="1196752"/>
            <a:ext cx="9144000" cy="4656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pPr algn="l" eaLnBrk="1" hangingPunct="1"/>
            <a:r>
              <a:rPr lang="fr-FR" sz="3600" dirty="0" smtClean="0">
                <a:latin typeface="Arial" charset="0"/>
                <a:ea typeface="ＭＳ Ｐゴシック" charset="0"/>
                <a:cs typeface="ＭＳ Ｐゴシック" charset="0"/>
              </a:rPr>
              <a:t>Commercialisation</a:t>
            </a:r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1412776"/>
            <a:ext cx="7268344" cy="309634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fr-FR" sz="2400" dirty="0" smtClean="0">
                <a:latin typeface="Arial" charset="0"/>
                <a:ea typeface="ＭＳ Ｐゴシック" charset="0"/>
                <a:cs typeface="ＭＳ Ｐゴシック" charset="0"/>
              </a:rPr>
              <a:t>Projet académique</a:t>
            </a:r>
          </a:p>
          <a:p>
            <a:pPr marL="0" indent="0" eaLnBrk="1" hangingPunct="1">
              <a:buNone/>
            </a:pPr>
            <a:endParaRPr lang="fr-FR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fr-FR" sz="2400" dirty="0" smtClean="0">
                <a:latin typeface="Arial" charset="0"/>
                <a:ea typeface="ＭＳ Ｐゴシック" charset="0"/>
                <a:cs typeface="ＭＳ Ｐゴシック" charset="0"/>
              </a:rPr>
              <a:t>Distribution open source pour les arts numériques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fr-FR" sz="2400" dirty="0" smtClean="0">
                <a:latin typeface="Arial" charset="0"/>
                <a:ea typeface="ＭＳ Ｐゴシック" charset="0"/>
                <a:cs typeface="ＭＳ Ｐゴシック" charset="0"/>
              </a:rPr>
              <a:t>Publications (</a:t>
            </a:r>
            <a:r>
              <a:rPr lang="fr-FR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Siggraph</a:t>
            </a:r>
            <a:r>
              <a:rPr lang="fr-FR" sz="2400" dirty="0" smtClean="0">
                <a:latin typeface="Arial" charset="0"/>
                <a:ea typeface="ＭＳ Ｐゴシック" charset="0"/>
                <a:cs typeface="ＭＳ Ｐゴシック" charset="0"/>
              </a:rPr>
              <a:t>, Leonardo, NIPS, ICML)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fr-FR" sz="2400" dirty="0" smtClean="0">
                <a:latin typeface="Arial" charset="0"/>
                <a:ea typeface="ＭＳ Ｐゴシック" charset="0"/>
                <a:cs typeface="ＭＳ Ｐゴシック" charset="0"/>
              </a:rPr>
              <a:t>Brevets pour transfert vers industrie du jeu vidéo et du </a:t>
            </a:r>
            <a:r>
              <a:rPr lang="fr-FR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serious</a:t>
            </a:r>
            <a:r>
              <a:rPr lang="fr-FR" sz="24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game</a:t>
            </a:r>
            <a:endParaRPr lang="fr-FR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endParaRPr lang="fr-FR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452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pPr algn="l" eaLnBrk="1" hangingPunct="1"/>
            <a:r>
              <a:rPr lang="fr-FR" sz="3600" dirty="0" smtClean="0">
                <a:latin typeface="Arial" charset="0"/>
                <a:ea typeface="ＭＳ Ｐゴシック" charset="0"/>
                <a:cs typeface="ＭＳ Ｐゴシック" charset="0"/>
              </a:rPr>
              <a:t>Retombées</a:t>
            </a:r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1412776"/>
            <a:ext cx="7268344" cy="309634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fr-FR" sz="2400" dirty="0" smtClean="0">
                <a:latin typeface="Arial" charset="0"/>
                <a:ea typeface="ＭＳ Ｐゴシック" charset="0"/>
                <a:cs typeface="ＭＳ Ｐゴシック" charset="0"/>
              </a:rPr>
              <a:t>Regroupement de quatre disciplines autour d’un m</a:t>
            </a:r>
            <a:r>
              <a:rPr lang="fr-FR" sz="2400" dirty="0" smtClean="0">
                <a:latin typeface="Arial" charset="0"/>
                <a:ea typeface="ＭＳ Ｐゴシック" charset="0"/>
                <a:cs typeface="ＭＳ Ｐゴシック" charset="0"/>
              </a:rPr>
              <a:t>ême objet de recherche : l’acteur virtuel</a:t>
            </a:r>
          </a:p>
          <a:p>
            <a:pPr eaLnBrk="1" hangingPunct="1"/>
            <a:r>
              <a:rPr lang="fr-FR" sz="2400" dirty="0" smtClean="0">
                <a:latin typeface="Arial" charset="0"/>
                <a:ea typeface="ＭＳ Ｐゴシック" charset="0"/>
                <a:cs typeface="ＭＳ Ｐゴシック" charset="0"/>
              </a:rPr>
              <a:t>Informatique graphique et animation 3D</a:t>
            </a:r>
          </a:p>
          <a:p>
            <a:pPr eaLnBrk="1" hangingPunct="1"/>
            <a:r>
              <a:rPr lang="fr-FR" sz="2400" dirty="0" smtClean="0">
                <a:latin typeface="Arial" charset="0"/>
                <a:ea typeface="ＭＳ Ｐゴシック" charset="0"/>
                <a:cs typeface="ＭＳ Ｐゴシック" charset="0"/>
              </a:rPr>
              <a:t>Agents conversationnels</a:t>
            </a:r>
          </a:p>
          <a:p>
            <a:pPr eaLnBrk="1" hangingPunct="1"/>
            <a:r>
              <a:rPr lang="fr-FR" sz="2400" dirty="0" smtClean="0">
                <a:latin typeface="Arial" charset="0"/>
                <a:ea typeface="ＭＳ Ｐゴシック" charset="0"/>
                <a:cs typeface="ＭＳ Ｐゴシック" charset="0"/>
              </a:rPr>
              <a:t>Apprentissage profond (</a:t>
            </a:r>
            <a:r>
              <a:rPr lang="fr-FR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depp</a:t>
            </a:r>
            <a:r>
              <a:rPr lang="fr-FR" sz="24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learning</a:t>
            </a:r>
            <a:r>
              <a:rPr lang="fr-FR" sz="240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fr-FR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fr-FR" sz="2400" dirty="0" smtClean="0">
                <a:latin typeface="Arial" charset="0"/>
                <a:ea typeface="ＭＳ Ｐゴシック" charset="0"/>
                <a:cs typeface="ＭＳ Ｐゴシック" charset="0"/>
              </a:rPr>
              <a:t>Études thé</a:t>
            </a:r>
            <a:r>
              <a:rPr lang="fr-FR" sz="2400" dirty="0" smtClean="0">
                <a:latin typeface="Arial" charset="0"/>
                <a:ea typeface="ＭＳ Ｐゴシック" charset="0"/>
                <a:cs typeface="ＭＳ Ｐゴシック" charset="0"/>
              </a:rPr>
              <a:t>âtrales</a:t>
            </a:r>
            <a:endParaRPr lang="fr-FR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r>
              <a:rPr lang="fr-FR" sz="2400" dirty="0" smtClean="0">
                <a:latin typeface="Arial" charset="0"/>
                <a:ea typeface="ＭＳ Ｐゴシック" charset="0"/>
                <a:cs typeface="ＭＳ Ｐゴシック" charset="0"/>
              </a:rPr>
              <a:t>Engagement à long terme de quatre équipes reconnues dans leurs domaines respectifs</a:t>
            </a:r>
            <a:endParaRPr lang="fr-FR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r>
              <a:rPr lang="fr-FR" sz="2400" dirty="0" smtClean="0">
                <a:latin typeface="Arial" charset="0"/>
                <a:ea typeface="ＭＳ Ｐゴシック" charset="0"/>
                <a:cs typeface="ＭＳ Ｐゴシック" charset="0"/>
              </a:rPr>
              <a:t>Création d’une plateforme open-source et de technologies brevetables pour  les arts numériques, l’enseignement (ENSATT), le jeu vidéo et le jeu sérieux</a:t>
            </a:r>
            <a:endParaRPr lang="fr-FR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endParaRPr lang="fr-FR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fr-FR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642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20438</TotalTime>
  <Words>401</Words>
  <Application>Microsoft Macintosh PowerPoint</Application>
  <PresentationFormat>Présentation à l'écran (4:3)</PresentationFormat>
  <Paragraphs>90</Paragraphs>
  <Slides>9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Nouvelle présentation</vt:lpstr>
      <vt:lpstr>Directing Autonomous  Digital Actors (DADA)  [Appel à Projet ANR Générique  20 avril 2015</vt:lpstr>
      <vt:lpstr>Axes stratégiques &amp; co-labellisation</vt:lpstr>
      <vt:lpstr>Objectifs</vt:lpstr>
      <vt:lpstr>Consortium</vt:lpstr>
      <vt:lpstr>Innovation</vt:lpstr>
      <vt:lpstr>Gestion de projet</vt:lpstr>
      <vt:lpstr>Financement</vt:lpstr>
      <vt:lpstr>Commercialisation</vt:lpstr>
      <vt:lpstr>Retombées</vt:lpstr>
    </vt:vector>
  </TitlesOfParts>
  <Company>Philippe Renaudin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Assemblée Générale Ordinaire</dc:title>
  <dc:creator>Philippe Renaudin</dc:creator>
  <cp:lastModifiedBy>Rémi Ronfard</cp:lastModifiedBy>
  <cp:revision>249</cp:revision>
  <cp:lastPrinted>2012-06-14T16:50:46Z</cp:lastPrinted>
  <dcterms:created xsi:type="dcterms:W3CDTF">2010-06-28T12:03:52Z</dcterms:created>
  <dcterms:modified xsi:type="dcterms:W3CDTF">2015-04-20T08:54:13Z</dcterms:modified>
</cp:coreProperties>
</file>