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73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E5B"/>
    <a:srgbClr val="1DFF58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687" autoAdjust="0"/>
  </p:normalViewPr>
  <p:slideViewPr>
    <p:cSldViewPr>
      <p:cViewPr varScale="1">
        <p:scale>
          <a:sx n="84" d="100"/>
          <a:sy n="84" d="100"/>
        </p:scale>
        <p:origin x="-133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18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6C5FF1AE-0A64-4833-8B18-381602B219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8BC44BBF-5C3E-4037-8A64-16FE9D956A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7BD051DE-0CB1-498B-B624-7F81F69C58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xmlns="" id="{3A75592D-07A9-4C10-94FE-37C43FF8A2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7ECEA0-66BF-4FC4-886F-EC44134BE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21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004DD0E1-01E8-4E92-9AEF-3454EE86F5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28B238E-7092-4243-AEF8-C9D47F59FA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6B8345B1-ADDE-42AD-AD92-29618C6718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40714B8C-001F-4F08-84BB-530E42524A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E5FB5C54-F962-497B-ADC4-213DEA3156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3D4C60C0-EB58-42E7-93A4-F53F19F4F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8CC86EC-685E-4CF9-82B3-0296F303B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879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77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write down the definition of FDR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indicator function means that the true null P_{</a:t>
            </a:r>
            <a:r>
              <a:rPr lang="en-US" baseline="0" dirty="0" err="1" smtClean="0"/>
              <a:t>a,j</a:t>
            </a:r>
            <a:r>
              <a:rPr lang="en-US" baseline="0" dirty="0" smtClean="0"/>
              <a:t>} is wrongly rejected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Step(1), just take the expectation into the summation</a:t>
            </a:r>
          </a:p>
          <a:p>
            <a:r>
              <a:rPr lang="en-US" baseline="0" dirty="0" smtClean="0"/>
              <a:t>Step(2), we used the fact that… since that any local rejection will be a valid rejection of the </a:t>
            </a:r>
            <a:r>
              <a:rPr lang="en-US" baseline="0" dirty="0" err="1" smtClean="0"/>
              <a:t>QyTE</a:t>
            </a:r>
            <a:r>
              <a:rPr lang="en-US" baseline="0" dirty="0" smtClean="0"/>
              <a:t> algorithm.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81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Step(3), </a:t>
            </a:r>
            <a:r>
              <a:rPr lang="en-US" baseline="0" dirty="0" smtClean="0"/>
              <a:t> we need to use some conclusion from the author’s previous result, which says that the expectation (circled by the red line ) is no greater than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fact, the following steps are straightforward and completes the proof.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8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an extension of the algorithm in which multiple rounds of communication is allowed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extension is equivalent to running the…..  As a result, each node can reach more other nodes and collect more p-values.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proof is almost the same and I’ll just skip that.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1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easy observation is that ‘as long as….’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1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sketch of what I will talk about today</a:t>
            </a:r>
          </a:p>
          <a:p>
            <a:r>
              <a:rPr lang="en-US" baseline="0" dirty="0" smtClean="0"/>
              <a:t>We will do some quick reviews of the background knowledge</a:t>
            </a:r>
          </a:p>
          <a:p>
            <a:r>
              <a:rPr lang="en-US" baseline="0" dirty="0" smtClean="0"/>
              <a:t>    and then, proceed to the main algorithm, called query-test-and –exchange that controls the FDR in a distributed manner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paper is like, contains two parts, the theory part and simulation.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do some of the proofs and then look at the simulation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72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False</a:t>
            </a:r>
            <a:r>
              <a:rPr lang="en-US" baseline="0" dirty="0" smtClean="0"/>
              <a:t> discovery rate is defined as the expected value of the false discovery portion, </a:t>
            </a:r>
          </a:p>
          <a:p>
            <a:pPr marL="0" indent="0">
              <a:buNone/>
            </a:pPr>
            <a:r>
              <a:rPr lang="en-US" baseline="0" dirty="0" smtClean="0"/>
              <a:t>    A discovery is actually a rejection. So a false discovery refers to the rejection of the true null   V,R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2.BH procedure, contains two steps, that is, </a:t>
            </a:r>
          </a:p>
          <a:p>
            <a:pPr marL="0" indent="0">
              <a:buNone/>
            </a:pPr>
            <a:r>
              <a:rPr lang="en-US" baseline="0" dirty="0" smtClean="0"/>
              <a:t> first, we compute the p-values and then order the them,  and the smallest k hat of them are rejected,  k hat is determined by this formula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BH procedure achieves the FDR control at the predefined level alpha</a:t>
            </a:r>
          </a:p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4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, motivation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centralized FDR control is   like, you have a central server or something that collects all the p-values of the system,  N is the total # of hypotheses</a:t>
            </a:r>
          </a:p>
          <a:p>
            <a:r>
              <a:rPr lang="en-US" baseline="0" dirty="0" smtClean="0"/>
              <a:t>--  Doing the BH procedure, as we know, the FDR can be controlled at a certain level alpha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decentralized algorithm , which is different from the decentralized setting,  is like there is no such a central server that has access to all the p-values  in the system.</a:t>
            </a:r>
          </a:p>
          <a:p>
            <a:r>
              <a:rPr lang="en-US" baseline="0" dirty="0" err="1" smtClean="0"/>
              <a:t>Eg</a:t>
            </a:r>
            <a:r>
              <a:rPr lang="en-US" baseline="0" dirty="0" smtClean="0"/>
              <a:t>, in a wireless sensor network, due to the low battery capacity,  each sensor has a limited communication range.</a:t>
            </a:r>
          </a:p>
          <a:p>
            <a:r>
              <a:rPr lang="en-US" baseline="0" dirty="0" smtClean="0"/>
              <a:t>Let’s say, they can only </a:t>
            </a:r>
            <a:r>
              <a:rPr lang="en-US" baseline="0" dirty="0" err="1" smtClean="0"/>
              <a:t>commu</a:t>
            </a:r>
            <a:r>
              <a:rPr lang="en-US" baseline="0" dirty="0" smtClean="0"/>
              <a:t>. with their neighbors.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is , how to do overall FDR control in this setting?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1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paper proposed a</a:t>
            </a:r>
            <a:r>
              <a:rPr lang="en-US" baseline="0" dirty="0" smtClean="0"/>
              <a:t> decentralized control method ,  which is called </a:t>
            </a:r>
            <a:r>
              <a:rPr lang="en-US" baseline="0" dirty="0" err="1" smtClean="0"/>
              <a:t>QuTE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As the name suggests, the algorithm contains 3steps – query, test , &amp; exchange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the problem setup:</a:t>
            </a:r>
          </a:p>
          <a:p>
            <a:r>
              <a:rPr lang="en-US" baseline="0" dirty="0" smtClean="0"/>
              <a:t>-- network is represented by a graph G which includes a vertex set V and edge set E</a:t>
            </a:r>
          </a:p>
          <a:p>
            <a:r>
              <a:rPr lang="en-US" baseline="0" dirty="0" smtClean="0"/>
              <a:t>-- each sensor is associated with an agent, that is responsible for testing a set of hypos. </a:t>
            </a:r>
            <a:r>
              <a:rPr lang="en-US" baseline="0" dirty="0" err="1" smtClean="0"/>
              <a:t>H_a</a:t>
            </a:r>
            <a:r>
              <a:rPr lang="en-US" baseline="0" dirty="0" smtClean="0"/>
              <a:t>, and  H_a^0 is the set of true nulls at sensor a</a:t>
            </a:r>
          </a:p>
          <a:p>
            <a:r>
              <a:rPr lang="en-US" baseline="0" dirty="0" smtClean="0"/>
              <a:t>-- N total # hypo. </a:t>
            </a:r>
          </a:p>
          <a:p>
            <a:r>
              <a:rPr lang="en-US" baseline="0" dirty="0" smtClean="0"/>
              <a:t>--H^0:  the set of overall true nulls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--&gt; p-values are not quantized, which means that they can be transmitted with unlimited accuracy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31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the way how </a:t>
            </a:r>
            <a:r>
              <a:rPr lang="en-US" baseline="0" dirty="0" err="1" smtClean="0"/>
              <a:t>QuTE</a:t>
            </a:r>
            <a:r>
              <a:rPr lang="en-US" baseline="0" dirty="0" smtClean="0"/>
              <a:t> algorithm works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---[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] recall that each node is responsible for a set of </a:t>
            </a:r>
            <a:r>
              <a:rPr lang="en-US" baseline="0" dirty="0" err="1" smtClean="0"/>
              <a:t>n_a</a:t>
            </a:r>
            <a:r>
              <a:rPr lang="en-US" baseline="0" dirty="0" smtClean="0"/>
              <a:t> local hypos, they compute a p-vector.</a:t>
            </a:r>
          </a:p>
          <a:p>
            <a:r>
              <a:rPr lang="en-US" baseline="0" dirty="0" smtClean="0"/>
              <a:t>   the entries of this p-vector are just the p-values corresponding to each of the local hypos.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S2– the target level is set as </a:t>
            </a:r>
            <a:r>
              <a:rPr lang="en-US" baseline="0" dirty="0" err="1" smtClean="0"/>
              <a:t>alpha_a</a:t>
            </a:r>
            <a:r>
              <a:rPr lang="en-US" baseline="0" dirty="0" smtClean="0"/>
              <a:t>,  which is proportional to the # of p-values node a can collect. </a:t>
            </a:r>
          </a:p>
          <a:p>
            <a:r>
              <a:rPr lang="en-US" baseline="0" dirty="0" smtClean="0"/>
              <a:t>       This threshold is essential in controlling the overall FDR, as we’ll see later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2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--So after the Query step, …</a:t>
            </a:r>
          </a:p>
          <a:p>
            <a:r>
              <a:rPr lang="en-US" dirty="0" smtClean="0"/>
              <a:t>-- I</a:t>
            </a:r>
            <a:r>
              <a:rPr lang="en-US" baseline="0" dirty="0" smtClean="0"/>
              <a:t> the exchange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how they </a:t>
            </a:r>
            <a:r>
              <a:rPr lang="en-US" baseline="0" dirty="0" err="1" smtClean="0"/>
              <a:t>QuTE</a:t>
            </a:r>
            <a:r>
              <a:rPr lang="en-US" baseline="0" dirty="0" smtClean="0"/>
              <a:t> algorithm works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4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th</a:t>
            </a:r>
            <a:r>
              <a:rPr lang="en-US" baseline="0" dirty="0" smtClean="0"/>
              <a:t>e main result of the paper---</a:t>
            </a:r>
          </a:p>
          <a:p>
            <a:r>
              <a:rPr lang="en-US" baseline="0" dirty="0" smtClean="0"/>
              <a:t>--the theorem say that….</a:t>
            </a:r>
          </a:p>
          <a:p>
            <a:r>
              <a:rPr lang="en-US" i="1" baseline="0" dirty="0" smtClean="0"/>
              <a:t>--[positively dependent] </a:t>
            </a:r>
            <a:r>
              <a:rPr lang="en-US" i="0" baseline="0" dirty="0" smtClean="0"/>
              <a:t>this is another assumption on the relation  between different p-values,  which has a formal definition in the references. </a:t>
            </a:r>
          </a:p>
          <a:p>
            <a:r>
              <a:rPr lang="en-US" i="0" baseline="0" dirty="0" smtClean="0"/>
              <a:t>   I will just ignore this </a:t>
            </a:r>
            <a:r>
              <a:rPr lang="en-US" i="0" baseline="0" dirty="0" err="1" smtClean="0"/>
              <a:t>cuz</a:t>
            </a:r>
            <a:r>
              <a:rPr lang="en-US" i="0" baseline="0" dirty="0" smtClean="0"/>
              <a:t> we can simply assume p-values are independent.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So, essentially,  theorem 1 indicates that….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There are two extreme cases</a:t>
            </a:r>
          </a:p>
          <a:p>
            <a:r>
              <a:rPr lang="en-US" i="0" baseline="0" dirty="0" smtClean="0"/>
              <a:t>--empty graph, meaning that there is no edges on the graph.  Let’s assume that each node only tests one hypo. </a:t>
            </a:r>
          </a:p>
          <a:p>
            <a:r>
              <a:rPr lang="en-US" i="0" baseline="0" dirty="0" smtClean="0"/>
              <a:t>   Since each node gets nothing from other nodes, it only test the only one local hypo. This essentially becomes </a:t>
            </a:r>
            <a:r>
              <a:rPr lang="en-US" i="0" baseline="0" dirty="0" err="1" smtClean="0"/>
              <a:t>bonferroni</a:t>
            </a:r>
            <a:r>
              <a:rPr lang="en-US" i="0" baseline="0" dirty="0" smtClean="0"/>
              <a:t> test </a:t>
            </a:r>
          </a:p>
          <a:p>
            <a:r>
              <a:rPr lang="en-US" i="0" baseline="0" dirty="0" smtClean="0"/>
              <a:t>--complete--&gt; all nodes get all the p-values in the </a:t>
            </a:r>
            <a:r>
              <a:rPr lang="en-US" i="0" baseline="0" dirty="0" err="1" smtClean="0"/>
              <a:t>sytems</a:t>
            </a:r>
            <a:endParaRPr 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8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be pretty straightforward since</a:t>
            </a:r>
            <a:r>
              <a:rPr lang="en-US" baseline="0" dirty="0" smtClean="0"/>
              <a:t> if any neighbor of a, or a itself rejects P_{</a:t>
            </a:r>
            <a:r>
              <a:rPr lang="en-US" baseline="0" dirty="0" err="1" smtClean="0"/>
              <a:t>a,j</a:t>
            </a:r>
            <a:r>
              <a:rPr lang="en-US" baseline="0" dirty="0" smtClean="0"/>
              <a:t>}, then P_{</a:t>
            </a:r>
            <a:r>
              <a:rPr lang="en-US" baseline="0" dirty="0" err="1" smtClean="0"/>
              <a:t>a,j</a:t>
            </a:r>
            <a:r>
              <a:rPr lang="en-US" baseline="0" dirty="0" smtClean="0"/>
              <a:t>} is rejected by the algorithm.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C86EC-685E-4CF9-82B3-0296F303BD0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3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>
            <a:extLst>
              <a:ext uri="{FF2B5EF4-FFF2-40B4-BE49-F238E27FC236}">
                <a16:creationId xmlns:a16="http://schemas.microsoft.com/office/drawing/2014/main" xmlns="" id="{51E54323-C668-4428-81C6-47AFCF0B4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6E598C7-4B41-4D13-9DAE-8B30073F38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32538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6B9C616-3333-4329-B00C-99F3B3F0B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05-DEC-2017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9B48AE0-C3C4-4993-BD6E-B07E84FB4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505A78A-6635-4B0D-A467-7DB72209A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23A34D-EC3D-4CFC-8B4F-72FF77909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11DB25A-E7F5-4FE3-942F-B6C09902E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D511283-45D4-4AC3-85A3-24DE0AC8B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02CE141-4101-4D6C-9D21-687B0F45B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7528BC-BE43-4B25-A3B4-379DC8C62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0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2192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E86D45-5FD0-4F3A-A497-6D9633503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B372CC9-AD26-4B5E-82AF-EA4A3C2861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9899644-B408-4493-AA1B-8D49CD343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82F59-4BD8-4DB1-BA65-643E5CCBF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5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1534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AF8E82D-706D-4FA3-A6EA-8DB114CFC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11C1A77-068E-49D4-8579-04A9E6665D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3BFD068-507C-4C30-BD9B-2DF075DEC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D017F1-4D71-42C5-877D-3A496FB3D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CEC8DCB-70BD-422A-88E3-79BFC745B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C115DB-8EEA-4C72-856D-F0A837874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BD749D6-9393-4B2E-8B4E-41A003C1F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AC656D-E3A5-4F2C-B7D9-F1E4BF475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4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xmlns="" id="{29DB3877-6BC7-44DD-8864-F64CEEF13A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7D31B23F-D660-4FB5-AB4F-F91041C0F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xmlns="" id="{FC05DE03-F9EA-4008-B5DB-6034C88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7653A5-4530-4A5B-9852-399DAAA1C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18F6FB6-6793-40C4-AE74-12D896984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24632DD-6D68-4DA8-BF2A-60F11F188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B7E6828-91B1-4A7A-A50A-4A381343C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A9FCE-EFD0-4280-8B56-AB3862D7F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1F5EFAD-2303-4E76-A4D3-C6370E0B8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A6F381B-57B2-4D9C-A5A6-AEA6CA6F2C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786F615-990D-442A-BE24-0BEBF7DEF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ED610A-5F19-4CDF-8821-AB7307112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8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034E418-08FA-46B2-8825-1388802D8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7B162F04-3D37-4267-A161-CCC8A9469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FC5487F-3B6A-48B8-8263-9A1BDE6CF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45C3DA-A0C6-4A49-9519-6B67E042A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9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xmlns="" id="{8C651764-812C-4488-8C47-1BFD05E94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E52CF74E-0FD7-4CB7-8C3C-110F40D5C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xmlns="" id="{4A66B105-8191-4E64-BC53-2C11400EC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0CA8CD-35A0-48A7-83DA-1736DB91B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7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xmlns="" id="{FA7A7955-437D-454D-BA43-2A78FBF98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05-DEC-2017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B983145F-554F-4479-9328-8B3915965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IEEE Globecom 2017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xmlns="" id="{AC19D978-ADF2-466A-A26F-E5CE6685D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F3B8B6-B939-4576-ACD4-3ADA29278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>
            <a:extLst>
              <a:ext uri="{FF2B5EF4-FFF2-40B4-BE49-F238E27FC236}">
                <a16:creationId xmlns:a16="http://schemas.microsoft.com/office/drawing/2014/main" xmlns="" id="{D21C87A2-CDD8-4CBF-A867-97EF4031B7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6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ADBBF321-618B-4154-8F27-FE7FF60228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32538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A8F882F0-A2F4-4CED-902E-0940881C3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341242B2-6B49-4E2F-B809-55755E817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FFF7B1CE-2E17-4F6C-A59B-15512C78E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05-DEC-2017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DC26EA8-1F81-48DA-82F4-137F4E8965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IEEE </a:t>
            </a:r>
            <a:r>
              <a:rPr lang="en-US" err="1"/>
              <a:t>Globecom</a:t>
            </a:r>
            <a:r>
              <a:rPr lang="en-US"/>
              <a:t> 2017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57FD0E5C-F6C6-4BDC-A96A-0B675D6D8E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34AD538-074C-4A55-80A2-6131750BA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624CE565-892F-41EE-B404-77C5C8AE4D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 err="1" smtClean="0"/>
              <a:t>QuTE</a:t>
            </a:r>
            <a:r>
              <a:rPr lang="en-US" altLang="en-US" sz="3600" dirty="0" smtClean="0"/>
              <a:t>: decentralized multiple testing on sensor networks with FDR control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smtClean="0"/>
              <a:t>A. </a:t>
            </a:r>
            <a:r>
              <a:rPr lang="en-US" altLang="en-US" sz="2400" dirty="0" err="1" smtClean="0"/>
              <a:t>Ramdas</a:t>
            </a:r>
            <a:r>
              <a:rPr lang="en-US" altLang="en-US" sz="2400" dirty="0" smtClean="0"/>
              <a:t>, J. Chen, M. Wainwright, M. Jordan</a:t>
            </a:r>
            <a:endParaRPr lang="en-US" alt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B8A4E7-F533-4C87-983D-CA86084C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7620000" cy="20574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/>
              <a:t>Xiang Zhang</a:t>
            </a:r>
            <a:endParaRPr lang="en-US" sz="4000" dirty="0"/>
          </a:p>
          <a:p>
            <a:pPr>
              <a:defRPr/>
            </a:pPr>
            <a:endParaRPr lang="en-US" sz="2400" i="1" dirty="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xmlns="" id="{6A7B9A53-D4CB-40BB-B8B7-50DC0D0ED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C2F92D-BD38-475A-9423-CD158F97626F}" type="slidenum">
              <a:rPr lang="en-US" altLang="en-US" sz="1400">
                <a:solidFill>
                  <a:srgbClr val="000000"/>
                </a:solidFill>
              </a:rPr>
              <a:pPr/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---Performance guarantee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1447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 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Suppose that the p-values are independent, or positively dependent. Then for any graph topology, the </a:t>
            </a:r>
            <a:r>
              <a:rPr lang="en-US" altLang="en-US" sz="2400" i="1" dirty="0" err="1" smtClean="0">
                <a:solidFill>
                  <a:srgbClr val="000000"/>
                </a:solidFill>
              </a:rPr>
              <a:t>QuTE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algorithm achieves FDR control at level           </a:t>
            </a:r>
            <a:r>
              <a:rPr lang="en-US" altLang="en-US" sz="2400" i="1" dirty="0" smtClean="0"/>
              <a:t>.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Proof</a:t>
            </a:r>
            <a:r>
              <a:rPr lang="en-US" alt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[Claim]         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is rejected </a:t>
            </a:r>
            <a:r>
              <a:rPr lang="en-US" altLang="en-US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iff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.                        . 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90800"/>
            <a:ext cx="805314" cy="4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485775" cy="35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936"/>
            <a:ext cx="1590675" cy="50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5876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147482"/>
            <a:ext cx="2743200" cy="3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0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---Performance guarantee</a:t>
            </a:r>
            <a:endParaRPr lang="en-US" altLang="en-US" sz="4400" dirty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67640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Proof</a:t>
            </a:r>
            <a:r>
              <a:rPr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59" y="1524000"/>
            <a:ext cx="528335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35" y="6248400"/>
            <a:ext cx="2286000" cy="34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4267200" y="3886200"/>
            <a:ext cx="2286000" cy="1143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4114800"/>
            <a:ext cx="27077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[Corollary] 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Under independence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positive dependence,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this item is no greater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t</a:t>
            </a:r>
            <a:r>
              <a:rPr lang="en-US" sz="2000" i="1" dirty="0" smtClean="0">
                <a:solidFill>
                  <a:srgbClr val="0070C0"/>
                </a:solidFill>
              </a:rPr>
              <a:t>han 1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 smtClean="0">
                <a:solidFill>
                  <a:srgbClr val="000000"/>
                </a:solidFill>
              </a:rPr>
              <a:t>[ref 1,2] 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---Multiple Rounds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Run the </a:t>
            </a:r>
            <a:r>
              <a:rPr lang="en-US" altLang="en-US" sz="2400" dirty="0" err="1" smtClean="0"/>
              <a:t>QuTE</a:t>
            </a:r>
            <a:r>
              <a:rPr lang="en-US" altLang="en-US" sz="2400" dirty="0" smtClean="0"/>
              <a:t> algorithm </a:t>
            </a:r>
            <a:r>
              <a:rPr lang="en-US" altLang="en-US" sz="2400" b="1" i="1" dirty="0" smtClean="0"/>
              <a:t>c</a:t>
            </a:r>
            <a:r>
              <a:rPr lang="en-US" altLang="en-US" sz="2400" dirty="0" smtClean="0"/>
              <a:t> (&gt;1) times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Each node/agent can</a:t>
            </a:r>
            <a:r>
              <a:rPr lang="en-US" altLang="en-US" sz="2000" dirty="0" smtClean="0">
                <a:solidFill>
                  <a:srgbClr val="0070C0"/>
                </a:solidFill>
              </a:rPr>
              <a:t> query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-vectors from all the other nodes within distance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c</a:t>
            </a:r>
            <a:r>
              <a:rPr lang="en-US" altLang="en-US" sz="2000" dirty="0" smtClean="0"/>
              <a:t>.  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Equivalent to enlarging the communication range </a:t>
            </a: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/>
              <a:t>Performance guarantee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772400" cy="1219200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2  </a:t>
            </a:r>
            <a:r>
              <a:rPr lang="en-US" altLang="en-US" sz="2000" i="1" kern="0" dirty="0" smtClean="0">
                <a:solidFill>
                  <a:srgbClr val="000000"/>
                </a:solidFill>
              </a:rPr>
              <a:t>Suppose that the p-values are independent, or positively dependent. Then the multi-step </a:t>
            </a:r>
            <a:r>
              <a:rPr lang="en-US" altLang="en-US" sz="2000" i="1" kern="0" dirty="0" err="1" smtClean="0">
                <a:solidFill>
                  <a:srgbClr val="000000"/>
                </a:solidFill>
              </a:rPr>
              <a:t>QuTE</a:t>
            </a:r>
            <a:r>
              <a:rPr lang="en-US" altLang="en-US" sz="2000" i="1" kern="0" dirty="0" smtClean="0">
                <a:solidFill>
                  <a:srgbClr val="000000"/>
                </a:solidFill>
              </a:rPr>
              <a:t> algorithm with c&gt;1 rounds of communication guarantees that            </a:t>
            </a:r>
            <a:r>
              <a:rPr lang="en-US" altLang="en-US" sz="2400" i="1" kern="0" dirty="0" smtClean="0"/>
              <a:t>.       .</a:t>
            </a:r>
            <a:endParaRPr lang="en-US" altLang="en-US" sz="2400" i="1" kern="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&gt;&gt; Proof is essentially the same as Theorem 1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kern="0" dirty="0" smtClean="0">
              <a:sym typeface="Wingdings" panose="05000000000000000000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57699"/>
            <a:ext cx="1447800" cy="3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Simulation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Generation of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-values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         for nulls and                      for alternatives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Target FDR: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Null-proportion: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 smtClean="0"/>
              <a:t>Erdos-Renyi</a:t>
            </a:r>
            <a:r>
              <a:rPr lang="en-US" altLang="en-US" sz="2400" dirty="0" smtClean="0"/>
              <a:t> random graph G(</a:t>
            </a:r>
            <a:r>
              <a:rPr lang="en-US" altLang="en-US" sz="2400" i="1" dirty="0" smtClean="0"/>
              <a:t>N, p</a:t>
            </a:r>
            <a:r>
              <a:rPr lang="en-US" altLang="en-US" sz="2400" dirty="0" smtClean="0"/>
              <a:t>)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Any pair of vertices are connected </a:t>
            </a:r>
            <a:r>
              <a:rPr lang="en-US" altLang="en-US" sz="2000" dirty="0" err="1" smtClean="0"/>
              <a:t>w.p</a:t>
            </a:r>
            <a:r>
              <a:rPr lang="en-US" altLang="en-US" sz="2000" dirty="0" smtClean="0"/>
              <a:t>.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, in total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vertices 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Planar grid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Rectangle and square grid</a:t>
            </a:r>
            <a:endParaRPr lang="en-US" alt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133665"/>
            <a:ext cx="2438400" cy="76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895600"/>
            <a:ext cx="838200" cy="3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1738312" cy="33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385917"/>
            <a:ext cx="1295400" cy="30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438400" cy="53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1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80268"/>
            <a:ext cx="2216150" cy="21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Simulation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Erdos-Renyi</a:t>
            </a:r>
            <a:r>
              <a:rPr lang="en-US" altLang="en-US" sz="2400" dirty="0"/>
              <a:t> random graph G(</a:t>
            </a:r>
            <a:r>
              <a:rPr lang="en-US" altLang="en-US" sz="2400" i="1" dirty="0"/>
              <a:t>N, p</a:t>
            </a:r>
            <a:r>
              <a:rPr lang="en-US" altLang="en-US" sz="2400" dirty="0"/>
              <a:t>)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Any pair of vertices are connected </a:t>
            </a:r>
            <a:r>
              <a:rPr lang="en-US" altLang="en-US" sz="2000" dirty="0" err="1"/>
              <a:t>w.p</a:t>
            </a:r>
            <a:r>
              <a:rPr lang="en-US" altLang="en-US" sz="2000" dirty="0"/>
              <a:t>. </a:t>
            </a:r>
            <a:r>
              <a:rPr lang="en-US" altLang="en-US" sz="2000" i="1" dirty="0"/>
              <a:t>p</a:t>
            </a:r>
            <a:r>
              <a:rPr lang="en-US" altLang="en-US" sz="2000" dirty="0"/>
              <a:t>, in total </a:t>
            </a:r>
            <a:r>
              <a:rPr lang="en-US" altLang="en-US" sz="2000" i="1" dirty="0" smtClean="0"/>
              <a:t>N=1000</a:t>
            </a:r>
            <a:r>
              <a:rPr lang="en-US" altLang="en-US" sz="2000" dirty="0" smtClean="0"/>
              <a:t> nodes, each testing one hypothesis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400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97107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Simulation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Planar grid 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=256 nodes, each testing one hypothesis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Square grid </a:t>
            </a:r>
            <a:r>
              <a:rPr lang="en-US" altLang="en-US" sz="2000" dirty="0" smtClean="0"/>
              <a:t>16*16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 smtClean="0"/>
              <a:t>Rectangular grid 2*128</a:t>
            </a: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400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54" y="533400"/>
            <a:ext cx="214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5" y="3158100"/>
            <a:ext cx="7930795" cy="352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Discussion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en-US" sz="2400" dirty="0" smtClean="0"/>
              <a:t>Quantization error of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-values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 smtClean="0"/>
              <a:t>     </a:t>
            </a:r>
            <a:r>
              <a:rPr lang="en-US" altLang="en-US" sz="2000" dirty="0" smtClean="0"/>
              <a:t>&gt;&gt; Sensors with limited computation ability--&gt; accuracy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&gt;&gt; Wireless channels are </a:t>
            </a:r>
            <a:r>
              <a:rPr lang="en-US" altLang="en-US" sz="2000" dirty="0" smtClean="0"/>
              <a:t>noisy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&gt;&gt;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What is the effect of quantization?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Computation redundancy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    &gt;&gt; </a:t>
            </a:r>
            <a:r>
              <a:rPr lang="en-US" altLang="en-US" sz="2000" dirty="0" smtClean="0"/>
              <a:t>As long as there exists one single </a:t>
            </a:r>
            <a:r>
              <a:rPr lang="en-US" altLang="en-US" sz="2000" dirty="0" smtClean="0"/>
              <a:t>node </a:t>
            </a:r>
            <a:r>
              <a:rPr lang="en-US" altLang="en-US" sz="2000" dirty="0" smtClean="0"/>
              <a:t>that are </a:t>
            </a:r>
            <a:r>
              <a:rPr lang="en-US" altLang="en-US" sz="2000" dirty="0"/>
              <a:t>connected</a:t>
            </a:r>
            <a:r>
              <a:rPr lang="en-US" altLang="en-US" sz="2000" dirty="0" smtClean="0"/>
              <a:t>  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/>
              <a:t>          to all </a:t>
            </a:r>
            <a:r>
              <a:rPr lang="en-US" altLang="en-US" sz="2000" dirty="0" smtClean="0"/>
              <a:t>the other </a:t>
            </a:r>
            <a:r>
              <a:rPr lang="en-US" altLang="en-US" sz="2000" dirty="0" smtClean="0"/>
              <a:t>nodes, </a:t>
            </a:r>
            <a:r>
              <a:rPr lang="en-US" altLang="en-US" sz="2000" dirty="0" err="1" smtClean="0"/>
              <a:t>QuTE</a:t>
            </a:r>
            <a:r>
              <a:rPr lang="en-US" altLang="en-US" sz="2000" dirty="0" smtClean="0"/>
              <a:t> becomes centralized </a:t>
            </a:r>
            <a:r>
              <a:rPr lang="en-US" altLang="en-US" sz="2000" dirty="0"/>
              <a:t>BH </a:t>
            </a:r>
            <a:r>
              <a:rPr lang="en-US" altLang="en-US" sz="2000" dirty="0" smtClean="0"/>
              <a:t>procedure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&gt;&gt; For a complete graph, all nodes perform the same </a:t>
            </a:r>
            <a:r>
              <a:rPr lang="en-US" altLang="en-US" sz="2000" dirty="0"/>
              <a:t>BH multiple</a:t>
            </a:r>
            <a:r>
              <a:rPr lang="en-US" altLang="en-US" sz="2000" dirty="0" smtClean="0"/>
              <a:t>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/>
              <a:t>          times--&gt; unnecessary power </a:t>
            </a:r>
            <a:r>
              <a:rPr lang="en-US" altLang="en-US" sz="2000" dirty="0" smtClean="0"/>
              <a:t>consumption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&gt;&gt;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Sampling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 dirty="0" smtClean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</a:t>
            </a:r>
            <a:endParaRPr lang="en-US" altLang="en-US" sz="2400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03528"/>
            <a:ext cx="2027068" cy="150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283514"/>
            <a:ext cx="1676400" cy="14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9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F749-EF32-4CD1-BFE8-92C85A19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11543-D5D9-4945-9E13-321C0D32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[1] </a:t>
            </a:r>
            <a:r>
              <a:rPr lang="en-US" sz="2000" dirty="0"/>
              <a:t>Barber, Rina </a:t>
            </a:r>
            <a:r>
              <a:rPr lang="en-US" sz="2000" dirty="0" err="1"/>
              <a:t>Foygel</a:t>
            </a:r>
            <a:r>
              <a:rPr lang="en-US" sz="2000" dirty="0"/>
              <a:t>, and </a:t>
            </a:r>
            <a:r>
              <a:rPr lang="en-US" sz="2000" dirty="0" err="1"/>
              <a:t>Aaditya</a:t>
            </a:r>
            <a:r>
              <a:rPr lang="en-US" sz="2000" dirty="0"/>
              <a:t> </a:t>
            </a:r>
            <a:r>
              <a:rPr lang="en-US" sz="2000" dirty="0" err="1"/>
              <a:t>Ramdas</a:t>
            </a:r>
            <a:r>
              <a:rPr lang="en-US" sz="2000" dirty="0"/>
              <a:t>. "The p‐filter: multilayer false discovery rate control for grouped hypotheses." </a:t>
            </a:r>
            <a:r>
              <a:rPr lang="en-US" sz="2000" i="1" dirty="0"/>
              <a:t>Journal of the Royal Statistical Society: Series B (Statistical Methodology)</a:t>
            </a:r>
            <a:r>
              <a:rPr lang="en-US" sz="2000" dirty="0"/>
              <a:t> 79.4 (2017): 1247-1268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[2] </a:t>
            </a:r>
            <a:r>
              <a:rPr lang="en-US" sz="2000" dirty="0"/>
              <a:t>Blanchard, Gilles, and Etienne </a:t>
            </a:r>
            <a:r>
              <a:rPr lang="en-US" sz="2000" dirty="0" err="1"/>
              <a:t>Roquain</a:t>
            </a:r>
            <a:r>
              <a:rPr lang="en-US" sz="2000" dirty="0"/>
              <a:t>. "Two simple sufficient conditions for FDR control." </a:t>
            </a:r>
            <a:r>
              <a:rPr lang="en-US" sz="2000" i="1" dirty="0"/>
              <a:t>Electronic journal of Statistics</a:t>
            </a:r>
            <a:r>
              <a:rPr lang="en-US" sz="2000" dirty="0"/>
              <a:t> 2 (2008): 963-992.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D0906-4705-41C5-8DFC-D18E17E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017F1-4D71-42C5-877D-3A496FB3DA2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0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F749-EF32-4CD1-BFE8-92C85A19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11543-D5D9-4945-9E13-321C0D32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D0906-4705-41C5-8DFC-D18E17E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017F1-4D71-42C5-877D-3A496FB3DA2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Outline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Motivation &amp; Background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FDR </a:t>
            </a:r>
            <a:r>
              <a:rPr lang="en-US" altLang="en-US" sz="2000" dirty="0" smtClean="0"/>
              <a:t>control:  Distributed </a:t>
            </a:r>
            <a:r>
              <a:rPr lang="en-US" altLang="en-US" sz="2000" dirty="0"/>
              <a:t>VS </a:t>
            </a:r>
            <a:r>
              <a:rPr lang="en-US" altLang="en-US" sz="2000" dirty="0" smtClean="0"/>
              <a:t>Centralized</a:t>
            </a:r>
            <a:endParaRPr lang="en-US" altLang="en-US" sz="20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 smtClean="0"/>
              <a:t>QuTE</a:t>
            </a:r>
            <a:r>
              <a:rPr lang="en-US" altLang="en-US" sz="2400" dirty="0" smtClean="0"/>
              <a:t>: Query-Test-Exchange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Methodology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Performance guarantee: proof of two theorems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Multi-round </a:t>
            </a:r>
            <a:r>
              <a:rPr lang="en-US" altLang="en-US" sz="2000" dirty="0" err="1" smtClean="0"/>
              <a:t>QuTE</a:t>
            </a:r>
            <a:endParaRPr lang="en-US" altLang="en-US" sz="2400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Simulation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/>
              <a:t>Erdos-Renyi</a:t>
            </a:r>
            <a:r>
              <a:rPr lang="en-US" altLang="en-US" sz="2000" dirty="0"/>
              <a:t> random graph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Planar </a:t>
            </a:r>
            <a:r>
              <a:rPr lang="en-US" altLang="en-US" sz="2000" dirty="0" smtClean="0"/>
              <a:t>grid</a:t>
            </a:r>
            <a:endParaRPr lang="en-US" altLang="en-US" sz="2400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Discussion</a:t>
            </a:r>
            <a:endParaRPr lang="en-US" altLang="en-US" sz="2000" dirty="0"/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Background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FDR(False Discovery Rate)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BH procedure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Order the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Reject the smallest    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Control at level  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9402" r="2699" b="-1"/>
          <a:stretch/>
        </p:blipFill>
        <p:spPr bwMode="auto">
          <a:xfrm>
            <a:off x="2590800" y="2209800"/>
            <a:ext cx="3115733" cy="82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3071812" cy="6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05385"/>
            <a:ext cx="2514600" cy="31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34" y="4794251"/>
            <a:ext cx="237066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24400"/>
            <a:ext cx="3200400" cy="45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4" y="5289938"/>
            <a:ext cx="1138766" cy="27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2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Motivation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Centralized </a:t>
            </a:r>
            <a:r>
              <a:rPr lang="en-US" altLang="en-US" sz="2400" dirty="0" smtClean="0"/>
              <a:t>control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A central entity </a:t>
            </a:r>
            <a:r>
              <a:rPr lang="en-US" altLang="en-US" sz="2000" dirty="0" smtClean="0">
                <a:solidFill>
                  <a:srgbClr val="0070C0"/>
                </a:solidFill>
              </a:rPr>
              <a:t>with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access to all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N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Perform BH procedure 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Decentralized control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Wireless senor networks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Low power --&gt; limited communication range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Each sensor </a:t>
            </a:r>
            <a:r>
              <a:rPr lang="en-US" altLang="en-US" sz="2000" dirty="0" smtClean="0">
                <a:solidFill>
                  <a:srgbClr val="0070C0"/>
                </a:solidFill>
              </a:rPr>
              <a:t>has access to only a subset of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Overall FDR control ?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Q</a:t>
            </a:r>
            <a:r>
              <a:rPr lang="en-US" altLang="en-US" sz="3600" dirty="0" smtClean="0"/>
              <a:t>uery-</a:t>
            </a:r>
            <a:r>
              <a:rPr lang="en-US" altLang="en-US" sz="4400" dirty="0" smtClean="0"/>
              <a:t>T</a:t>
            </a:r>
            <a:r>
              <a:rPr lang="en-US" altLang="en-US" sz="3600" dirty="0" smtClean="0"/>
              <a:t>est-</a:t>
            </a:r>
            <a:r>
              <a:rPr lang="en-US" altLang="en-US" sz="4400" dirty="0" smtClean="0"/>
              <a:t>E</a:t>
            </a:r>
            <a:r>
              <a:rPr lang="en-US" altLang="en-US" sz="3600" dirty="0" smtClean="0"/>
              <a:t>xchange (</a:t>
            </a:r>
            <a:r>
              <a:rPr lang="en-US" altLang="en-US" sz="3600" dirty="0" err="1" smtClean="0"/>
              <a:t>QuTE</a:t>
            </a:r>
            <a:r>
              <a:rPr lang="en-US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</a:t>
            </a:r>
            <a:r>
              <a:rPr lang="en-US" altLang="en-US" sz="2400" dirty="0" smtClean="0"/>
              <a:t>roblem setup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Network represented by a graph: 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/>
              <a:t>A</a:t>
            </a:r>
            <a:r>
              <a:rPr lang="en-US" altLang="en-US" sz="2000" dirty="0" smtClean="0"/>
              <a:t>gent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 is responsible for testing: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True null: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Total # of hypotheses: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Overall true null: 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Communication model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Nodes only communicate with their neighbors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Perfect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 transmission: </a:t>
            </a:r>
            <a:r>
              <a:rPr lang="en-US" altLang="en-US" sz="2000" dirty="0" smtClean="0">
                <a:solidFill>
                  <a:srgbClr val="0070C0"/>
                </a:solidFill>
              </a:rPr>
              <a:t>no noise &amp; quantization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>
                <a:solidFill>
                  <a:srgbClr val="0070C0"/>
                </a:solidFill>
              </a:rPr>
              <a:t>Static</a:t>
            </a:r>
            <a:r>
              <a:rPr lang="en-US" altLang="en-US" sz="2000" dirty="0" smtClean="0"/>
              <a:t> topology,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-value, etc.</a:t>
            </a:r>
          </a:p>
          <a:p>
            <a:pPr lvl="1" eaLnBrk="1" hangingPunct="1">
              <a:spcAft>
                <a:spcPts val="600"/>
              </a:spcAft>
            </a:pPr>
            <a:endParaRPr lang="en-US" altLang="en-US" sz="2000" dirty="0" smtClean="0"/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147721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92400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47" y="3200400"/>
            <a:ext cx="48305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8336"/>
            <a:ext cx="1752599" cy="3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b="-1"/>
          <a:stretch/>
        </p:blipFill>
        <p:spPr bwMode="auto">
          <a:xfrm>
            <a:off x="3200400" y="4074318"/>
            <a:ext cx="2286000" cy="4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5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---Methodology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Initialization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C</a:t>
            </a:r>
            <a:r>
              <a:rPr lang="en-US" altLang="en-US" sz="2000" dirty="0" smtClean="0"/>
              <a:t>omputes local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-vector: </a:t>
            </a:r>
            <a:endParaRPr lang="en-US" alt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/>
              <a:t>Step 1: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Query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0070C0"/>
                </a:solidFill>
              </a:rPr>
              <a:t>Each agent queries its neighbors for their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-vectors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Denote      as the set of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 agent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 gets after query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Step </a:t>
            </a:r>
            <a:r>
              <a:rPr lang="en-US" altLang="en-US" sz="2400" dirty="0" smtClean="0"/>
              <a:t>2: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Test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0070C0"/>
                </a:solidFill>
              </a:rPr>
              <a:t>Agent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a</a:t>
            </a:r>
            <a:r>
              <a:rPr lang="en-US" altLang="en-US" sz="2000" dirty="0" smtClean="0">
                <a:solidFill>
                  <a:srgbClr val="0070C0"/>
                </a:solidFill>
              </a:rPr>
              <a:t> runs BH procedure on the       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dirty="0" smtClean="0">
                <a:solidFill>
                  <a:srgbClr val="0070C0"/>
                </a:solidFill>
              </a:rPr>
              <a:t>-values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Target level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000" dirty="0" smtClean="0"/>
              <a:t>Reject all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-values smaller than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/>
              <a:t>Step 3: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Exchange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0070C0"/>
                </a:solidFill>
              </a:rPr>
              <a:t>Exchange rejection decisions among neighbors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381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47532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57725"/>
            <a:ext cx="1600200" cy="48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5105456"/>
            <a:ext cx="37067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3429000" cy="3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 bwMode="auto">
          <a:xfrm>
            <a:off x="2667000" y="4613031"/>
            <a:ext cx="1676400" cy="5685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---Methodology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38862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FF0000"/>
                </a:solidFill>
              </a:rPr>
              <a:t>Query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FF0000"/>
                </a:solidFill>
              </a:rPr>
              <a:t>Test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Each agent/node tests all the local p-values &amp; those available at its </a:t>
            </a:r>
            <a:r>
              <a:rPr lang="en-US" altLang="en-US" sz="2000" dirty="0" smtClean="0">
                <a:solidFill>
                  <a:schemeClr val="tx1">
                    <a:lumMod val="50000"/>
                  </a:schemeClr>
                </a:solidFill>
              </a:rPr>
              <a:t>neighbors (assume that no hypothesis is tested at two or more nodes, i.e.,       ’s  are non-overlapping)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There might be </a:t>
            </a:r>
            <a:r>
              <a:rPr lang="en-US" altLang="en-US" sz="2000" i="1" u="sng" dirty="0" smtClean="0"/>
              <a:t>computation redundancy  (explain later)</a:t>
            </a:r>
            <a:endParaRPr lang="en-US" altLang="en-US" sz="2000" i="1" u="sng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FF0000"/>
                </a:solidFill>
              </a:rPr>
              <a:t>Exchange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An agent rejects any local hypothesis </a:t>
            </a:r>
            <a:r>
              <a:rPr lang="en-US" altLang="en-US" sz="2000" dirty="0" smtClean="0">
                <a:solidFill>
                  <a:srgbClr val="0070C0"/>
                </a:solidFill>
              </a:rPr>
              <a:t>rejected by its own test, or by the tests of any of its neighbors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/>
              <a:t>Hypothesis rejected by any node will be rejected in the overall FDR control</a:t>
            </a: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6267"/>
          <a:stretch/>
        </p:blipFill>
        <p:spPr bwMode="auto">
          <a:xfrm>
            <a:off x="3200400" y="3302000"/>
            <a:ext cx="463711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9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---Performance guarantee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1447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 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Suppose that the p-values are independent, or positively dependent. Then for any graph topology, the </a:t>
            </a:r>
            <a:r>
              <a:rPr lang="en-US" altLang="en-US" sz="2400" i="1" dirty="0" err="1" smtClean="0">
                <a:solidFill>
                  <a:srgbClr val="000000"/>
                </a:solidFill>
              </a:rPr>
              <a:t>QuTE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algorithm achieves FDR control at level           </a:t>
            </a:r>
            <a:r>
              <a:rPr lang="en-US" altLang="en-US" sz="2400" i="1" dirty="0" smtClean="0"/>
              <a:t>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2400" dirty="0" smtClean="0">
              <a:sym typeface="Wingdings" panose="05000000000000000000" pitchFamily="2" charset="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erforming local BH results in overall FDR control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Each agent only gather information from neighbors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T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wo extremes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&gt;&gt; empty graph: </a:t>
            </a:r>
            <a:r>
              <a:rPr lang="en-US" alt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Bonferroni test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                   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endParaRPr lang="en-US" altLang="en-US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&gt;&gt; complete graph: </a:t>
            </a:r>
            <a:r>
              <a:rPr lang="en-US" alt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centralized BH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en-US" sz="2400" dirty="0" smtClean="0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90800"/>
            <a:ext cx="805314" cy="4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24400"/>
            <a:ext cx="1676400" cy="54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8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3A6B473-78FA-471E-A596-4E2D3823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err="1" smtClean="0"/>
              <a:t>QuTE</a:t>
            </a:r>
            <a:r>
              <a:rPr lang="en-US" altLang="en-US" sz="4400" dirty="0" smtClean="0"/>
              <a:t>---Performance guarantee</a:t>
            </a:r>
            <a:endParaRPr lang="en-US" altLang="en-US" sz="4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F750465-4B26-45C7-BA05-0D1C8446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1447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 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Suppose that the p-values are independent, or positively dependent. Then for any graph topology, the </a:t>
            </a:r>
            <a:r>
              <a:rPr lang="en-US" altLang="en-US" sz="2400" i="1" dirty="0" err="1" smtClean="0">
                <a:solidFill>
                  <a:srgbClr val="000000"/>
                </a:solidFill>
              </a:rPr>
              <a:t>QuTE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algorithm achieves FDR control at level           </a:t>
            </a:r>
            <a:r>
              <a:rPr lang="en-US" altLang="en-US" sz="2400" i="1" dirty="0" smtClean="0"/>
              <a:t>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Proof</a:t>
            </a:r>
            <a:r>
              <a:rPr lang="en-US" alt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denote             as the overall # of rejections</a:t>
            </a:r>
            <a:endParaRPr lang="en-US" altLang="en-US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       define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        &gt;&gt; </a:t>
            </a:r>
            <a:r>
              <a:rPr lang="en-US" alt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maximum # of rejections among </a:t>
            </a:r>
            <a:r>
              <a:rPr lang="en-US" altLang="en-US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and its neighbors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[Claim]         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is rejected </a:t>
            </a:r>
            <a:r>
              <a:rPr lang="en-US" altLang="en-US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iff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.                         (since </a:t>
            </a:r>
            <a:r>
              <a:rPr lang="en-US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 rejected if it is locally rejected, or rejected by any of </a:t>
            </a:r>
            <a:r>
              <a:rPr lang="en-US" alt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’s neighbors)</a:t>
            </a:r>
            <a:endParaRPr lang="en-US" altLang="en-US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xmlns="" id="{0C250AA9-ADF0-450B-83FB-CB4026268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E6A0F2-4164-4487-B541-E6418F7343DB}" type="slidenum">
              <a:rPr lang="en-US" altLang="en-US" sz="1400">
                <a:solidFill>
                  <a:srgbClr val="000000"/>
                </a:solidFill>
              </a:rPr>
              <a:pPr/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90800"/>
            <a:ext cx="805314" cy="4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74326"/>
            <a:ext cx="838200" cy="4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13046"/>
            <a:ext cx="3733800" cy="6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059990"/>
            <a:ext cx="485775" cy="35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953000"/>
            <a:ext cx="1590675" cy="50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545454"/>
      </a:dk1>
      <a:lt1>
        <a:srgbClr val="FFFFFF"/>
      </a:lt1>
      <a:dk2>
        <a:srgbClr val="545454"/>
      </a:dk2>
      <a:lt2>
        <a:srgbClr val="808080"/>
      </a:lt2>
      <a:accent1>
        <a:srgbClr val="DC9A4C"/>
      </a:accent1>
      <a:accent2>
        <a:srgbClr val="7F1603"/>
      </a:accent2>
      <a:accent3>
        <a:srgbClr val="FFFFFF"/>
      </a:accent3>
      <a:accent4>
        <a:srgbClr val="464646"/>
      </a:accent4>
      <a:accent5>
        <a:srgbClr val="EBCAB2"/>
      </a:accent5>
      <a:accent6>
        <a:srgbClr val="721302"/>
      </a:accent6>
      <a:hlink>
        <a:srgbClr val="687435"/>
      </a:hlink>
      <a:folHlink>
        <a:srgbClr val="677B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1639</Words>
  <Application>Microsoft Office PowerPoint</Application>
  <PresentationFormat>全屏显示(4:3)</PresentationFormat>
  <Paragraphs>249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Blank Presentation</vt:lpstr>
      <vt:lpstr>QuTE: decentralized multiple testing on sensor networks with FDR control  A. Ramdas, J. Chen, M. Wainwright, M. Jordan</vt:lpstr>
      <vt:lpstr>Outline</vt:lpstr>
      <vt:lpstr>Background</vt:lpstr>
      <vt:lpstr>Motivation</vt:lpstr>
      <vt:lpstr>Query-Test-Exchange (QuTE)</vt:lpstr>
      <vt:lpstr>QuTE---Methodology</vt:lpstr>
      <vt:lpstr>QuTE---Methodology</vt:lpstr>
      <vt:lpstr>QuTE---Performance guarantee</vt:lpstr>
      <vt:lpstr>QuTE---Performance guarantee</vt:lpstr>
      <vt:lpstr>QuTE---Performance guarantee</vt:lpstr>
      <vt:lpstr>QuTE---Performance guarantee</vt:lpstr>
      <vt:lpstr>QuTE---Multiple Rounds</vt:lpstr>
      <vt:lpstr>Simulation</vt:lpstr>
      <vt:lpstr>Simulation</vt:lpstr>
      <vt:lpstr>Simulation</vt:lpstr>
      <vt:lpstr>Discussion</vt:lpstr>
      <vt:lpstr>References</vt:lpstr>
      <vt:lpstr>Thank you</vt:lpstr>
    </vt:vector>
  </TitlesOfParts>
  <Company>Fran Olson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Graphic Identity</dc:title>
  <dc:creator>Nick W</dc:creator>
  <cp:lastModifiedBy>Larry Cheung</cp:lastModifiedBy>
  <cp:revision>155</cp:revision>
  <dcterms:modified xsi:type="dcterms:W3CDTF">2018-12-04T23:01:33Z</dcterms:modified>
</cp:coreProperties>
</file>