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56" r:id="rId4"/>
    <p:sldId id="257" r:id="rId5"/>
    <p:sldId id="259" r:id="rId6"/>
    <p:sldId id="260" r:id="rId7"/>
    <p:sldId id="258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mp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tmp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Quad Structure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37" y="1030305"/>
            <a:ext cx="3231355" cy="2581142"/>
          </a:xfrm>
          <a:prstGeom prst="rect">
            <a:avLst/>
          </a:prstGeom>
          <a:ln w="31750">
            <a:noFill/>
          </a:ln>
        </p:spPr>
      </p:pic>
      <p:pic>
        <p:nvPicPr>
          <p:cNvPr id="13" name="Picture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101" y="946711"/>
            <a:ext cx="4510405" cy="253619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37" y="4286918"/>
            <a:ext cx="3393824" cy="184753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75093" y="4227217"/>
            <a:ext cx="3387307" cy="2399044"/>
            <a:chOff x="0" y="-477462"/>
            <a:chExt cx="5838716" cy="3587561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3033711" y="-142875"/>
              <a:ext cx="261939" cy="14097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295649" y="-90850"/>
              <a:ext cx="629164" cy="8814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4591051" y="1648142"/>
              <a:ext cx="76200" cy="4279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4210050" y="1810066"/>
              <a:ext cx="457201" cy="26606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0" y="1266825"/>
              <a:ext cx="761365" cy="76073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62000" y="2028824"/>
              <a:ext cx="1791076" cy="7651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 Box 2"/>
            <p:cNvSpPr txBox="1">
              <a:spLocks noChangeArrowheads="1"/>
            </p:cNvSpPr>
            <p:nvPr/>
          </p:nvSpPr>
          <p:spPr bwMode="auto">
            <a:xfrm>
              <a:off x="4210048" y="1943100"/>
              <a:ext cx="1628668" cy="455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dirty="0" err="1">
                  <a:solidFill>
                    <a:srgbClr val="FF0000"/>
                  </a:solidFill>
                  <a:effectLst/>
                  <a:latin typeface="Calibri"/>
                  <a:ea typeface="Calibri"/>
                  <a:cs typeface="Times New Roman"/>
                </a:rPr>
                <a:t>Ultrasonics</a:t>
              </a:r>
              <a:endParaRPr lang="en-US" sz="11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1" name="Text Box 2"/>
            <p:cNvSpPr txBox="1">
              <a:spLocks noChangeArrowheads="1"/>
            </p:cNvSpPr>
            <p:nvPr/>
          </p:nvSpPr>
          <p:spPr bwMode="auto">
            <a:xfrm>
              <a:off x="238123" y="2019300"/>
              <a:ext cx="1585148" cy="1090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dirty="0">
                  <a:solidFill>
                    <a:srgbClr val="FF0000"/>
                  </a:solidFill>
                  <a:effectLst/>
                  <a:latin typeface="Calibri"/>
                  <a:ea typeface="Calibri"/>
                  <a:cs typeface="Times New Roman"/>
                </a:rPr>
                <a:t>Stereo Camera Pair</a:t>
              </a:r>
              <a:endParaRPr lang="en-US" sz="11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2" name="Text Box 2"/>
            <p:cNvSpPr txBox="1">
              <a:spLocks noChangeArrowheads="1"/>
            </p:cNvSpPr>
            <p:nvPr/>
          </p:nvSpPr>
          <p:spPr bwMode="auto">
            <a:xfrm>
              <a:off x="3351943" y="-477462"/>
              <a:ext cx="2374193" cy="77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dirty="0">
                  <a:solidFill>
                    <a:srgbClr val="FF0000"/>
                  </a:solidFill>
                  <a:effectLst/>
                  <a:latin typeface="Calibri"/>
                  <a:ea typeface="Calibri"/>
                  <a:cs typeface="Times New Roman"/>
                </a:rPr>
                <a:t>Holes for Custom Guidance Mount</a:t>
              </a:r>
              <a:endParaRPr lang="en-US" sz="1100" dirty="0">
                <a:effectLst/>
                <a:latin typeface="Calibri"/>
                <a:ea typeface="Calibri"/>
                <a:cs typeface="Times New Roman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flipH="1">
            <a:off x="1232784" y="4485749"/>
            <a:ext cx="1254266" cy="57331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859918" y="4485749"/>
            <a:ext cx="627132" cy="25853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633" y="3611447"/>
            <a:ext cx="2322739" cy="301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2255573" y="3267601"/>
            <a:ext cx="11160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USB 2.0 (#1)</a:t>
            </a:r>
          </a:p>
          <a:p>
            <a:pPr algn="ctr"/>
            <a:r>
              <a:rPr lang="en-US" sz="1400" b="1" dirty="0" smtClean="0"/>
              <a:t>(Position</a:t>
            </a:r>
          </a:p>
          <a:p>
            <a:pPr algn="ctr"/>
            <a:r>
              <a:rPr lang="en-US" sz="1400" b="1" dirty="0" smtClean="0"/>
              <a:t> Commands)</a:t>
            </a:r>
            <a:endParaRPr lang="en-US" sz="1400" b="1" dirty="0"/>
          </a:p>
        </p:txBody>
      </p:sp>
      <p:cxnSp>
        <p:nvCxnSpPr>
          <p:cNvPr id="23" name="Straight Connector 22"/>
          <p:cNvCxnSpPr>
            <a:stCxn id="20" idx="3"/>
            <a:endCxn id="1026" idx="1"/>
          </p:cNvCxnSpPr>
          <p:nvPr/>
        </p:nvCxnSpPr>
        <p:spPr>
          <a:xfrm flipV="1">
            <a:off x="942322" y="6139088"/>
            <a:ext cx="592251" cy="21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18" idx="1"/>
          </p:cNvCxnSpPr>
          <p:nvPr/>
        </p:nvCxnSpPr>
        <p:spPr>
          <a:xfrm>
            <a:off x="3083444" y="6147679"/>
            <a:ext cx="627318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Tyler\Desktop\FlyNet Stuff\PD 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573" y="5523707"/>
            <a:ext cx="1679664" cy="123076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618320" y="2459014"/>
            <a:ext cx="2086480" cy="2304374"/>
            <a:chOff x="385546" y="599594"/>
            <a:chExt cx="2282757" cy="25211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26520" t="9033" r="25536" b="6477"/>
            <a:stretch/>
          </p:blipFill>
          <p:spPr>
            <a:xfrm>
              <a:off x="922022" y="599594"/>
              <a:ext cx="1276638" cy="1874818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385546" y="2474412"/>
              <a:ext cx="2282757" cy="646331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Pixhawk with PX4 Firmware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56487" y="2741468"/>
            <a:ext cx="2221912" cy="2031198"/>
            <a:chOff x="3736975" y="1831362"/>
            <a:chExt cx="2459736" cy="224860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2353" y="1831362"/>
              <a:ext cx="2427660" cy="1864443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3736975" y="3710639"/>
              <a:ext cx="2459736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ODROID XU4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246812" y="2741468"/>
            <a:ext cx="1396166" cy="1799643"/>
            <a:chOff x="7066827" y="3726514"/>
            <a:chExt cx="1719072" cy="206667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85189" y="3726514"/>
              <a:ext cx="1684301" cy="1684301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7066827" y="5423856"/>
              <a:ext cx="1719072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FLiR Sensor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0579" y="961556"/>
            <a:ext cx="2762865" cy="923330"/>
            <a:chOff x="2399576" y="355977"/>
            <a:chExt cx="2762865" cy="923330"/>
          </a:xfrm>
        </p:grpSpPr>
        <p:pic>
          <p:nvPicPr>
            <p:cNvPr id="10" name="Picture 9" descr="Radio_Receiver.jpg"/>
            <p:cNvPicPr>
              <a:picLocks noChangeAspect="1"/>
            </p:cNvPicPr>
            <p:nvPr/>
          </p:nvPicPr>
          <p:blipFill>
            <a:blip r:embed="rId6" cstate="print"/>
            <a:srcRect l="4444" t="31111" r="7778" b="21111"/>
            <a:stretch>
              <a:fillRect/>
            </a:stretch>
          </p:blipFill>
          <p:spPr>
            <a:xfrm>
              <a:off x="3724919" y="375244"/>
              <a:ext cx="1437522" cy="884797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2399576" y="355977"/>
              <a:ext cx="1325343" cy="923330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FrSKY</a:t>
              </a:r>
              <a:r>
                <a:rPr lang="en-US" dirty="0" smtClean="0"/>
                <a:t> TFR4 Radio Receiver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10762" y="5963013"/>
            <a:ext cx="1545085" cy="369332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Battery </a:t>
            </a:r>
            <a:r>
              <a:rPr lang="en-US" sz="1400" dirty="0" smtClean="0"/>
              <a:t>(14.8V)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580" y="5816134"/>
            <a:ext cx="899742" cy="646331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ESC/ Motor</a:t>
            </a:r>
            <a:endParaRPr lang="en-US" sz="1400" dirty="0" smtClean="0"/>
          </a:p>
        </p:txBody>
      </p:sp>
      <p:cxnSp>
        <p:nvCxnSpPr>
          <p:cNvPr id="27" name="Straight Connector 26"/>
          <p:cNvCxnSpPr>
            <a:stCxn id="18" idx="3"/>
          </p:cNvCxnSpPr>
          <p:nvPr/>
        </p:nvCxnSpPr>
        <p:spPr>
          <a:xfrm>
            <a:off x="5255847" y="6147679"/>
            <a:ext cx="158756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6843407" y="5074886"/>
            <a:ext cx="2203113" cy="1698853"/>
            <a:chOff x="6646835" y="919979"/>
            <a:chExt cx="2514600" cy="193904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7"/>
            <a:srcRect l="7247" t="6296" r="12936" b="2751"/>
            <a:stretch/>
          </p:blipFill>
          <p:spPr>
            <a:xfrm>
              <a:off x="6664116" y="919979"/>
              <a:ext cx="2479884" cy="1554433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29" name="TextBox 28"/>
            <p:cNvSpPr txBox="1"/>
            <p:nvPr/>
          </p:nvSpPr>
          <p:spPr>
            <a:xfrm>
              <a:off x="6646835" y="2489692"/>
              <a:ext cx="2514600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DJI Guidance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815806" y="1024477"/>
            <a:ext cx="1430800" cy="1277515"/>
            <a:chOff x="5169080" y="465987"/>
            <a:chExt cx="1580256" cy="144992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5429088" y="218590"/>
              <a:ext cx="1057710" cy="1552503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59" name="TextBox 58"/>
            <p:cNvSpPr txBox="1"/>
            <p:nvPr/>
          </p:nvSpPr>
          <p:spPr>
            <a:xfrm>
              <a:off x="5169080" y="1546580"/>
              <a:ext cx="1580256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WiFi Adapter</a:t>
              </a:r>
              <a:endParaRPr lang="en-US" dirty="0"/>
            </a:p>
          </p:txBody>
        </p:sp>
      </p:grpSp>
      <p:cxnSp>
        <p:nvCxnSpPr>
          <p:cNvPr id="50" name="Straight Connector 49"/>
          <p:cNvCxnSpPr>
            <a:stCxn id="18" idx="0"/>
            <a:endCxn id="13" idx="2"/>
          </p:cNvCxnSpPr>
          <p:nvPr/>
        </p:nvCxnSpPr>
        <p:spPr>
          <a:xfrm flipH="1" flipV="1">
            <a:off x="4467443" y="4772666"/>
            <a:ext cx="15862" cy="119034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563314" y="3126356"/>
            <a:ext cx="168349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4073442" y="2301992"/>
            <a:ext cx="2" cy="439476"/>
          </a:xfrm>
          <a:prstGeom prst="line">
            <a:avLst/>
          </a:prstGeom>
          <a:ln>
            <a:solidFill>
              <a:srgbClr val="00B0F0"/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0" idx="0"/>
          </p:cNvCxnSpPr>
          <p:nvPr/>
        </p:nvCxnSpPr>
        <p:spPr>
          <a:xfrm rot="5400000" flipH="1" flipV="1">
            <a:off x="491780" y="4773339"/>
            <a:ext cx="1043467" cy="1042124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40000"/>
                <a:lumOff val="60000"/>
              </a:schemeClr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384822" y="1883083"/>
            <a:ext cx="2" cy="559371"/>
          </a:xfrm>
          <a:prstGeom prst="line">
            <a:avLst/>
          </a:prstGeom>
          <a:ln>
            <a:solidFill>
              <a:srgbClr val="00B0F0"/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578399" y="3583556"/>
            <a:ext cx="168349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563315" y="3728868"/>
            <a:ext cx="168349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106764" y="4772667"/>
            <a:ext cx="1736643" cy="899555"/>
          </a:xfrm>
          <a:prstGeom prst="bentConnector3">
            <a:avLst>
              <a:gd name="adj1" fmla="val -204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2049112" y="1884822"/>
            <a:ext cx="2" cy="56369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918378" y="2301992"/>
            <a:ext cx="0" cy="41498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275538" y="3557606"/>
            <a:ext cx="1080949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6032404" y="1559918"/>
            <a:ext cx="2008262" cy="646331"/>
            <a:chOff x="6032404" y="1342198"/>
            <a:chExt cx="2008262" cy="646331"/>
          </a:xfrm>
        </p:grpSpPr>
        <p:cxnSp>
          <p:nvCxnSpPr>
            <p:cNvPr id="1049" name="Straight Arrow Connector 1048"/>
            <p:cNvCxnSpPr/>
            <p:nvPr/>
          </p:nvCxnSpPr>
          <p:spPr>
            <a:xfrm>
              <a:off x="6032404" y="1548130"/>
              <a:ext cx="1116419" cy="0"/>
            </a:xfrm>
            <a:prstGeom prst="straightConnector1">
              <a:avLst/>
            </a:prstGeom>
            <a:ln>
              <a:solidFill>
                <a:srgbClr val="00B0F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Arrow Connector 1050"/>
            <p:cNvCxnSpPr/>
            <p:nvPr/>
          </p:nvCxnSpPr>
          <p:spPr>
            <a:xfrm>
              <a:off x="6032404" y="1837006"/>
              <a:ext cx="111641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2" name="TextBox 1051"/>
            <p:cNvSpPr txBox="1"/>
            <p:nvPr/>
          </p:nvSpPr>
          <p:spPr>
            <a:xfrm>
              <a:off x="7148823" y="1342198"/>
              <a:ext cx="891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B0F0"/>
                  </a:solidFill>
                </a:rPr>
                <a:t>Comms</a:t>
              </a:r>
              <a:endParaRPr lang="en-US" dirty="0" smtClean="0">
                <a:solidFill>
                  <a:srgbClr val="00B0F0"/>
                </a:solidFill>
              </a:endParaRPr>
            </a:p>
            <a:p>
              <a:r>
                <a:rPr lang="en-US" dirty="0" smtClean="0">
                  <a:solidFill>
                    <a:srgbClr val="FF0000"/>
                  </a:solidFill>
                </a:rPr>
                <a:t>Power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746350" y="3345964"/>
            <a:ext cx="14033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smtClean="0"/>
              <a:t>SPI   (video)</a:t>
            </a:r>
          </a:p>
          <a:p>
            <a:pPr>
              <a:spcAft>
                <a:spcPts val="600"/>
              </a:spcAft>
            </a:pPr>
            <a:r>
              <a:rPr lang="en-US" sz="1400" b="1" dirty="0" smtClean="0"/>
              <a:t>I2C  (control) </a:t>
            </a:r>
            <a:endParaRPr 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062178" y="2342372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USB 3.0 (#0)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855753" y="5401093"/>
            <a:ext cx="2064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USB 2.0 (#2)</a:t>
            </a:r>
          </a:p>
          <a:p>
            <a:pPr algn="ctr"/>
            <a:r>
              <a:rPr lang="en-US" sz="1400" b="1" dirty="0" smtClean="0"/>
              <a:t>(</a:t>
            </a:r>
            <a:r>
              <a:rPr lang="en-US" sz="1400" b="1" dirty="0" err="1" smtClean="0"/>
              <a:t>odometry</a:t>
            </a:r>
            <a:r>
              <a:rPr lang="en-US" sz="1400" b="1" dirty="0" smtClean="0"/>
              <a:t> &amp; BW images)</a:t>
            </a:r>
            <a:endParaRPr 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20398" y="1884822"/>
            <a:ext cx="999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/>
              <a:t>UART</a:t>
            </a:r>
          </a:p>
          <a:p>
            <a:pPr algn="r"/>
            <a:r>
              <a:rPr lang="en-US" sz="1400" b="1" dirty="0" smtClean="0"/>
              <a:t>(RC inputs)</a:t>
            </a:r>
            <a:endParaRPr 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42170" y="4989659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PWM Signals</a:t>
            </a:r>
            <a:endParaRPr lang="en-US" sz="1400" b="1" dirty="0"/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2250344" y="4763389"/>
            <a:ext cx="0" cy="76031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-13961" y="-15989"/>
            <a:ext cx="9144000" cy="844012"/>
            <a:chOff x="0" y="1"/>
            <a:chExt cx="9144000" cy="844012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 descr="Screen Shot 2015-10-11 at 11.16.20 AM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System Design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237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Mass Budget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50806"/>
              </p:ext>
            </p:extLst>
          </p:nvPr>
        </p:nvGraphicFramePr>
        <p:xfrm>
          <a:off x="1502228" y="1208314"/>
          <a:ext cx="6259285" cy="41521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42577"/>
                <a:gridCol w="825155"/>
                <a:gridCol w="1791553"/>
              </a:tblGrid>
              <a:tr h="2592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Component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Qty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Mass (each) [g]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AlienCopter Bee Frame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303.0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Custom Landing Gear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22.5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Custom Propeller Guards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123.0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ODROID XU4 (w/ case and Wi-Fi dongle)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83.5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ODROID Expansion Shield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21.1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DJI Guidance Sensor (w/ mounting hardware)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470.4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Pixhawk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40.3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FliR Lepton LWIR Camera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FrSKY TFR4 Radio Receiver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8.7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Power Distribution Board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21.0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SunnySky V2216-12 II Motors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68.7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10x4.7 Propellers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11.1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20A ESC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28.4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Turnigy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r>
                        <a:rPr lang="en-US" sz="1400" b="1" dirty="0" err="1">
                          <a:effectLst/>
                        </a:rPr>
                        <a:t>Multistar</a:t>
                      </a:r>
                      <a:r>
                        <a:rPr lang="en-US" sz="1400" b="1" dirty="0">
                          <a:effectLst/>
                        </a:rPr>
                        <a:t> 4S 10.0 </a:t>
                      </a:r>
                      <a:r>
                        <a:rPr lang="en-US" sz="1400" b="1" dirty="0" err="1">
                          <a:effectLst/>
                        </a:rPr>
                        <a:t>LiPo</a:t>
                      </a:r>
                      <a:r>
                        <a:rPr lang="en-US" sz="1400" b="1" dirty="0">
                          <a:effectLst/>
                        </a:rPr>
                        <a:t> Battery Pack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815.8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21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Total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2365.3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Power Distribution FBD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05" y="1425574"/>
            <a:ext cx="7633024" cy="464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3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Power Budget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788219"/>
              </p:ext>
            </p:extLst>
          </p:nvPr>
        </p:nvGraphicFramePr>
        <p:xfrm>
          <a:off x="575876" y="1524003"/>
          <a:ext cx="7923501" cy="2366012"/>
        </p:xfrm>
        <a:graphic>
          <a:graphicData uri="http://schemas.openxmlformats.org/drawingml/2006/table">
            <a:tbl>
              <a:tblPr firstRow="1" firstCol="1" lastCol="1" bandRow="1">
                <a:tableStyleId>{5C22544A-7EE6-4342-B048-85BDC9FD1C3A}</a:tableStyleId>
              </a:tblPr>
              <a:tblGrid>
                <a:gridCol w="2868364"/>
                <a:gridCol w="536524"/>
                <a:gridCol w="1450490"/>
                <a:gridCol w="1265973"/>
                <a:gridCol w="1802150"/>
              </a:tblGrid>
              <a:tr h="6005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Component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Qty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Nominal Voltage [V]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Current Draw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[mA]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Power Consumption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[mW]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005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ODROID XU4 (powers </a:t>
                      </a:r>
                      <a:r>
                        <a:rPr lang="en-US" sz="1400" dirty="0" err="1">
                          <a:effectLst/>
                        </a:rPr>
                        <a:t>FLiR</a:t>
                      </a:r>
                      <a:r>
                        <a:rPr lang="en-US" sz="1400" dirty="0">
                          <a:effectLst/>
                        </a:rPr>
                        <a:t> &amp; Wi-Fi)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4000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20000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12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DJI Guidance Sensor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14.8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810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12000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12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Pixhawk (powers radio receiver)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1500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12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SunnySky</a:t>
                      </a:r>
                      <a:r>
                        <a:rPr lang="en-US" sz="1400" dirty="0">
                          <a:effectLst/>
                        </a:rPr>
                        <a:t> V2216-12 II </a:t>
                      </a:r>
                      <a:r>
                        <a:rPr lang="en-US" sz="1400" dirty="0" smtClean="0">
                          <a:effectLst/>
                        </a:rPr>
                        <a:t>Motors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14.8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4730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70017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1217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24030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313568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87939" y="4248615"/>
            <a:ext cx="7731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Motors use 89.3% of total power consumption (78.7% of Current Draw)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Motor estimated at hovering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73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Flight Endurance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470" y="1434872"/>
            <a:ext cx="5473690" cy="4356329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854130"/>
              </p:ext>
            </p:extLst>
          </p:nvPr>
        </p:nvGraphicFramePr>
        <p:xfrm>
          <a:off x="250371" y="1794102"/>
          <a:ext cx="3058886" cy="3243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443"/>
                <a:gridCol w="1529443"/>
              </a:tblGrid>
              <a:tr h="64876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Mass [kg]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Time [min]</a:t>
                      </a:r>
                      <a:endParaRPr lang="en-US" sz="2000" b="1" dirty="0"/>
                    </a:p>
                  </a:txBody>
                  <a:tcPr anchor="ctr"/>
                </a:tc>
              </a:tr>
              <a:tr h="6487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2.37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/>
                </a:tc>
              </a:tr>
              <a:tr h="6487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2.60 (0.5 </a:t>
                      </a:r>
                      <a:r>
                        <a:rPr lang="en-US" dirty="0" err="1" smtClean="0"/>
                        <a:t>lb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17.5</a:t>
                      </a:r>
                      <a:endParaRPr lang="en-US" dirty="0"/>
                    </a:p>
                  </a:txBody>
                  <a:tcPr anchor="ctr"/>
                </a:tc>
              </a:tr>
              <a:tr h="6487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2.82</a:t>
                      </a:r>
                      <a:r>
                        <a:rPr lang="en-US" baseline="0" dirty="0" smtClean="0"/>
                        <a:t> (1.0 </a:t>
                      </a:r>
                      <a:r>
                        <a:rPr lang="en-US" baseline="0" dirty="0" err="1" smtClean="0"/>
                        <a:t>lb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15.6</a:t>
                      </a:r>
                      <a:endParaRPr lang="en-US" dirty="0"/>
                    </a:p>
                  </a:txBody>
                  <a:tcPr anchor="ctr"/>
                </a:tc>
              </a:tr>
              <a:tr h="6487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3.87</a:t>
                      </a:r>
                      <a:r>
                        <a:rPr lang="en-US" baseline="0" dirty="0" smtClean="0"/>
                        <a:t> (MAX)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69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Stopping Distance Simulation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96" y="1414088"/>
            <a:ext cx="4905078" cy="4250731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610" y="2682203"/>
            <a:ext cx="34194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4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Motor Current Estimation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028" y="1181371"/>
            <a:ext cx="4989972" cy="3783965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113241"/>
              </p:ext>
            </p:extLst>
          </p:nvPr>
        </p:nvGraphicFramePr>
        <p:xfrm>
          <a:off x="7463871" y="5237480"/>
          <a:ext cx="1442811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7505"/>
                <a:gridCol w="10853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4.72E-06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8.50E-03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-1.947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5132639" y="5633904"/>
                <a:ext cx="1928670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/>
                        <m:t>𝑰</m:t>
                      </m:r>
                      <m:r>
                        <a:rPr lang="en-US" b="1" i="1"/>
                        <m:t>=</m:t>
                      </m:r>
                      <m:sSup>
                        <m:sSupPr>
                          <m:ctrlPr>
                            <a:rPr lang="en-US" b="1" i="1"/>
                          </m:ctrlPr>
                        </m:sSupPr>
                        <m:e>
                          <m:r>
                            <a:rPr lang="en-US" b="1" i="1"/>
                            <m:t>𝒂</m:t>
                          </m:r>
                        </m:e>
                        <m:sup>
                          <m:r>
                            <a:rPr lang="en-US" b="1" i="1"/>
                            <m:t>𝟐</m:t>
                          </m:r>
                        </m:sup>
                      </m:sSup>
                      <m:r>
                        <a:rPr lang="en-US" b="1" i="1"/>
                        <m:t>𝑻</m:t>
                      </m:r>
                      <m:r>
                        <a:rPr lang="en-US" b="1" i="1"/>
                        <m:t>∗</m:t>
                      </m:r>
                      <m:r>
                        <a:rPr lang="en-US" b="1" i="1"/>
                        <m:t>𝒃𝑻</m:t>
                      </m:r>
                      <m:r>
                        <a:rPr lang="en-US" b="1" i="1"/>
                        <m:t>+</m:t>
                      </m:r>
                      <m:r>
                        <a:rPr lang="en-US" b="1" i="1"/>
                        <m:t>𝒄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639" y="5633904"/>
                <a:ext cx="1928670" cy="37555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636124"/>
              </p:ext>
            </p:extLst>
          </p:nvPr>
        </p:nvGraphicFramePr>
        <p:xfrm>
          <a:off x="0" y="1723851"/>
          <a:ext cx="4229363" cy="13495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4562"/>
                <a:gridCol w="1048267"/>
                <a:gridCol w="1048267"/>
                <a:gridCol w="1048267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Propeller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Throttle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Current Draw [A]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Thrust [g]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10x3.8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65%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650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75%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8.1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85%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11.9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1030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15.2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1210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0" y="1077520"/>
            <a:ext cx="4229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Experimental Results of </a:t>
            </a:r>
            <a:r>
              <a:rPr lang="en-US" dirty="0" err="1" smtClean="0"/>
              <a:t>SunnySky</a:t>
            </a:r>
            <a:r>
              <a:rPr lang="en-US" dirty="0" smtClean="0"/>
              <a:t> V2212 Motors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467" y="3799621"/>
            <a:ext cx="41748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Experimental results were found for 10x3.8 propeller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Quadratic fit to get an equation for current depending on thrust</a:t>
            </a:r>
          </a:p>
        </p:txBody>
      </p:sp>
    </p:spTree>
    <p:extLst>
      <p:ext uri="{BB962C8B-B14F-4D97-AF65-F5344CB8AC3E}">
        <p14:creationId xmlns:p14="http://schemas.microsoft.com/office/powerpoint/2010/main" val="2881524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386</Words>
  <Application>Microsoft Office PowerPoint</Application>
  <PresentationFormat>On-screen Show (4:3)</PresentationFormat>
  <Paragraphs>153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Tyler Clayton</cp:lastModifiedBy>
  <cp:revision>7</cp:revision>
  <dcterms:created xsi:type="dcterms:W3CDTF">2015-10-11T18:51:34Z</dcterms:created>
  <dcterms:modified xsi:type="dcterms:W3CDTF">2015-12-04T02:48:23Z</dcterms:modified>
</cp:coreProperties>
</file>