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7" r:id="rId3"/>
    <p:sldMasterId id="2147483700" r:id="rId4"/>
    <p:sldMasterId id="2147483714" r:id="rId5"/>
    <p:sldMasterId id="2147483727" r:id="rId6"/>
  </p:sldMasterIdLst>
  <p:notesMasterIdLst>
    <p:notesMasterId r:id="rId15"/>
  </p:notesMasterIdLst>
  <p:sldIdLst>
    <p:sldId id="256" r:id="rId7"/>
    <p:sldId id="257" r:id="rId8"/>
    <p:sldId id="259" r:id="rId9"/>
    <p:sldId id="258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66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BBEFF-0F3D-471E-B15B-7D8119D57555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914C5-4BF9-4ABB-9C19-6D07EFD6DD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914C5-4BF9-4ABB-9C19-6D07EFD6DD6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914C5-4BF9-4ABB-9C19-6D07EFD6DD6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914C5-4BF9-4ABB-9C19-6D07EFD6DD6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914C5-4BF9-4ABB-9C19-6D07EFD6DD6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38" y="104775"/>
            <a:ext cx="6126162" cy="8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39825"/>
            <a:ext cx="9144000" cy="2516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808413"/>
            <a:ext cx="9144000" cy="251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70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C158B-2083-8446-9BB8-8B964C4BC0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28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4"/>
            <a:ext cx="8229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53054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1C43CB-FE62-3F44-9D47-76213ADFE2CB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86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C8291F-1538-614D-A906-F43372B6599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840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44131F-3769-3944-8C87-ECFE6A6DBD53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52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7BABB-B44D-0943-8859-2376D9E81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14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1D5779-AA1A-A540-AFE0-D068F560F9BC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169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B326-BF6E-2248-88BA-F0052122D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2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B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F6C3F5-8E53-EF43-941F-E96378B858B9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665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7F23A7-332A-7A44-A349-77E15C721FD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4213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C7653F-CA2F-5F4C-A69B-05ED65C2B840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844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CA31D7-A3A0-6B4C-B5D7-1EBC4E7AD24F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662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FA5363-D75F-3943-9E8A-3E2DC9BD51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479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08E8DB-30A7-8440-B65E-1F24DF473092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279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80D5-2DF5-485F-86EC-EC7B147D71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B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15EB-0A5D-4832-A2FA-38743E4A17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A80-D3DE-47DF-8450-566D61638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381E-3B41-41DD-AA58-003D2474DA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92F9-7A2B-4405-BDCE-5B5B81243D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732" y="19989"/>
            <a:ext cx="6054243" cy="732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5F5-514C-4348-91E4-EA9703B27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11A-1B2A-4941-8C83-987047530C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889-5642-4D2E-901C-F0EE2968B1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CD61-0A37-4948-AA36-08F48E1997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C7DD-0606-49B8-BB89-15D89C5ECE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220-FDC8-46B6-951F-DF84C171C9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38" y="104775"/>
            <a:ext cx="6126162" cy="8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39825"/>
            <a:ext cx="9144000" cy="2516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808413"/>
            <a:ext cx="9144000" cy="251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C425-C1E9-428E-BFDF-E09D465086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99D32-299A-4F75-8DC3-2EE5BE3178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3703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C158B-2083-8446-9BB8-8B964C4BC0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2825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4"/>
            <a:ext cx="8229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53054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1C43CB-FE62-3F44-9D47-76213ADFE2CB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86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C8291F-1538-614D-A906-F43372B6599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8406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44131F-3769-3944-8C87-ECFE6A6DBD53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528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7BABB-B44D-0943-8859-2376D9E81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14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1D5779-AA1A-A540-AFE0-D068F560F9BC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169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B326-BF6E-2248-88BA-F0052122D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2335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F6C3F5-8E53-EF43-941F-E96378B858B9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6652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7F23A7-332A-7A44-A349-77E15C721FD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42136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C7653F-CA2F-5F4C-A69B-05ED65C2B840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844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CA31D7-A3A0-6B4C-B5D7-1EBC4E7AD24F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66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FA5363-D75F-3943-9E8A-3E2DC9BD51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47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08E8DB-30A7-8440-B65E-1F24DF473092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2792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B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732" y="19989"/>
            <a:ext cx="6054243" cy="732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732" y="19989"/>
            <a:ext cx="6054243" cy="732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38" y="104775"/>
            <a:ext cx="6126162" cy="8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39825"/>
            <a:ext cx="9144000" cy="2516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808413"/>
            <a:ext cx="9144000" cy="251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7036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C158B-2083-8446-9BB8-8B964C4BC0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2825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4"/>
            <a:ext cx="8229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53054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1C43CB-FE62-3F44-9D47-76213ADFE2CB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86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C8291F-1538-614D-A906-F43372B6599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8406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44131F-3769-3944-8C87-ECFE6A6DBD53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5281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7BABB-B44D-0943-8859-2376D9E81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143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1D5779-AA1A-A540-AFE0-D068F560F9BC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1690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B326-BF6E-2248-88BA-F0052122D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2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F6C3F5-8E53-EF43-941F-E96378B858B9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6652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7F23A7-332A-7A44-A349-77E15C721FD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42136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C7653F-CA2F-5F4C-A69B-05ED65C2B840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8447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CA31D7-A3A0-6B4C-B5D7-1EBC4E7AD24F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6627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FA5363-D75F-3943-9E8A-3E2DC9BD51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4794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08E8DB-30A7-8440-B65E-1F24DF473092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27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A893-2AA4-42E9-ACF4-87EEE994A0B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3948-81FF-4DB3-8760-EC1916B6AFA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757" y="19989"/>
            <a:ext cx="6019522" cy="732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600" b="0" kern="1200">
          <a:solidFill>
            <a:srgbClr val="D0B87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339"/>
            <a:ext cx="82296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42975"/>
            <a:ext cx="8229600" cy="542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364818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7224" y="6396335"/>
            <a:ext cx="440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 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Engineering Center for Unmanned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Vehicles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 OF COLORADO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BOULDER</a:t>
            </a: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Picture 8" descr="Boulder FL master.eps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87" r="76530"/>
          <a:stretch/>
        </p:blipFill>
        <p:spPr>
          <a:xfrm>
            <a:off x="432935" y="6440900"/>
            <a:ext cx="444289" cy="3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93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757" y="19989"/>
            <a:ext cx="6019522" cy="732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600" b="0" kern="1200">
          <a:solidFill>
            <a:srgbClr val="D0B87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339"/>
            <a:ext cx="82296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42975"/>
            <a:ext cx="8229600" cy="542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364818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7224" y="6396335"/>
            <a:ext cx="440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 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Engineering Center for Unmanned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Vehicles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 OF COLORADO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BOULDER</a:t>
            </a: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Picture 8" descr="Boulder FL master.eps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87" r="76530"/>
          <a:stretch/>
        </p:blipFill>
        <p:spPr>
          <a:xfrm>
            <a:off x="432935" y="6440900"/>
            <a:ext cx="444289" cy="3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93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757" y="19989"/>
            <a:ext cx="6019522" cy="732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600" b="0" kern="1200">
          <a:solidFill>
            <a:srgbClr val="D0B87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339"/>
            <a:ext cx="82296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42975"/>
            <a:ext cx="8229600" cy="542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364818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7224" y="6396335"/>
            <a:ext cx="440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 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Engineering Center for Unmanned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Vehicles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 OF COLORADO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BOULDER</a:t>
            </a: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Picture 8" descr="Boulder FL master.eps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87" r="76530"/>
          <a:stretch/>
        </p:blipFill>
        <p:spPr>
          <a:xfrm>
            <a:off x="432935" y="6440900"/>
            <a:ext cx="444289" cy="3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93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FlyNet</a:t>
            </a:r>
            <a:r>
              <a:rPr lang="en-US" dirty="0" smtClean="0"/>
              <a:t> Integration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Anderson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933700"/>
            <a:ext cx="1447800" cy="1600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7000" y="2933700"/>
            <a:ext cx="1905000" cy="1600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Flight Control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14478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43400" y="14478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47800" y="50292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Target/Tag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50292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0" y="50292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Multi-Platform Coordination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9" idx="0"/>
            <a:endCxn id="5" idx="2"/>
          </p:cNvCxnSpPr>
          <p:nvPr/>
        </p:nvCxnSpPr>
        <p:spPr>
          <a:xfrm rot="5400000" flipH="1" flipV="1">
            <a:off x="3009900" y="3810000"/>
            <a:ext cx="495300" cy="1943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0"/>
            <a:endCxn id="5" idx="2"/>
          </p:cNvCxnSpPr>
          <p:nvPr/>
        </p:nvCxnSpPr>
        <p:spPr>
          <a:xfrm rot="16200000" flipV="1">
            <a:off x="4000500" y="4762500"/>
            <a:ext cx="495300" cy="38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0"/>
            <a:endCxn id="5" idx="2"/>
          </p:cNvCxnSpPr>
          <p:nvPr/>
        </p:nvCxnSpPr>
        <p:spPr>
          <a:xfrm rot="16200000" flipV="1">
            <a:off x="4953000" y="3810000"/>
            <a:ext cx="495300" cy="1943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67300" y="3505200"/>
            <a:ext cx="14097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390900" y="2933700"/>
            <a:ext cx="1676400" cy="1600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5" idx="0"/>
          </p:cNvCxnSpPr>
          <p:nvPr/>
        </p:nvCxnSpPr>
        <p:spPr>
          <a:xfrm rot="16200000" flipH="1">
            <a:off x="3581400" y="2286000"/>
            <a:ext cx="342900" cy="952500"/>
          </a:xfrm>
          <a:prstGeom prst="bentConnector3">
            <a:avLst>
              <a:gd name="adj1" fmla="val 2837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5" idx="0"/>
          </p:cNvCxnSpPr>
          <p:nvPr/>
        </p:nvCxnSpPr>
        <p:spPr>
          <a:xfrm rot="5400000">
            <a:off x="4533900" y="2286000"/>
            <a:ext cx="342900" cy="952500"/>
          </a:xfrm>
          <a:prstGeom prst="bentConnector3">
            <a:avLst>
              <a:gd name="adj1" fmla="val 2837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4" idx="0"/>
          </p:cNvCxnSpPr>
          <p:nvPr/>
        </p:nvCxnSpPr>
        <p:spPr>
          <a:xfrm rot="16200000" flipV="1">
            <a:off x="4343400" y="-152400"/>
            <a:ext cx="12700" cy="6172200"/>
          </a:xfrm>
          <a:prstGeom prst="bentConnector3">
            <a:avLst>
              <a:gd name="adj1" fmla="val 12502713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1981200" y="3962399"/>
            <a:ext cx="14097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67300" y="3962400"/>
            <a:ext cx="14097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81200" y="3581400"/>
            <a:ext cx="14097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62800" y="4953000"/>
            <a:ext cx="30480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2800" y="5638800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162800" y="5181600"/>
            <a:ext cx="304800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62800" y="5410200"/>
            <a:ext cx="304800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67600" y="48006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= USB, </a:t>
            </a:r>
            <a:r>
              <a:rPr lang="en-US" sz="1400" dirty="0" err="1" smtClean="0"/>
              <a:t>MAVLink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467600" y="50262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= ROS Internal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467600" y="52548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= External Radio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67600" y="5483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= TBD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933700"/>
            <a:ext cx="1447800" cy="1600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7000" y="2933700"/>
            <a:ext cx="1905000" cy="1600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Flight Control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14478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43400" y="14478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47800" y="50292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Target/Tag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50292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0" y="50292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Multi-Platform Coordination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9" idx="0"/>
            <a:endCxn id="5" idx="2"/>
          </p:cNvCxnSpPr>
          <p:nvPr/>
        </p:nvCxnSpPr>
        <p:spPr>
          <a:xfrm rot="5400000" flipH="1" flipV="1">
            <a:off x="3009900" y="3810000"/>
            <a:ext cx="495300" cy="1943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0"/>
            <a:endCxn id="5" idx="2"/>
          </p:cNvCxnSpPr>
          <p:nvPr/>
        </p:nvCxnSpPr>
        <p:spPr>
          <a:xfrm rot="16200000" flipV="1">
            <a:off x="4000500" y="4762500"/>
            <a:ext cx="495300" cy="38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0"/>
            <a:endCxn id="5" idx="2"/>
          </p:cNvCxnSpPr>
          <p:nvPr/>
        </p:nvCxnSpPr>
        <p:spPr>
          <a:xfrm rot="16200000" flipV="1">
            <a:off x="4953000" y="3810000"/>
            <a:ext cx="495300" cy="1943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67300" y="3505200"/>
            <a:ext cx="14097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390900" y="2933700"/>
            <a:ext cx="1676400" cy="1600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5" idx="0"/>
          </p:cNvCxnSpPr>
          <p:nvPr/>
        </p:nvCxnSpPr>
        <p:spPr>
          <a:xfrm rot="16200000" flipH="1">
            <a:off x="3581400" y="2286000"/>
            <a:ext cx="342900" cy="952500"/>
          </a:xfrm>
          <a:prstGeom prst="bentConnector3">
            <a:avLst>
              <a:gd name="adj1" fmla="val 2837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5" idx="0"/>
          </p:cNvCxnSpPr>
          <p:nvPr/>
        </p:nvCxnSpPr>
        <p:spPr>
          <a:xfrm rot="5400000">
            <a:off x="4533900" y="2286000"/>
            <a:ext cx="342900" cy="952500"/>
          </a:xfrm>
          <a:prstGeom prst="bentConnector3">
            <a:avLst>
              <a:gd name="adj1" fmla="val 2837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4" idx="0"/>
          </p:cNvCxnSpPr>
          <p:nvPr/>
        </p:nvCxnSpPr>
        <p:spPr>
          <a:xfrm rot="16200000" flipV="1">
            <a:off x="4343400" y="-152400"/>
            <a:ext cx="12700" cy="6172200"/>
          </a:xfrm>
          <a:prstGeom prst="bentConnector3">
            <a:avLst>
              <a:gd name="adj1" fmla="val 12502713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1981200" y="3962399"/>
            <a:ext cx="14097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67300" y="3962400"/>
            <a:ext cx="14097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81200" y="3581400"/>
            <a:ext cx="14097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62800" y="4953000"/>
            <a:ext cx="30480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2800" y="5638800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162800" y="5181600"/>
            <a:ext cx="304800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62800" y="5410200"/>
            <a:ext cx="304800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67600" y="48006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= USB, </a:t>
            </a:r>
            <a:r>
              <a:rPr lang="en-US" sz="1400" dirty="0" err="1" smtClean="0"/>
              <a:t>MAVLink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467600" y="50262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= ROS Internal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467600" y="52548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= External Radio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67600" y="5483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= TBD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81000" y="1295400"/>
            <a:ext cx="5791200" cy="3429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48400" y="2667000"/>
            <a:ext cx="24384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43000" y="4876800"/>
            <a:ext cx="5943600" cy="1447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19200" y="63246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External Platforms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7000" y="22860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Pixhawk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47244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Embedded Proc.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981200" y="3810000"/>
            <a:ext cx="14097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Subsystem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352800" y="3657600"/>
            <a:ext cx="1447800" cy="1600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endCxn id="27" idx="0"/>
          </p:cNvCxnSpPr>
          <p:nvPr/>
        </p:nvCxnSpPr>
        <p:spPr>
          <a:xfrm rot="16200000" flipH="1">
            <a:off x="3733800" y="3314700"/>
            <a:ext cx="647700" cy="38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800600" y="5067299"/>
            <a:ext cx="381000" cy="1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00600" y="4000499"/>
            <a:ext cx="381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2954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Attitude</a:t>
            </a:r>
          </a:p>
          <a:p>
            <a:r>
              <a:rPr lang="en-US" dirty="0" smtClean="0"/>
              <a:t>- Input</a:t>
            </a:r>
          </a:p>
          <a:p>
            <a:r>
              <a:rPr lang="en-US" dirty="0" smtClean="0"/>
              <a:t>- Euler or Quaternion</a:t>
            </a:r>
          </a:p>
          <a:p>
            <a:pPr>
              <a:buFontTx/>
              <a:buChar char="-"/>
            </a:pPr>
            <a:r>
              <a:rPr lang="en-US" dirty="0" smtClean="0"/>
              <a:t>3, double (64-pt.)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MAVLink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Up-to 1 kHz (?)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0" y="19050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NED</a:t>
            </a:r>
          </a:p>
          <a:p>
            <a:pPr>
              <a:buFontTx/>
              <a:buChar char="-"/>
            </a:pPr>
            <a:r>
              <a:rPr lang="en-US" dirty="0" smtClean="0"/>
              <a:t> Output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3, double (64-pt.)</a:t>
            </a:r>
          </a:p>
          <a:p>
            <a:pPr>
              <a:buFontTx/>
              <a:buChar char="-"/>
            </a:pPr>
            <a:r>
              <a:rPr lang="en-US" dirty="0" smtClean="0"/>
              <a:t>ROS Internal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~10 Hz (based on sensor)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0" y="50292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Position in Local NED</a:t>
            </a:r>
          </a:p>
          <a:p>
            <a:pPr>
              <a:buFontTx/>
              <a:buChar char="-"/>
            </a:pPr>
            <a:r>
              <a:rPr lang="en-US" dirty="0" smtClean="0"/>
              <a:t> Input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3, double (64-pt.)</a:t>
            </a:r>
          </a:p>
          <a:p>
            <a:pPr>
              <a:buFontTx/>
              <a:buChar char="-"/>
            </a:pPr>
            <a:r>
              <a:rPr lang="en-US" dirty="0" smtClean="0"/>
              <a:t>ROS Internal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~10 Hz (based on sensor)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28194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Subsystem</a:t>
            </a:r>
          </a:p>
          <a:p>
            <a:pPr>
              <a:buFontTx/>
              <a:buChar char="-"/>
            </a:pPr>
            <a:r>
              <a:rPr lang="en-US" dirty="0" smtClean="0"/>
              <a:t>Runs SLAM on embedded controller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Needs to output local NED and updated map.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00600" y="4572000"/>
            <a:ext cx="381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5000" y="35052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for OA</a:t>
            </a:r>
          </a:p>
          <a:p>
            <a:pPr>
              <a:buFontTx/>
              <a:buChar char="-"/>
            </a:pPr>
            <a:r>
              <a:rPr lang="en-US" dirty="0" smtClean="0"/>
              <a:t> Output</a:t>
            </a:r>
          </a:p>
          <a:p>
            <a:pPr>
              <a:buFontTx/>
              <a:buChar char="-"/>
            </a:pPr>
            <a:r>
              <a:rPr lang="en-US" dirty="0" smtClean="0"/>
              <a:t> ???</a:t>
            </a:r>
          </a:p>
          <a:p>
            <a:pPr>
              <a:buFontTx/>
              <a:buChar char="-"/>
            </a:pPr>
            <a:r>
              <a:rPr lang="en-US" dirty="0" smtClean="0"/>
              <a:t>ROS Internal</a:t>
            </a:r>
          </a:p>
          <a:p>
            <a:r>
              <a:rPr lang="en-US" dirty="0" smtClean="0"/>
              <a:t>- ~10 Hz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Control Subsystem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0" y="14478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Attitude</a:t>
            </a:r>
          </a:p>
          <a:p>
            <a:r>
              <a:rPr lang="en-US" dirty="0" smtClean="0"/>
              <a:t>- Output</a:t>
            </a:r>
          </a:p>
          <a:p>
            <a:r>
              <a:rPr lang="en-US" dirty="0" smtClean="0"/>
              <a:t>- Euler or Quaternion</a:t>
            </a:r>
          </a:p>
          <a:p>
            <a:pPr>
              <a:buFontTx/>
              <a:buChar char="-"/>
            </a:pPr>
            <a:r>
              <a:rPr lang="en-US" dirty="0" smtClean="0"/>
              <a:t>3, double (64-pt.)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MAVLink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Up-to 1 kHz (?)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2004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Command, Local NED</a:t>
            </a:r>
          </a:p>
          <a:p>
            <a:pPr>
              <a:buFontTx/>
              <a:buChar char="-"/>
            </a:pPr>
            <a:r>
              <a:rPr lang="en-US" dirty="0" smtClean="0"/>
              <a:t> Input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3, double (64-pt.)</a:t>
            </a:r>
          </a:p>
          <a:p>
            <a:pPr>
              <a:buFontTx/>
              <a:buChar char="-"/>
            </a:pPr>
            <a:r>
              <a:rPr lang="en-US" dirty="0" smtClean="0"/>
              <a:t> USB </a:t>
            </a:r>
            <a:r>
              <a:rPr lang="en-US" dirty="0" err="1" smtClean="0"/>
              <a:t>MAVLink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~10 Hz (based on sensor)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1295400"/>
            <a:ext cx="335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Flight Control Subsystem</a:t>
            </a:r>
          </a:p>
          <a:p>
            <a:pPr>
              <a:buFontTx/>
              <a:buChar char="-"/>
            </a:pPr>
            <a:r>
              <a:rPr lang="en-US" dirty="0" smtClean="0"/>
              <a:t>Runs flight control on </a:t>
            </a:r>
            <a:r>
              <a:rPr lang="en-US" dirty="0" err="1" smtClean="0"/>
              <a:t>Pixhawk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Executes local position controller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Given local NED pos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Given local NED commands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Outputs attitude for Nav. System 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29400" y="4114800"/>
            <a:ext cx="1905000" cy="1600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Flight Control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19800" y="4686300"/>
            <a:ext cx="6096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0"/>
          </p:cNvCxnSpPr>
          <p:nvPr/>
        </p:nvCxnSpPr>
        <p:spPr>
          <a:xfrm rot="16200000" flipV="1">
            <a:off x="7124700" y="3657600"/>
            <a:ext cx="723900" cy="1905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96000" y="5143500"/>
            <a:ext cx="5334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52800" y="4979075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 Local NED</a:t>
            </a:r>
          </a:p>
          <a:p>
            <a:pPr>
              <a:buFontTx/>
              <a:buChar char="-"/>
            </a:pPr>
            <a:r>
              <a:rPr lang="en-US" dirty="0" smtClean="0"/>
              <a:t> Input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3, double (64-pt.)</a:t>
            </a:r>
          </a:p>
          <a:p>
            <a:pPr>
              <a:buFontTx/>
              <a:buChar char="-"/>
            </a:pPr>
            <a:r>
              <a:rPr lang="en-US" dirty="0" smtClean="0"/>
              <a:t> USB </a:t>
            </a:r>
            <a:r>
              <a:rPr lang="en-US" dirty="0" err="1" smtClean="0"/>
              <a:t>MAVLink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~10 Hz (based on sensor)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Subsystem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5400" y="34290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Detection</a:t>
            </a:r>
          </a:p>
          <a:p>
            <a:pPr>
              <a:buFontTx/>
              <a:buChar char="-"/>
            </a:pPr>
            <a:r>
              <a:rPr lang="en-US" dirty="0" smtClean="0"/>
              <a:t>Binary -&gt; target visible?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Bearing 2, double (64-pt.) </a:t>
            </a:r>
          </a:p>
          <a:p>
            <a:pPr lvl="1">
              <a:buFontTx/>
              <a:buChar char="-"/>
            </a:pPr>
            <a:r>
              <a:rPr lang="en-US" dirty="0" err="1" smtClean="0"/>
              <a:t>Az</a:t>
            </a:r>
            <a:r>
              <a:rPr lang="en-US" dirty="0" smtClean="0"/>
              <a:t>/El</a:t>
            </a:r>
          </a:p>
          <a:p>
            <a:pPr>
              <a:buFontTx/>
              <a:buChar char="-"/>
            </a:pPr>
            <a:r>
              <a:rPr lang="en-US" dirty="0" smtClean="0"/>
              <a:t>SPI video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10 Hz (???)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1295400"/>
            <a:ext cx="335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Detection Subsystem</a:t>
            </a:r>
          </a:p>
          <a:p>
            <a:pPr>
              <a:buFontTx/>
              <a:buChar char="-"/>
            </a:pPr>
            <a:r>
              <a:rPr lang="en-US" dirty="0" smtClean="0"/>
              <a:t>Runs on embedded processor to detect targets and tags</a:t>
            </a:r>
          </a:p>
          <a:p>
            <a:pPr>
              <a:buFontTx/>
              <a:buChar char="-"/>
            </a:pPr>
            <a:r>
              <a:rPr lang="en-US" dirty="0" smtClean="0"/>
              <a:t> Extract </a:t>
            </a:r>
            <a:r>
              <a:rPr lang="en-US" dirty="0" err="1" smtClean="0"/>
              <a:t>az</a:t>
            </a:r>
            <a:r>
              <a:rPr lang="en-US" dirty="0" smtClean="0"/>
              <a:t>/el to target</a:t>
            </a:r>
          </a:p>
          <a:p>
            <a:pPr>
              <a:buFontTx/>
              <a:buChar char="-"/>
            </a:pPr>
            <a:r>
              <a:rPr lang="en-US" dirty="0" smtClean="0"/>
              <a:t> Extract binary detection from tag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Tag is still TBD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29200" y="16764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34200" y="16764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19" idx="2"/>
          </p:cNvCxnSpPr>
          <p:nvPr/>
        </p:nvCxnSpPr>
        <p:spPr>
          <a:xfrm rot="16200000" flipH="1">
            <a:off x="6172200" y="2514600"/>
            <a:ext cx="342900" cy="952500"/>
          </a:xfrm>
          <a:prstGeom prst="bentConnector3">
            <a:avLst>
              <a:gd name="adj1" fmla="val 2837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2"/>
          </p:cNvCxnSpPr>
          <p:nvPr/>
        </p:nvCxnSpPr>
        <p:spPr>
          <a:xfrm rot="5400000">
            <a:off x="7124700" y="2514600"/>
            <a:ext cx="342900" cy="952500"/>
          </a:xfrm>
          <a:prstGeom prst="bentConnector3">
            <a:avLst>
              <a:gd name="adj1" fmla="val 2837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3000" y="5187077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Detection</a:t>
            </a:r>
          </a:p>
          <a:p>
            <a:pPr>
              <a:buFontTx/>
              <a:buChar char="-"/>
            </a:pPr>
            <a:r>
              <a:rPr lang="en-US" dirty="0" smtClean="0"/>
              <a:t>Binary -&gt; target visible?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Double -&gt; Tag ID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USB or UART most likely…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Or just camera…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10 Hz (???)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Subsystem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5400" y="34290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Detection</a:t>
            </a:r>
          </a:p>
          <a:p>
            <a:pPr>
              <a:buFontTx/>
              <a:buChar char="-"/>
            </a:pPr>
            <a:r>
              <a:rPr lang="en-US" dirty="0" smtClean="0"/>
              <a:t>Binary -&gt; target visible?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Bearing 2, double (64-pt.) </a:t>
            </a:r>
          </a:p>
          <a:p>
            <a:pPr lvl="1">
              <a:buFontTx/>
              <a:buChar char="-"/>
            </a:pPr>
            <a:r>
              <a:rPr lang="en-US" dirty="0" err="1" smtClean="0"/>
              <a:t>Az</a:t>
            </a:r>
            <a:r>
              <a:rPr lang="en-US" dirty="0" smtClean="0"/>
              <a:t>/El</a:t>
            </a:r>
          </a:p>
          <a:p>
            <a:pPr>
              <a:buFontTx/>
              <a:buChar char="-"/>
            </a:pPr>
            <a:r>
              <a:rPr lang="en-US" dirty="0" smtClean="0"/>
              <a:t>SPI video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10 Hz (???)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1295400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Detection Subsystem</a:t>
            </a:r>
          </a:p>
          <a:p>
            <a:pPr>
              <a:buFontTx/>
              <a:buChar char="-"/>
            </a:pPr>
            <a:r>
              <a:rPr lang="en-US" dirty="0" smtClean="0"/>
              <a:t>Runs on embedded processor to detect targets and tags</a:t>
            </a:r>
          </a:p>
          <a:p>
            <a:pPr>
              <a:buFontTx/>
              <a:buChar char="-"/>
            </a:pPr>
            <a:r>
              <a:rPr lang="en-US" dirty="0" smtClean="0"/>
              <a:t> Extract </a:t>
            </a:r>
            <a:r>
              <a:rPr lang="en-US" dirty="0" err="1" smtClean="0"/>
              <a:t>az</a:t>
            </a:r>
            <a:r>
              <a:rPr lang="en-US" dirty="0" smtClean="0"/>
              <a:t>/el to target</a:t>
            </a:r>
          </a:p>
          <a:p>
            <a:pPr>
              <a:buFontTx/>
              <a:buChar char="-"/>
            </a:pPr>
            <a:r>
              <a:rPr lang="en-US" dirty="0" smtClean="0"/>
              <a:t> Extract binary detection from tag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Tag is still TBD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Candidate for merging/ separate processor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29200" y="16764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34200" y="16764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19" idx="2"/>
          </p:cNvCxnSpPr>
          <p:nvPr/>
        </p:nvCxnSpPr>
        <p:spPr>
          <a:xfrm rot="16200000" flipH="1">
            <a:off x="6172200" y="2514600"/>
            <a:ext cx="342900" cy="952500"/>
          </a:xfrm>
          <a:prstGeom prst="bentConnector3">
            <a:avLst>
              <a:gd name="adj1" fmla="val 2837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2"/>
          </p:cNvCxnSpPr>
          <p:nvPr/>
        </p:nvCxnSpPr>
        <p:spPr>
          <a:xfrm rot="5400000">
            <a:off x="7124700" y="2514600"/>
            <a:ext cx="342900" cy="952500"/>
          </a:xfrm>
          <a:prstGeom prst="bentConnector3">
            <a:avLst>
              <a:gd name="adj1" fmla="val 2837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3000" y="5187077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Detection</a:t>
            </a:r>
          </a:p>
          <a:p>
            <a:pPr>
              <a:buFontTx/>
              <a:buChar char="-"/>
            </a:pPr>
            <a:r>
              <a:rPr lang="en-US" dirty="0" smtClean="0"/>
              <a:t>Binary -&gt; target visible?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Double -&gt; Tag ID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USB or UART most likely…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Or just camera…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10 Hz (???)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Off-board Interface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6400" y="22098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Target/Tag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7600" y="22098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62600" y="2209800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Multi-Platform Coordination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5" idx="0"/>
            <a:endCxn id="6" idx="0"/>
          </p:cNvCxnSpPr>
          <p:nvPr/>
        </p:nvCxnSpPr>
        <p:spPr>
          <a:xfrm rot="5400000" flipH="1" flipV="1">
            <a:off x="3505200" y="1219200"/>
            <a:ext cx="12700" cy="1981200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</p:cNvCxnSpPr>
          <p:nvPr/>
        </p:nvCxnSpPr>
        <p:spPr>
          <a:xfrm rot="16200000" flipV="1">
            <a:off x="5181600" y="990600"/>
            <a:ext cx="495300" cy="1943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38100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Off-board Interface</a:t>
            </a:r>
          </a:p>
          <a:p>
            <a:pPr>
              <a:buFontTx/>
              <a:buChar char="-"/>
            </a:pPr>
            <a:r>
              <a:rPr lang="en-US" dirty="0" err="1" smtClean="0"/>
              <a:t>WiFi</a:t>
            </a:r>
            <a:r>
              <a:rPr lang="en-US" dirty="0" smtClean="0"/>
              <a:t> link for now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Has to run some thread on embedded processor 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Very much TBD for now….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Likely 10 Hz interface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Map is a lot of data to move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Need to reduce map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Figure out how distributed planning will work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Consider adding more processors…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RECUV_Theme_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RECUV_Theme_2015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FED69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</TotalTime>
  <Words>517</Words>
  <Application>Microsoft Office PowerPoint</Application>
  <PresentationFormat>On-screen Show (4:3)</PresentationFormat>
  <Paragraphs>160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Theme1</vt:lpstr>
      <vt:lpstr>Default Design</vt:lpstr>
      <vt:lpstr>1_RECUV_Theme_2015</vt:lpstr>
      <vt:lpstr>1_Default Design</vt:lpstr>
      <vt:lpstr>2_RECUV_Theme_2015</vt:lpstr>
      <vt:lpstr>2_Default Design</vt:lpstr>
      <vt:lpstr>FlyNet Integration Architecture</vt:lpstr>
      <vt:lpstr>Overview</vt:lpstr>
      <vt:lpstr>Overview</vt:lpstr>
      <vt:lpstr>Nav Subsystem</vt:lpstr>
      <vt:lpstr>Flight Control Subsystem</vt:lpstr>
      <vt:lpstr>Detection Subsystem</vt:lpstr>
      <vt:lpstr>Detection Subsystem</vt:lpstr>
      <vt:lpstr>Off-board Interface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FlyNet Integration Architecture</dc:title>
  <dc:creator>austinsteamboat</dc:creator>
  <cp:lastModifiedBy>austinsteamboat</cp:lastModifiedBy>
  <cp:revision>5</cp:revision>
  <dcterms:created xsi:type="dcterms:W3CDTF">2015-09-27T22:09:05Z</dcterms:created>
  <dcterms:modified xsi:type="dcterms:W3CDTF">2015-09-27T22:59:03Z</dcterms:modified>
</cp:coreProperties>
</file>