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7" r:id="rId3"/>
    <p:sldMasterId id="2147483700" r:id="rId4"/>
    <p:sldMasterId id="2147483714" r:id="rId5"/>
    <p:sldMasterId id="2147483727" r:id="rId6"/>
  </p:sldMasterIdLst>
  <p:notesMasterIdLst>
    <p:notesMasterId r:id="rId23"/>
  </p:notesMasterIdLst>
  <p:sldIdLst>
    <p:sldId id="256" r:id="rId7"/>
    <p:sldId id="260" r:id="rId8"/>
    <p:sldId id="262" r:id="rId9"/>
    <p:sldId id="263" r:id="rId10"/>
    <p:sldId id="264" r:id="rId11"/>
    <p:sldId id="266" r:id="rId12"/>
    <p:sldId id="265" r:id="rId13"/>
    <p:sldId id="268" r:id="rId14"/>
    <p:sldId id="272" r:id="rId15"/>
    <p:sldId id="273" r:id="rId16"/>
    <p:sldId id="274" r:id="rId17"/>
    <p:sldId id="276" r:id="rId18"/>
    <p:sldId id="277" r:id="rId19"/>
    <p:sldId id="270" r:id="rId20"/>
    <p:sldId id="275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D4BF8-8EE4-4F12-A729-42D4F6959201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E3B66-EA79-454E-A32F-3F1588451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E3B66-EA79-454E-A32F-3F1588451D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E3B66-EA79-454E-A32F-3F1588451D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E3B66-EA79-454E-A32F-3F1588451D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38" y="104775"/>
            <a:ext cx="61261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39825"/>
            <a:ext cx="9144000" cy="251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08413"/>
            <a:ext cx="91440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70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C158B-2083-8446-9BB8-8B964C4BC0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28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4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53054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1C43CB-FE62-3F44-9D47-76213ADFE2CB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86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8291F-1538-614D-A906-F43372B6599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84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44131F-3769-3944-8C87-ECFE6A6DBD53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52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7BABB-B44D-0943-8859-2376D9E81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14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1D5779-AA1A-A540-AFE0-D068F560F9BC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169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B326-BF6E-2248-88BA-F0052122D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2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B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F6C3F5-8E53-EF43-941F-E96378B858B9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665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7F23A7-332A-7A44-A349-77E15C721FD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213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653F-CA2F-5F4C-A69B-05ED65C2B840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844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A31D7-A3A0-6B4C-B5D7-1EBC4E7AD24F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62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FA5363-D75F-3943-9E8A-3E2DC9BD51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479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8E8DB-30A7-8440-B65E-1F24DF473092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279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80D5-2DF5-485F-86EC-EC7B147D71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B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15EB-0A5D-4832-A2FA-38743E4A17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A80-D3DE-47DF-8450-566D61638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381E-3B41-41DD-AA58-003D2474DA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92F9-7A2B-4405-BDCE-5B5B81243D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32" y="19989"/>
            <a:ext cx="6054243" cy="732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5F5-514C-4348-91E4-EA9703B27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11A-1B2A-4941-8C83-987047530C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889-5642-4D2E-901C-F0EE2968B1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CD61-0A37-4948-AA36-08F48E1997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C7DD-0606-49B8-BB89-15D89C5ECE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220-FDC8-46B6-951F-DF84C171C9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38" y="104775"/>
            <a:ext cx="61261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39825"/>
            <a:ext cx="9144000" cy="251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08413"/>
            <a:ext cx="91440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C425-C1E9-428E-BFDF-E09D465086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99D32-299A-4F75-8DC3-2EE5BE3178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3703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C158B-2083-8446-9BB8-8B964C4BC0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2825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4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53054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1C43CB-FE62-3F44-9D47-76213ADFE2CB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86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8291F-1538-614D-A906-F43372B6599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8406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44131F-3769-3944-8C87-ECFE6A6DBD53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528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7BABB-B44D-0943-8859-2376D9E81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14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1D5779-AA1A-A540-AFE0-D068F560F9BC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169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B326-BF6E-2248-88BA-F0052122D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2335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F6C3F5-8E53-EF43-941F-E96378B858B9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6652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7F23A7-332A-7A44-A349-77E15C721FD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2136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653F-CA2F-5F4C-A69B-05ED65C2B840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844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A31D7-A3A0-6B4C-B5D7-1EBC4E7AD24F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6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FA5363-D75F-3943-9E8A-3E2DC9BD51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47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8E8DB-30A7-8440-B65E-1F24DF473092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279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B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32" y="19989"/>
            <a:ext cx="6054243" cy="732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32" y="19989"/>
            <a:ext cx="6054243" cy="732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38" y="104775"/>
            <a:ext cx="61261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39825"/>
            <a:ext cx="9144000" cy="251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08413"/>
            <a:ext cx="91440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7036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C158B-2083-8446-9BB8-8B964C4BC0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2825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4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53054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1C43CB-FE62-3F44-9D47-76213ADFE2CB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86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8291F-1538-614D-A906-F43372B6599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840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44131F-3769-3944-8C87-ECFE6A6DBD53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5281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7BABB-B44D-0943-8859-2376D9E81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143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1D5779-AA1A-A540-AFE0-D068F560F9BC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1690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B326-BF6E-2248-88BA-F0052122D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2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F6C3F5-8E53-EF43-941F-E96378B858B9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6652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7F23A7-332A-7A44-A349-77E15C721FD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2136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653F-CA2F-5F4C-A69B-05ED65C2B840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8447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A31D7-A3A0-6B4C-B5D7-1EBC4E7AD24F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627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FA5363-D75F-3943-9E8A-3E2DC9BD51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4794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8E8DB-30A7-8440-B65E-1F24DF473092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27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154F-5449-4A3B-AED1-54A32EF6402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757" y="19989"/>
            <a:ext cx="6019522" cy="73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b="0" kern="1200">
          <a:solidFill>
            <a:srgbClr val="D0B87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9"/>
            <a:ext cx="8229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2975"/>
            <a:ext cx="8229600" cy="54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64818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7224" y="6396335"/>
            <a:ext cx="440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Engineering Center for Unmanned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Vehicles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 OF COLORADO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BOULDER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Picture 8" descr="Boulder FL master.eps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87" r="76530"/>
          <a:stretch/>
        </p:blipFill>
        <p:spPr>
          <a:xfrm>
            <a:off x="432935" y="6440900"/>
            <a:ext cx="444289" cy="3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9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757" y="19989"/>
            <a:ext cx="6019522" cy="73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b="0" kern="1200">
          <a:solidFill>
            <a:srgbClr val="D0B87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9"/>
            <a:ext cx="8229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2975"/>
            <a:ext cx="8229600" cy="54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64818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7224" y="6396335"/>
            <a:ext cx="440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Engineering Center for Unmanned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Vehicles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 OF COLORADO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BOULDER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Picture 8" descr="Boulder FL master.eps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87" r="76530"/>
          <a:stretch/>
        </p:blipFill>
        <p:spPr>
          <a:xfrm>
            <a:off x="432935" y="6440900"/>
            <a:ext cx="444289" cy="3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9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B7E8-5BB3-49DC-8154-737FEEDA991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757" y="19989"/>
            <a:ext cx="6019522" cy="73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b="0" kern="1200">
          <a:solidFill>
            <a:srgbClr val="D0B87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9"/>
            <a:ext cx="8229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2975"/>
            <a:ext cx="8229600" cy="54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64818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7224" y="6396335"/>
            <a:ext cx="440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Engineering Center for Unmanned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Vehicles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 OF COLORADO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BOULDER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Picture 8" descr="Boulder FL master.eps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87" r="76530"/>
          <a:stretch/>
        </p:blipFill>
        <p:spPr>
          <a:xfrm>
            <a:off x="432935" y="6440900"/>
            <a:ext cx="444289" cy="3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9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FlyNet</a:t>
            </a:r>
            <a:r>
              <a:rPr lang="en-US" dirty="0" smtClean="0"/>
              <a:t> Overview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Anderson</a:t>
            </a:r>
          </a:p>
          <a:p>
            <a:r>
              <a:rPr lang="en-US" dirty="0" smtClean="0"/>
              <a:t>Steve McGuire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Sensors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RGBD Camera</a:t>
            </a:r>
          </a:p>
          <a:p>
            <a:pPr lvl="1"/>
            <a:r>
              <a:rPr lang="en-US" dirty="0" smtClean="0"/>
              <a:t>Red, green, blue, depth</a:t>
            </a:r>
          </a:p>
          <a:p>
            <a:r>
              <a:rPr lang="en-US" dirty="0" smtClean="0"/>
              <a:t>Depth map constructed from structured light projection</a:t>
            </a:r>
          </a:p>
          <a:p>
            <a:r>
              <a:rPr lang="en-US" dirty="0" smtClean="0"/>
              <a:t>Depth robust to lighting conditions</a:t>
            </a:r>
          </a:p>
          <a:p>
            <a:r>
              <a:rPr lang="en-US" dirty="0" smtClean="0"/>
              <a:t>Heavy</a:t>
            </a:r>
          </a:p>
          <a:p>
            <a:r>
              <a:rPr lang="en-US" dirty="0" smtClean="0"/>
              <a:t>Medium computational complexity</a:t>
            </a:r>
          </a:p>
          <a:p>
            <a:r>
              <a:rPr lang="en-US" dirty="0" smtClean="0"/>
              <a:t>Suffers from image blurring</a:t>
            </a:r>
          </a:p>
        </p:txBody>
      </p:sp>
      <p:pic>
        <p:nvPicPr>
          <p:cNvPr id="6" name="Picture 6" descr="Product Image"/>
          <p:cNvPicPr>
            <a:picLocks noChangeAspect="1" noChangeArrowheads="1"/>
          </p:cNvPicPr>
          <p:nvPr/>
        </p:nvPicPr>
        <p:blipFill>
          <a:blip r:embed="rId2" cstate="print"/>
          <a:srcRect l="3200" t="30400" r="2400" b="31200"/>
          <a:stretch>
            <a:fillRect/>
          </a:stretch>
        </p:blipFill>
        <p:spPr bwMode="auto">
          <a:xfrm>
            <a:off x="4648200" y="2819400"/>
            <a:ext cx="4495800" cy="1828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6611779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ASUS </a:t>
            </a:r>
            <a:r>
              <a:rPr lang="en-US" sz="1000" dirty="0" err="1" smtClean="0"/>
              <a:t>Xtion</a:t>
            </a:r>
            <a:r>
              <a:rPr lang="en-US" sz="1000" dirty="0" smtClean="0"/>
              <a:t> Pro RGBD Camera image from</a:t>
            </a:r>
            <a:r>
              <a:rPr lang="en-US" sz="1000" dirty="0" smtClean="0"/>
              <a:t>: asus.com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Sensors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DJI Guidance</a:t>
            </a:r>
          </a:p>
          <a:p>
            <a:pPr lvl="1"/>
            <a:r>
              <a:rPr lang="en-US" dirty="0" smtClean="0"/>
              <a:t>Stereo vision with ultrasonic ranging</a:t>
            </a:r>
          </a:p>
          <a:p>
            <a:pPr lvl="1"/>
            <a:r>
              <a:rPr lang="en-US" dirty="0" smtClean="0"/>
              <a:t>Five simultaneous modules </a:t>
            </a:r>
          </a:p>
          <a:p>
            <a:pPr lvl="1"/>
            <a:r>
              <a:rPr lang="en-US" dirty="0" smtClean="0"/>
              <a:t>IMU fused</a:t>
            </a:r>
          </a:p>
          <a:p>
            <a:r>
              <a:rPr lang="en-US" dirty="0" smtClean="0"/>
              <a:t>FPGA accelerated to reduce computation costs</a:t>
            </a:r>
          </a:p>
          <a:p>
            <a:r>
              <a:rPr lang="en-US" dirty="0" smtClean="0"/>
              <a:t>Provides visual </a:t>
            </a:r>
            <a:r>
              <a:rPr lang="en-US" dirty="0" err="1" smtClean="0"/>
              <a:t>odometery</a:t>
            </a:r>
            <a:r>
              <a:rPr lang="en-US" dirty="0" smtClean="0"/>
              <a:t> and collision avoidance out of the box</a:t>
            </a:r>
          </a:p>
          <a:p>
            <a:r>
              <a:rPr lang="en-US" dirty="0" smtClean="0"/>
              <a:t>Sensitive to lighting conditions </a:t>
            </a:r>
            <a:endParaRPr lang="en-US" dirty="0" smtClean="0"/>
          </a:p>
          <a:p>
            <a:r>
              <a:rPr lang="en-US" dirty="0" smtClean="0"/>
              <a:t>Expensive and heavy</a:t>
            </a:r>
          </a:p>
        </p:txBody>
      </p:sp>
      <p:pic>
        <p:nvPicPr>
          <p:cNvPr id="7" name="Picture 8" descr="https://drccr6t3lim3k.cloudfront.net/images/guidance/guidance-8fe07e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90800"/>
            <a:ext cx="4295775" cy="30670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6611779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DJI Guidance sensor image from</a:t>
            </a:r>
            <a:r>
              <a:rPr lang="en-US" sz="1000" dirty="0" smtClean="0"/>
              <a:t>: developer.dji.com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Robust indoor flight </a:t>
            </a:r>
          </a:p>
          <a:p>
            <a:r>
              <a:rPr lang="en-US" dirty="0" smtClean="0"/>
              <a:t>GPS denied navigation </a:t>
            </a:r>
          </a:p>
          <a:p>
            <a:r>
              <a:rPr lang="en-US" dirty="0" smtClean="0"/>
              <a:t>Embedded processing of SLAM algorithms </a:t>
            </a:r>
          </a:p>
          <a:p>
            <a:r>
              <a:rPr lang="en-US" dirty="0" smtClean="0"/>
              <a:t>Robust planning for efficient search</a:t>
            </a:r>
          </a:p>
          <a:p>
            <a:r>
              <a:rPr lang="en-US" dirty="0" smtClean="0"/>
              <a:t>Planning with known prior map</a:t>
            </a:r>
          </a:p>
          <a:p>
            <a:r>
              <a:rPr lang="en-US" dirty="0" smtClean="0"/>
              <a:t>Planning for obstacle avoidance in 3-D</a:t>
            </a:r>
          </a:p>
          <a:p>
            <a:r>
              <a:rPr lang="en-US" dirty="0" smtClean="0"/>
              <a:t>Multi-platform search </a:t>
            </a:r>
          </a:p>
          <a:p>
            <a:r>
              <a:rPr lang="en-US" dirty="0" smtClean="0"/>
              <a:t>Multi-platform information fusion</a:t>
            </a:r>
          </a:p>
          <a:p>
            <a:r>
              <a:rPr lang="en-US" dirty="0" smtClean="0"/>
              <a:t>Robust target identification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Target discrimination</a:t>
            </a:r>
            <a:endParaRPr lang="en-US" dirty="0" smtClean="0"/>
          </a:p>
          <a:p>
            <a:r>
              <a:rPr lang="en-US" dirty="0" smtClean="0"/>
              <a:t>SLAM with moving targets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Robust indoor flight </a:t>
            </a:r>
            <a:r>
              <a:rPr lang="en-US" dirty="0" smtClean="0">
                <a:sym typeface="Wingdings" pitchFamily="2" charset="2"/>
              </a:rPr>
              <a:t></a:t>
            </a:r>
            <a:endParaRPr lang="en-US" dirty="0" smtClean="0"/>
          </a:p>
          <a:p>
            <a:r>
              <a:rPr lang="en-US" dirty="0" smtClean="0"/>
              <a:t>GPS denied navigation </a:t>
            </a:r>
            <a:r>
              <a:rPr lang="en-US" dirty="0" smtClean="0">
                <a:sym typeface="Wingdings" pitchFamily="2" charset="2"/>
              </a:rPr>
              <a:t></a:t>
            </a:r>
            <a:endParaRPr lang="en-US" dirty="0" smtClean="0"/>
          </a:p>
          <a:p>
            <a:r>
              <a:rPr lang="en-US" dirty="0" smtClean="0"/>
              <a:t>Embedded processing of SLAM algorithms </a:t>
            </a:r>
            <a:r>
              <a:rPr lang="en-US" dirty="0" smtClean="0">
                <a:sym typeface="Wingdings" pitchFamily="2" charset="2"/>
              </a:rPr>
              <a:t></a:t>
            </a:r>
            <a:endParaRPr lang="en-US" dirty="0" smtClean="0"/>
          </a:p>
          <a:p>
            <a:r>
              <a:rPr lang="en-US" dirty="0" smtClean="0"/>
              <a:t>Robust planning for efficient search</a:t>
            </a:r>
          </a:p>
          <a:p>
            <a:r>
              <a:rPr lang="en-US" dirty="0" smtClean="0"/>
              <a:t>Planning with known prior map</a:t>
            </a:r>
          </a:p>
          <a:p>
            <a:r>
              <a:rPr lang="en-US" dirty="0" smtClean="0"/>
              <a:t>Planning for obstacle avoidance in 3-D</a:t>
            </a:r>
          </a:p>
          <a:p>
            <a:r>
              <a:rPr lang="en-US" dirty="0" smtClean="0"/>
              <a:t>Multi-platform search </a:t>
            </a:r>
          </a:p>
          <a:p>
            <a:r>
              <a:rPr lang="en-US" dirty="0" smtClean="0"/>
              <a:t>Multi-platform information fusion</a:t>
            </a:r>
          </a:p>
          <a:p>
            <a:r>
              <a:rPr lang="en-US" dirty="0" smtClean="0"/>
              <a:t>Robust target identification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</a:t>
            </a:r>
          </a:p>
          <a:p>
            <a:r>
              <a:rPr lang="en-US" dirty="0" smtClean="0">
                <a:sym typeface="Wingdings" pitchFamily="2" charset="2"/>
              </a:rPr>
              <a:t>Target discrimination</a:t>
            </a:r>
            <a:endParaRPr lang="en-US" dirty="0" smtClean="0"/>
          </a:p>
          <a:p>
            <a:r>
              <a:rPr lang="en-US" dirty="0" smtClean="0"/>
              <a:t>SLAM with moving targets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fleming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34716"/>
            <a:ext cx="8229600" cy="365693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FlyNet</a:t>
            </a:r>
            <a:r>
              <a:rPr lang="en-US" dirty="0" smtClean="0"/>
              <a:t> Overview</a:t>
            </a:r>
            <a:br>
              <a:rPr lang="en-US" dirty="0" smtClean="0"/>
            </a:br>
            <a:r>
              <a:rPr lang="en-US" sz="1800" dirty="0" smtClean="0"/>
              <a:t>or: How I Learned to Stop Worrying and Love the Drones 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Anderson</a:t>
            </a:r>
          </a:p>
          <a:p>
            <a:r>
              <a:rPr lang="en-US" dirty="0" smtClean="0"/>
              <a:t>Steve McGuire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osion 2 18"/>
          <p:cNvSpPr/>
          <p:nvPr/>
        </p:nvSpPr>
        <p:spPr>
          <a:xfrm>
            <a:off x="609600" y="2209800"/>
            <a:ext cx="4419600" cy="32004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Disaster!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43000" y="3200400"/>
            <a:ext cx="18288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971800" y="4724400"/>
            <a:ext cx="1066800" cy="5334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3200400" y="4724400"/>
            <a:ext cx="685800" cy="457200"/>
          </a:xfrm>
          <a:prstGeom prst="irregularSeal2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2971800" y="3429000"/>
            <a:ext cx="512556" cy="414685"/>
            <a:chOff x="5775212" y="3311169"/>
            <a:chExt cx="512556" cy="414685"/>
          </a:xfrm>
        </p:grpSpPr>
        <p:sp>
          <p:nvSpPr>
            <p:cNvPr id="22" name="Rectangle 2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6"/>
          <p:cNvGrpSpPr/>
          <p:nvPr/>
        </p:nvGrpSpPr>
        <p:grpSpPr>
          <a:xfrm rot="1933303">
            <a:off x="3657600" y="2362200"/>
            <a:ext cx="512556" cy="414685"/>
            <a:chOff x="5775212" y="3311169"/>
            <a:chExt cx="512556" cy="414685"/>
          </a:xfrm>
        </p:grpSpPr>
        <p:sp>
          <p:nvSpPr>
            <p:cNvPr id="28" name="Rectangle 27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 rot="1933303">
            <a:off x="1290285" y="4905314"/>
            <a:ext cx="512556" cy="414685"/>
            <a:chOff x="5775212" y="3311169"/>
            <a:chExt cx="512556" cy="414685"/>
          </a:xfrm>
        </p:grpSpPr>
        <p:sp>
          <p:nvSpPr>
            <p:cNvPr id="32" name="Rectangle 3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5"/>
          <p:cNvGrpSpPr/>
          <p:nvPr/>
        </p:nvGrpSpPr>
        <p:grpSpPr>
          <a:xfrm rot="1933303">
            <a:off x="2052285" y="4600513"/>
            <a:ext cx="512556" cy="414685"/>
            <a:chOff x="5775212" y="3311169"/>
            <a:chExt cx="512556" cy="414685"/>
          </a:xfrm>
        </p:grpSpPr>
        <p:sp>
          <p:nvSpPr>
            <p:cNvPr id="37" name="Rectangle 36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8"/>
          <p:cNvGrpSpPr/>
          <p:nvPr/>
        </p:nvGrpSpPr>
        <p:grpSpPr>
          <a:xfrm>
            <a:off x="4800600" y="37338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2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50" name="Cross 49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ight Arrow 59"/>
          <p:cNvSpPr/>
          <p:nvPr/>
        </p:nvSpPr>
        <p:spPr>
          <a:xfrm flipH="1">
            <a:off x="4419600" y="3810000"/>
            <a:ext cx="304800" cy="228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7244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764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432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002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Debris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286000" y="5105400"/>
            <a:ext cx="762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4200" y="571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Inaccessible Room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3657600" y="5181600"/>
            <a:ext cx="152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48000" y="161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Blocked Door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2057400"/>
            <a:ext cx="457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-381000" y="3048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</a:t>
            </a:r>
            <a:br>
              <a:rPr lang="en-US" dirty="0" smtClean="0"/>
            </a:br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62000" y="3352800"/>
            <a:ext cx="685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38800" y="1219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Goal:</a:t>
            </a:r>
          </a:p>
          <a:p>
            <a:pPr algn="ctr"/>
            <a:r>
              <a:rPr lang="en-US" sz="2400" b="1" dirty="0" smtClean="0"/>
              <a:t>Find the Survivor!</a:t>
            </a:r>
            <a:endParaRPr lang="en-US" sz="2400" b="1" dirty="0"/>
          </a:p>
        </p:txBody>
      </p:sp>
      <p:grpSp>
        <p:nvGrpSpPr>
          <p:cNvPr id="14" name="Group 58"/>
          <p:cNvGrpSpPr/>
          <p:nvPr/>
        </p:nvGrpSpPr>
        <p:grpSpPr>
          <a:xfrm>
            <a:off x="5029200" y="41910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5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77" name="Cross 76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71" name="Rectangle 70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5181600" y="3429000"/>
            <a:ext cx="228600" cy="304800"/>
            <a:chOff x="4876800" y="1905000"/>
            <a:chExt cx="228600" cy="304800"/>
          </a:xfrm>
        </p:grpSpPr>
        <p:sp>
          <p:nvSpPr>
            <p:cNvPr id="85" name="Rectangle 84"/>
            <p:cNvSpPr/>
            <p:nvPr/>
          </p:nvSpPr>
          <p:spPr>
            <a:xfrm>
              <a:off x="4876800" y="1981200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876800" y="21336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9200" y="21336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29200" y="19050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76800" y="19050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/>
          <p:cNvSpPr/>
          <p:nvPr/>
        </p:nvSpPr>
        <p:spPr>
          <a:xfrm>
            <a:off x="4572000" y="4724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267200" y="502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43000" y="3200400"/>
            <a:ext cx="18288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971800" y="4724400"/>
            <a:ext cx="1066800" cy="5334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3200400" y="4724400"/>
            <a:ext cx="685800" cy="457200"/>
          </a:xfrm>
          <a:prstGeom prst="irregularSeal2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2971800" y="3429000"/>
            <a:ext cx="512556" cy="414685"/>
            <a:chOff x="5775212" y="3311169"/>
            <a:chExt cx="512556" cy="414685"/>
          </a:xfrm>
        </p:grpSpPr>
        <p:sp>
          <p:nvSpPr>
            <p:cNvPr id="22" name="Rectangle 2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6"/>
          <p:cNvGrpSpPr/>
          <p:nvPr/>
        </p:nvGrpSpPr>
        <p:grpSpPr>
          <a:xfrm rot="1933303">
            <a:off x="3657600" y="2362200"/>
            <a:ext cx="512556" cy="414685"/>
            <a:chOff x="5775212" y="3311169"/>
            <a:chExt cx="512556" cy="414685"/>
          </a:xfrm>
        </p:grpSpPr>
        <p:sp>
          <p:nvSpPr>
            <p:cNvPr id="28" name="Rectangle 27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 rot="1933303">
            <a:off x="1290285" y="4905314"/>
            <a:ext cx="512556" cy="414685"/>
            <a:chOff x="5775212" y="3311169"/>
            <a:chExt cx="512556" cy="414685"/>
          </a:xfrm>
        </p:grpSpPr>
        <p:sp>
          <p:nvSpPr>
            <p:cNvPr id="32" name="Rectangle 3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5"/>
          <p:cNvGrpSpPr/>
          <p:nvPr/>
        </p:nvGrpSpPr>
        <p:grpSpPr>
          <a:xfrm rot="1933303">
            <a:off x="2052285" y="4600513"/>
            <a:ext cx="512556" cy="414685"/>
            <a:chOff x="5775212" y="3311169"/>
            <a:chExt cx="512556" cy="414685"/>
          </a:xfrm>
        </p:grpSpPr>
        <p:sp>
          <p:nvSpPr>
            <p:cNvPr id="37" name="Rectangle 36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8"/>
          <p:cNvGrpSpPr/>
          <p:nvPr/>
        </p:nvGrpSpPr>
        <p:grpSpPr>
          <a:xfrm>
            <a:off x="4800600" y="37338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2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50" name="Cross 49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ight Arrow 59"/>
          <p:cNvSpPr/>
          <p:nvPr/>
        </p:nvSpPr>
        <p:spPr>
          <a:xfrm flipH="1">
            <a:off x="4419600" y="3810000"/>
            <a:ext cx="304800" cy="228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7244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764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432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002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Debris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286000" y="5105400"/>
            <a:ext cx="762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4200" y="571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Inaccessible Room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3657600" y="5181600"/>
            <a:ext cx="152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48000" y="161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Blocked Door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2057400"/>
            <a:ext cx="457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-381000" y="3048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</a:t>
            </a:r>
            <a:br>
              <a:rPr lang="en-US" dirty="0" smtClean="0"/>
            </a:br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62000" y="3352800"/>
            <a:ext cx="685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38800" y="1219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Goal:</a:t>
            </a:r>
          </a:p>
          <a:p>
            <a:pPr algn="ctr"/>
            <a:r>
              <a:rPr lang="en-US" sz="2400" b="1" dirty="0" smtClean="0"/>
              <a:t>Find the Survivor!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638800" y="2553593"/>
            <a:ext cx="4114800" cy="461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Operate in GPS denied environment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Operate in low/no light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Identify and track survivors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Identify and track responders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Navigate 3D environment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Plan with prior map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Update plan based on findings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Update prior map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Explore the space in one flight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Work in a team to explore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Include ground and air vehicles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Carry/deploy aide package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Communicate findings to operator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562600" y="2133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Requirements</a:t>
            </a:r>
            <a:endParaRPr lang="en-US" sz="2400" b="1" dirty="0"/>
          </a:p>
        </p:txBody>
      </p:sp>
      <p:grpSp>
        <p:nvGrpSpPr>
          <p:cNvPr id="14" name="Group 58"/>
          <p:cNvGrpSpPr/>
          <p:nvPr/>
        </p:nvGrpSpPr>
        <p:grpSpPr>
          <a:xfrm>
            <a:off x="5029200" y="41910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5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77" name="Cross 76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71" name="Rectangle 70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89"/>
          <p:cNvGrpSpPr/>
          <p:nvPr/>
        </p:nvGrpSpPr>
        <p:grpSpPr>
          <a:xfrm>
            <a:off x="5181600" y="3429000"/>
            <a:ext cx="228600" cy="304800"/>
            <a:chOff x="4876800" y="1905000"/>
            <a:chExt cx="228600" cy="304800"/>
          </a:xfrm>
        </p:grpSpPr>
        <p:sp>
          <p:nvSpPr>
            <p:cNvPr id="85" name="Rectangle 84"/>
            <p:cNvSpPr/>
            <p:nvPr/>
          </p:nvSpPr>
          <p:spPr>
            <a:xfrm>
              <a:off x="4876800" y="1981200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876800" y="21336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9200" y="21336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29200" y="19050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76800" y="19050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Oval 89"/>
          <p:cNvSpPr/>
          <p:nvPr/>
        </p:nvSpPr>
        <p:spPr>
          <a:xfrm>
            <a:off x="4572000" y="4724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267200" y="502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43000" y="3200400"/>
            <a:ext cx="18288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971800" y="4724400"/>
            <a:ext cx="1066800" cy="5334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3200400" y="4724400"/>
            <a:ext cx="685800" cy="457200"/>
          </a:xfrm>
          <a:prstGeom prst="irregularSeal2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2971800" y="3429000"/>
            <a:ext cx="512556" cy="414685"/>
            <a:chOff x="5775212" y="3311169"/>
            <a:chExt cx="512556" cy="414685"/>
          </a:xfrm>
        </p:grpSpPr>
        <p:sp>
          <p:nvSpPr>
            <p:cNvPr id="22" name="Rectangle 2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6"/>
          <p:cNvGrpSpPr/>
          <p:nvPr/>
        </p:nvGrpSpPr>
        <p:grpSpPr>
          <a:xfrm rot="1933303">
            <a:off x="3657600" y="2362200"/>
            <a:ext cx="512556" cy="414685"/>
            <a:chOff x="5775212" y="3311169"/>
            <a:chExt cx="512556" cy="414685"/>
          </a:xfrm>
        </p:grpSpPr>
        <p:sp>
          <p:nvSpPr>
            <p:cNvPr id="28" name="Rectangle 27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 rot="1933303">
            <a:off x="1290285" y="4905314"/>
            <a:ext cx="512556" cy="414685"/>
            <a:chOff x="5775212" y="3311169"/>
            <a:chExt cx="512556" cy="414685"/>
          </a:xfrm>
        </p:grpSpPr>
        <p:sp>
          <p:nvSpPr>
            <p:cNvPr id="32" name="Rectangle 3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5"/>
          <p:cNvGrpSpPr/>
          <p:nvPr/>
        </p:nvGrpSpPr>
        <p:grpSpPr>
          <a:xfrm rot="1933303">
            <a:off x="2052285" y="4600513"/>
            <a:ext cx="512556" cy="414685"/>
            <a:chOff x="5775212" y="3311169"/>
            <a:chExt cx="512556" cy="414685"/>
          </a:xfrm>
        </p:grpSpPr>
        <p:sp>
          <p:nvSpPr>
            <p:cNvPr id="37" name="Rectangle 36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8"/>
          <p:cNvGrpSpPr/>
          <p:nvPr/>
        </p:nvGrpSpPr>
        <p:grpSpPr>
          <a:xfrm>
            <a:off x="4800600" y="37338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2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50" name="Cross 49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ight Arrow 59"/>
          <p:cNvSpPr/>
          <p:nvPr/>
        </p:nvSpPr>
        <p:spPr>
          <a:xfrm flipH="1">
            <a:off x="4419600" y="3810000"/>
            <a:ext cx="304800" cy="228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648200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764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432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002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Debris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286000" y="5105400"/>
            <a:ext cx="762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4200" y="571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Inaccessible Room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3657600" y="5181600"/>
            <a:ext cx="152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48000" y="161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Blocked Door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2057400"/>
            <a:ext cx="457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-381000" y="3048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</a:t>
            </a:r>
            <a:br>
              <a:rPr lang="en-US" dirty="0" smtClean="0"/>
            </a:br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62000" y="3352800"/>
            <a:ext cx="685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38800" y="1219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Goal:</a:t>
            </a:r>
          </a:p>
          <a:p>
            <a:pPr algn="ctr"/>
            <a:r>
              <a:rPr lang="en-US" sz="2400" b="1" dirty="0" smtClean="0"/>
              <a:t>Find the Survivor!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638800" y="2553593"/>
            <a:ext cx="4114800" cy="461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Operate in GPS denied environment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Operate in low/no light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Identify </a:t>
            </a:r>
            <a:r>
              <a:rPr lang="en-US" sz="1600" strike="sngStrike" dirty="0" smtClean="0"/>
              <a:t>and track </a:t>
            </a:r>
            <a:r>
              <a:rPr lang="en-US" sz="1600" dirty="0" smtClean="0"/>
              <a:t>survivor</a:t>
            </a:r>
            <a:r>
              <a:rPr lang="en-US" sz="1600" strike="sngStrike" dirty="0" smtClean="0"/>
              <a:t>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Identify </a:t>
            </a:r>
            <a:r>
              <a:rPr lang="en-US" sz="1600" strike="sngStrike" dirty="0" smtClean="0"/>
              <a:t>and track </a:t>
            </a:r>
            <a:r>
              <a:rPr lang="en-US" sz="1600" dirty="0" smtClean="0"/>
              <a:t>responder</a:t>
            </a:r>
            <a:r>
              <a:rPr lang="en-US" sz="1600" strike="sngStrike" dirty="0" smtClean="0"/>
              <a:t>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Navigate 3D environment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Plan with prior map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Update plan based on findings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Update prior map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Explore the space in one flight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strike="sngStrike" dirty="0" smtClean="0"/>
              <a:t> Work in a team to explore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strike="sngStrike" dirty="0"/>
              <a:t> </a:t>
            </a:r>
            <a:r>
              <a:rPr lang="en-US" sz="1600" strike="sngStrike" dirty="0" smtClean="0"/>
              <a:t>Include ground and air vehicles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strike="sngStrike" dirty="0"/>
              <a:t> </a:t>
            </a:r>
            <a:r>
              <a:rPr lang="en-US" sz="1600" strike="sngStrike" dirty="0" smtClean="0"/>
              <a:t>Carry/deploy aide package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Communicate findings to operator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562600" y="2133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Requirements</a:t>
            </a:r>
            <a:endParaRPr lang="en-US" sz="2400" b="1" dirty="0"/>
          </a:p>
        </p:txBody>
      </p:sp>
      <p:sp>
        <p:nvSpPr>
          <p:cNvPr id="90" name="Oval 89"/>
          <p:cNvSpPr/>
          <p:nvPr/>
        </p:nvSpPr>
        <p:spPr>
          <a:xfrm>
            <a:off x="4572000" y="4724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267200" y="502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SLAM = Simultaneous Localization and Mapping</a:t>
            </a:r>
          </a:p>
          <a:p>
            <a:r>
              <a:rPr lang="en-US" dirty="0" smtClean="0"/>
              <a:t>Family of algorithms used for robotic exploration</a:t>
            </a:r>
          </a:p>
          <a:p>
            <a:r>
              <a:rPr lang="en-US" dirty="0" smtClean="0"/>
              <a:t>Localizes a robot using sensor </a:t>
            </a:r>
            <a:r>
              <a:rPr lang="en-US" dirty="0" err="1" smtClean="0"/>
              <a:t>odometry</a:t>
            </a:r>
            <a:r>
              <a:rPr lang="en-US" dirty="0" smtClean="0"/>
              <a:t> and map landmarks</a:t>
            </a:r>
          </a:p>
          <a:p>
            <a:r>
              <a:rPr lang="en-US" dirty="0" smtClean="0"/>
              <a:t>Updates map landmarks as it goes</a:t>
            </a:r>
          </a:p>
          <a:p>
            <a:r>
              <a:rPr lang="en-US" dirty="0" smtClean="0"/>
              <a:t>Uses estimation filters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Content Placeholder 5" descr="fleming00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965879"/>
            <a:ext cx="4038600" cy="1794605"/>
          </a:xfrm>
        </p:spPr>
      </p:pic>
      <p:sp>
        <p:nvSpPr>
          <p:cNvPr id="7" name="TextBox 6"/>
          <p:cNvSpPr txBox="1"/>
          <p:nvPr/>
        </p:nvSpPr>
        <p:spPr>
          <a:xfrm>
            <a:off x="4495800" y="4572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Occupancy map of Fleming Flight Space</a:t>
            </a:r>
          </a:p>
          <a:p>
            <a:pPr algn="ctr"/>
            <a:r>
              <a:rPr lang="en-US" dirty="0" smtClean="0"/>
              <a:t>Generated with RGBD sensor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228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Wall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8229600" y="2655332"/>
            <a:ext cx="190500" cy="4688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2362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Plywood Structures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5829300" y="3008531"/>
            <a:ext cx="1104900" cy="801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5829300" y="3008531"/>
            <a:ext cx="571500" cy="8776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7000" y="236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Floor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>
            <a:off x="7200900" y="2731532"/>
            <a:ext cx="190500" cy="13070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9989"/>
            <a:ext cx="6518479" cy="732366"/>
          </a:xfrm>
        </p:spPr>
        <p:txBody>
          <a:bodyPr/>
          <a:lstStyle/>
          <a:p>
            <a:r>
              <a:rPr lang="en-US" sz="2800" dirty="0" smtClean="0"/>
              <a:t>Common Platform Components</a:t>
            </a:r>
            <a:endParaRPr lang="en-US" sz="2800" dirty="0"/>
          </a:p>
        </p:txBody>
      </p:sp>
      <p:pic>
        <p:nvPicPr>
          <p:cNvPr id="4098" name="Picture 2" descr="http://www.hobbyking.com/hobbyking/store/catalog/6148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3119783" cy="228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4600" y="6230779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Quadrotor</a:t>
            </a:r>
            <a:r>
              <a:rPr lang="en-US" sz="1000" dirty="0" smtClean="0"/>
              <a:t> frame image from: hobbyking.com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733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Quadcopter</a:t>
            </a:r>
            <a:r>
              <a:rPr lang="en-US" sz="1600" b="1" dirty="0" smtClean="0"/>
              <a:t> Frame*</a:t>
            </a:r>
            <a:endParaRPr lang="en-US" sz="1600" b="1" dirty="0"/>
          </a:p>
        </p:txBody>
      </p:sp>
      <p:pic>
        <p:nvPicPr>
          <p:cNvPr id="4104" name="Picture 8" descr="https://pixhawk.org/_media/modules/pixhawk-logo-view.jpg?w=400&amp;tok=3318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524000"/>
            <a:ext cx="2209800" cy="2209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124200" y="3733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Pixhawk</a:t>
            </a:r>
            <a:r>
              <a:rPr lang="en-US" sz="1600" b="1" dirty="0" smtClean="0"/>
              <a:t> Autopilot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6410980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Pixhawk</a:t>
            </a:r>
            <a:r>
              <a:rPr lang="en-US" sz="1000" dirty="0" smtClean="0"/>
              <a:t> image from</a:t>
            </a:r>
            <a:r>
              <a:rPr lang="en-US" sz="1000" dirty="0" smtClean="0"/>
              <a:t>: </a:t>
            </a:r>
            <a:r>
              <a:rPr lang="en-US" sz="1000" dirty="0" smtClean="0"/>
              <a:t>pixhawk.org</a:t>
            </a:r>
            <a:endParaRPr lang="en-US" sz="1000" dirty="0"/>
          </a:p>
        </p:txBody>
      </p:sp>
      <p:pic>
        <p:nvPicPr>
          <p:cNvPr id="4106" name="Picture 10" descr="FLiR Dev K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447800"/>
            <a:ext cx="2209800" cy="22098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096000" y="3733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FLiR</a:t>
            </a:r>
            <a:r>
              <a:rPr lang="en-US" sz="1600" b="1" dirty="0" smtClean="0"/>
              <a:t> Sensor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6611779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FLiR</a:t>
            </a:r>
            <a:r>
              <a:rPr lang="en-US" sz="1000" dirty="0" smtClean="0"/>
              <a:t> Sensor image from</a:t>
            </a:r>
            <a:r>
              <a:rPr lang="en-US" sz="1000" dirty="0" smtClean="0"/>
              <a:t>: sparkfun.com</a:t>
            </a:r>
            <a:endParaRPr lang="en-US" sz="1000" dirty="0"/>
          </a:p>
        </p:txBody>
      </p:sp>
      <p:pic>
        <p:nvPicPr>
          <p:cNvPr id="4108" name="Picture 12" descr="LIDAR-Lite v2"/>
          <p:cNvPicPr>
            <a:picLocks noChangeAspect="1" noChangeArrowheads="1"/>
          </p:cNvPicPr>
          <p:nvPr/>
        </p:nvPicPr>
        <p:blipFill>
          <a:blip r:embed="rId5" cstate="print"/>
          <a:srcRect l="16000" t="26667" r="32000" b="8000"/>
          <a:stretch>
            <a:fillRect/>
          </a:stretch>
        </p:blipFill>
        <p:spPr bwMode="auto">
          <a:xfrm>
            <a:off x="1295400" y="4114800"/>
            <a:ext cx="1066800" cy="134033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81000" y="53340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Laser Altimeter*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276201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Laser Altimeter image from</a:t>
            </a:r>
            <a:r>
              <a:rPr lang="en-US" sz="1000" dirty="0" smtClean="0"/>
              <a:t>: sparkfun.com</a:t>
            </a:r>
            <a:endParaRPr lang="en-US" sz="1000" dirty="0"/>
          </a:p>
        </p:txBody>
      </p:sp>
      <p:pic>
        <p:nvPicPr>
          <p:cNvPr id="4110" name="Picture 14" descr="odroid-xu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4191000"/>
            <a:ext cx="1842595" cy="106870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971800" y="53340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Embedded Processor*</a:t>
            </a:r>
            <a:endParaRPr lang="en-US" sz="1600" b="1" dirty="0"/>
          </a:p>
        </p:txBody>
      </p:sp>
      <p:pic>
        <p:nvPicPr>
          <p:cNvPr id="4112" name="Picture 16" descr="Edimax WiFi Adapter (EW-7811UN)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4191000"/>
            <a:ext cx="990600" cy="9906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096000" y="53340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WiFi</a:t>
            </a:r>
            <a:r>
              <a:rPr lang="en-US" sz="1600" b="1" dirty="0" smtClean="0"/>
              <a:t> Radio Link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428601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Embedded Proc. image from</a:t>
            </a:r>
            <a:r>
              <a:rPr lang="en-US" sz="1000" dirty="0" smtClean="0"/>
              <a:t>: hardkernel.com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6581001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WiFi</a:t>
            </a:r>
            <a:r>
              <a:rPr lang="en-US" sz="1000" dirty="0" smtClean="0"/>
              <a:t> Radio Link image from</a:t>
            </a:r>
            <a:r>
              <a:rPr lang="en-US" sz="1000" dirty="0" smtClean="0"/>
              <a:t>: sparkfun.com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943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Indicates design options being evaluated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Sensors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LiDAR</a:t>
            </a:r>
            <a:r>
              <a:rPr lang="en-US" dirty="0" smtClean="0"/>
              <a:t> and monocular camera</a:t>
            </a:r>
          </a:p>
          <a:p>
            <a:r>
              <a:rPr lang="en-US" dirty="0" err="1" smtClean="0"/>
              <a:t>LiDAR</a:t>
            </a:r>
            <a:r>
              <a:rPr lang="en-US" dirty="0" smtClean="0"/>
              <a:t> provides 2-D scans</a:t>
            </a:r>
          </a:p>
          <a:p>
            <a:r>
              <a:rPr lang="en-US" dirty="0" smtClean="0"/>
              <a:t>Camera supplements scans </a:t>
            </a:r>
          </a:p>
          <a:p>
            <a:r>
              <a:rPr lang="en-US" dirty="0" err="1" smtClean="0"/>
              <a:t>LiDAR</a:t>
            </a:r>
            <a:r>
              <a:rPr lang="en-US" dirty="0" smtClean="0"/>
              <a:t> is robust to lighting conditions</a:t>
            </a:r>
          </a:p>
          <a:p>
            <a:r>
              <a:rPr lang="en-US" dirty="0" smtClean="0"/>
              <a:t>Platform can fly fast</a:t>
            </a:r>
          </a:p>
          <a:p>
            <a:r>
              <a:rPr lang="en-US" dirty="0" smtClean="0"/>
              <a:t>Relatively light processing requirement</a:t>
            </a:r>
          </a:p>
          <a:p>
            <a:r>
              <a:rPr lang="en-US" dirty="0" err="1" smtClean="0"/>
              <a:t>LiDAR</a:t>
            </a:r>
            <a:r>
              <a:rPr lang="en-US" dirty="0" smtClean="0"/>
              <a:t> is heavy/expensive </a:t>
            </a:r>
            <a:endParaRPr lang="en-US" dirty="0"/>
          </a:p>
        </p:txBody>
      </p:sp>
      <p:pic>
        <p:nvPicPr>
          <p:cNvPr id="10" name="Picture 2" descr="Hokuyo URG-04LX-UG01 Scanning Laser Rangefinder"/>
          <p:cNvPicPr>
            <a:picLocks noChangeAspect="1" noChangeArrowheads="1"/>
          </p:cNvPicPr>
          <p:nvPr/>
        </p:nvPicPr>
        <p:blipFill>
          <a:blip r:embed="rId2" cstate="print"/>
          <a:srcRect l="17391" r="5797" b="5797"/>
          <a:stretch>
            <a:fillRect/>
          </a:stretch>
        </p:blipFill>
        <p:spPr bwMode="auto">
          <a:xfrm>
            <a:off x="4800600" y="2590800"/>
            <a:ext cx="2174631" cy="2667000"/>
          </a:xfrm>
          <a:prstGeom prst="rect">
            <a:avLst/>
          </a:prstGeom>
          <a:noFill/>
        </p:spPr>
      </p:pic>
      <p:pic>
        <p:nvPicPr>
          <p:cNvPr id="11" name="Picture 4" descr="Raspberry Pi Camera Mod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352800"/>
            <a:ext cx="990600" cy="9906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0" y="6441758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Hokuyo </a:t>
            </a:r>
            <a:r>
              <a:rPr lang="en-US" sz="1000" dirty="0" err="1" smtClean="0"/>
              <a:t>Lidar</a:t>
            </a:r>
            <a:r>
              <a:rPr lang="en-US" sz="1000" dirty="0" smtClean="0"/>
              <a:t> image from</a:t>
            </a:r>
            <a:r>
              <a:rPr lang="en-US" sz="1000" dirty="0" smtClean="0"/>
              <a:t>: robotshop.com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611779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Monocular camera image from</a:t>
            </a:r>
            <a:r>
              <a:rPr lang="en-US" sz="1000" dirty="0" smtClean="0"/>
              <a:t>: </a:t>
            </a:r>
            <a:r>
              <a:rPr lang="en-US" sz="1000" dirty="0" smtClean="0"/>
              <a:t>sparkfun.com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RECUV_Theme_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RECUV_Theme_2015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FED69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116</TotalTime>
  <Words>543</Words>
  <Application>Microsoft Office PowerPoint</Application>
  <PresentationFormat>On-screen Show (4:3)</PresentationFormat>
  <Paragraphs>153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Theme1</vt:lpstr>
      <vt:lpstr>Default Design</vt:lpstr>
      <vt:lpstr>1_RECUV_Theme_2015</vt:lpstr>
      <vt:lpstr>1_Default Design</vt:lpstr>
      <vt:lpstr>2_RECUV_Theme_2015</vt:lpstr>
      <vt:lpstr>2_Default Design</vt:lpstr>
      <vt:lpstr>FlyNet Overview</vt:lpstr>
      <vt:lpstr>Project Requirements</vt:lpstr>
      <vt:lpstr>Project Requirements</vt:lpstr>
      <vt:lpstr>Project Requirements</vt:lpstr>
      <vt:lpstr>Project Requirements</vt:lpstr>
      <vt:lpstr>Project Requirements</vt:lpstr>
      <vt:lpstr>SLAM Background</vt:lpstr>
      <vt:lpstr>Common Platform Components</vt:lpstr>
      <vt:lpstr>SLAM Sensors</vt:lpstr>
      <vt:lpstr>SLAM Sensors</vt:lpstr>
      <vt:lpstr>SLAM Sensors</vt:lpstr>
      <vt:lpstr>Technical Challenges</vt:lpstr>
      <vt:lpstr>Technical Challenges</vt:lpstr>
      <vt:lpstr>Questions?</vt:lpstr>
      <vt:lpstr>Backups</vt:lpstr>
      <vt:lpstr>FlyNet Overview or: How I Learned to Stop Worrying and Love the Drones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austinsteamboat</dc:creator>
  <cp:lastModifiedBy>austinsteamboat</cp:lastModifiedBy>
  <cp:revision>21</cp:revision>
  <dcterms:created xsi:type="dcterms:W3CDTF">2015-09-25T04:39:35Z</dcterms:created>
  <dcterms:modified xsi:type="dcterms:W3CDTF">2015-09-27T22:05:52Z</dcterms:modified>
</cp:coreProperties>
</file>