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C5617-37C9-5F4B-BF4E-C6FF91FE50B2}" type="datetimeFigureOut">
              <a:rPr lang="en-US" smtClean="0"/>
              <a:t>11/4/15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DE3AC-CC83-964C-AE55-4173824BD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0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Quinn</a:t>
            </a:r>
          </a:p>
          <a:p>
            <a:r>
              <a:rPr lang="en-US" baseline="0" dirty="0" smtClean="0"/>
              <a:t>Update </a:t>
            </a:r>
            <a:r>
              <a:rPr lang="en-US" baseline="0" dirty="0" err="1" smtClean="0"/>
              <a:t>PixHawk</a:t>
            </a:r>
            <a:r>
              <a:rPr lang="en-US" baseline="0" dirty="0" smtClean="0"/>
              <a:t> outputs</a:t>
            </a:r>
          </a:p>
          <a:p>
            <a:r>
              <a:rPr lang="en-US" baseline="0" dirty="0" smtClean="0"/>
              <a:t>Break localization into Kalman Filter and Particle Filter</a:t>
            </a:r>
          </a:p>
          <a:p>
            <a:r>
              <a:rPr lang="en-US" baseline="0" dirty="0" smtClean="0"/>
              <a:t>Change </a:t>
            </a:r>
            <a:r>
              <a:rPr lang="en-US" baseline="0" dirty="0" err="1" smtClean="0"/>
              <a:t>odom</a:t>
            </a:r>
            <a:r>
              <a:rPr lang="en-US" baseline="0" dirty="0" smtClean="0"/>
              <a:t> to be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DD940-CE41-F844-9DF4-F4824427FA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4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B111-F258-0348-9FC2-E8C6CF2E9264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C92B-6AB3-C043-8367-B8D47083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3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B111-F258-0348-9FC2-E8C6CF2E9264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C92B-6AB3-C043-8367-B8D47083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B111-F258-0348-9FC2-E8C6CF2E9264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C92B-6AB3-C043-8367-B8D47083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B111-F258-0348-9FC2-E8C6CF2E9264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C92B-6AB3-C043-8367-B8D47083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1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B111-F258-0348-9FC2-E8C6CF2E9264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C92B-6AB3-C043-8367-B8D47083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B111-F258-0348-9FC2-E8C6CF2E9264}" type="datetimeFigureOut">
              <a:rPr lang="en-US" smtClean="0"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C92B-6AB3-C043-8367-B8D47083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B111-F258-0348-9FC2-E8C6CF2E9264}" type="datetimeFigureOut">
              <a:rPr lang="en-US" smtClean="0"/>
              <a:t>11/4/15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C92B-6AB3-C043-8367-B8D47083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B111-F258-0348-9FC2-E8C6CF2E9264}" type="datetimeFigureOut">
              <a:rPr lang="en-US" smtClean="0"/>
              <a:t>11/4/15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C92B-6AB3-C043-8367-B8D47083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B111-F258-0348-9FC2-E8C6CF2E9264}" type="datetimeFigureOut">
              <a:rPr lang="en-US" smtClean="0"/>
              <a:t>11/4/15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C92B-6AB3-C043-8367-B8D47083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B111-F258-0348-9FC2-E8C6CF2E9264}" type="datetimeFigureOut">
              <a:rPr lang="en-US" smtClean="0"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C92B-6AB3-C043-8367-B8D47083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B111-F258-0348-9FC2-E8C6CF2E9264}" type="datetimeFigureOut">
              <a:rPr lang="en-US" smtClean="0"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C92B-6AB3-C043-8367-B8D47083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9B111-F258-0348-9FC2-E8C6CF2E9264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AC92B-6AB3-C043-8367-B8D47083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20" Type="http://schemas.openxmlformats.org/officeDocument/2006/relationships/image" Target="../media/image9.emf"/><Relationship Id="rId21" Type="http://schemas.openxmlformats.org/officeDocument/2006/relationships/oleObject" Target="../embeddings/oleObject9.bin"/><Relationship Id="rId22" Type="http://schemas.openxmlformats.org/officeDocument/2006/relationships/image" Target="../media/image10.emf"/><Relationship Id="rId23" Type="http://schemas.openxmlformats.org/officeDocument/2006/relationships/oleObject" Target="../embeddings/Microsoft_Equation1.bin"/><Relationship Id="rId24" Type="http://schemas.openxmlformats.org/officeDocument/2006/relationships/image" Target="../media/image11.emf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4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6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7.bin"/><Relationship Id="rId18" Type="http://schemas.openxmlformats.org/officeDocument/2006/relationships/image" Target="../media/image8.emf"/><Relationship Id="rId19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6" Type="http://schemas.microsoft.com/office/2007/relationships/hdphoto" Target="../media/hdphoto1.wdp"/><Relationship Id="rId7" Type="http://schemas.openxmlformats.org/officeDocument/2006/relationships/image" Target="../media/image16.jpeg"/><Relationship Id="rId8" Type="http://schemas.openxmlformats.org/officeDocument/2006/relationships/image" Target="../media/image17.jpeg"/><Relationship Id="rId9" Type="http://schemas.openxmlformats.org/officeDocument/2006/relationships/image" Target="../media/image18.jpeg"/><Relationship Id="rId10" Type="http://schemas.openxmlformats.org/officeDocument/2006/relationships/image" Target="../media/image19.jpeg"/><Relationship Id="rId11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55" y="1641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Final Architecture</a:t>
            </a:r>
            <a:endParaRPr lang="en-US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8482" y="1126824"/>
            <a:ext cx="8968308" cy="0"/>
          </a:xfrm>
          <a:prstGeom prst="line">
            <a:avLst/>
          </a:prstGeom>
          <a:ln w="38100"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VZ Logo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 t="11575" r="3681" b="8870"/>
          <a:stretch/>
        </p:blipFill>
        <p:spPr>
          <a:xfrm>
            <a:off x="7266989" y="56386"/>
            <a:ext cx="1779801" cy="98935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3988" y="1378003"/>
            <a:ext cx="2280397" cy="2781046"/>
            <a:chOff x="232084" y="1779912"/>
            <a:chExt cx="2280397" cy="2781046"/>
          </a:xfrm>
        </p:grpSpPr>
        <p:sp>
          <p:nvSpPr>
            <p:cNvPr id="125" name="Rounded Rectangle 124"/>
            <p:cNvSpPr/>
            <p:nvPr/>
          </p:nvSpPr>
          <p:spPr>
            <a:xfrm>
              <a:off x="232084" y="1779912"/>
              <a:ext cx="2280397" cy="2781046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4920" y="1835135"/>
              <a:ext cx="1938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Ground Station </a:t>
              </a:r>
              <a:endParaRPr 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5356" y="2191114"/>
              <a:ext cx="217952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ROS master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Communicates with onboard flight computer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D</a:t>
              </a:r>
              <a:r>
                <a:rPr lang="en-US" dirty="0" smtClean="0"/>
                <a:t>ata visualization with RVIZ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laser </a:t>
              </a:r>
              <a:r>
                <a:rPr lang="en-US" dirty="0" err="1" smtClean="0"/>
                <a:t>scanmatcher</a:t>
              </a:r>
              <a:endParaRPr lang="en-US" dirty="0" smtClean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724548" y="3411654"/>
            <a:ext cx="1991644" cy="2354491"/>
            <a:chOff x="3071763" y="2556023"/>
            <a:chExt cx="1991644" cy="2354491"/>
          </a:xfrm>
        </p:grpSpPr>
        <p:sp>
          <p:nvSpPr>
            <p:cNvPr id="4" name="Rounded Rectangle 3"/>
            <p:cNvSpPr/>
            <p:nvPr/>
          </p:nvSpPr>
          <p:spPr>
            <a:xfrm>
              <a:off x="3071763" y="2556023"/>
              <a:ext cx="1981538" cy="2227049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69669" y="2556024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Odroid</a:t>
              </a:r>
              <a:r>
                <a:rPr lang="en-US" b="1" dirty="0" smtClean="0"/>
                <a:t> U3</a:t>
              </a:r>
              <a:endParaRPr lang="en-US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81869" y="2879189"/>
              <a:ext cx="198153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Ubuntu 14.04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</a:t>
              </a:r>
              <a:r>
                <a:rPr lang="en-US" dirty="0" err="1" smtClean="0"/>
                <a:t>Kalman</a:t>
              </a:r>
              <a:r>
                <a:rPr lang="en-US" dirty="0" smtClean="0"/>
                <a:t> Filter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AMCL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Flight Controllers</a:t>
              </a:r>
            </a:p>
            <a:p>
              <a:pPr marL="285750" indent="-285750">
                <a:buFont typeface="Arial"/>
                <a:buChar char="•"/>
              </a:pP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23988" y="5482274"/>
            <a:ext cx="1595105" cy="849444"/>
            <a:chOff x="6396806" y="4952984"/>
            <a:chExt cx="1595105" cy="849444"/>
          </a:xfrm>
        </p:grpSpPr>
        <p:sp>
          <p:nvSpPr>
            <p:cNvPr id="124" name="Rounded Rectangle 123"/>
            <p:cNvSpPr/>
            <p:nvPr/>
          </p:nvSpPr>
          <p:spPr>
            <a:xfrm>
              <a:off x="6396807" y="4952984"/>
              <a:ext cx="1595104" cy="849444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34497" y="4953346"/>
              <a:ext cx="119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PX4Flow</a:t>
              </a:r>
              <a:endParaRPr lang="en-US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396806" y="5156096"/>
              <a:ext cx="1595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Measures Altitude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016153" y="1325504"/>
            <a:ext cx="4010371" cy="1015663"/>
            <a:chOff x="4180877" y="1181314"/>
            <a:chExt cx="4010371" cy="1015663"/>
          </a:xfrm>
        </p:grpSpPr>
        <p:sp>
          <p:nvSpPr>
            <p:cNvPr id="123" name="Rounded Rectangle 122"/>
            <p:cNvSpPr/>
            <p:nvPr/>
          </p:nvSpPr>
          <p:spPr>
            <a:xfrm>
              <a:off x="4180877" y="1181314"/>
              <a:ext cx="4010371" cy="1015663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013305" y="1181314"/>
              <a:ext cx="25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Hokuyo Laser scanner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220088" y="1469587"/>
              <a:ext cx="3971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Measurements used by AMCL for position and </a:t>
              </a:r>
              <a:r>
                <a:rPr lang="en-US" dirty="0" err="1" smtClean="0"/>
                <a:t>scanmatcher</a:t>
              </a:r>
              <a:r>
                <a:rPr lang="en-US" dirty="0" smtClean="0"/>
                <a:t> for velocity</a:t>
              </a:r>
              <a:endParaRPr lang="en-US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106338" y="2507199"/>
            <a:ext cx="2920186" cy="2438409"/>
            <a:chOff x="6042712" y="2444262"/>
            <a:chExt cx="2920186" cy="2438409"/>
          </a:xfrm>
        </p:grpSpPr>
        <p:sp>
          <p:nvSpPr>
            <p:cNvPr id="122" name="Rounded Rectangle 121"/>
            <p:cNvSpPr/>
            <p:nvPr/>
          </p:nvSpPr>
          <p:spPr>
            <a:xfrm>
              <a:off x="6042712" y="2444262"/>
              <a:ext cx="2920186" cy="2438409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469671" y="2477907"/>
              <a:ext cx="2086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Pixhawk</a:t>
              </a:r>
              <a:r>
                <a:rPr lang="en-US" b="1" dirty="0"/>
                <a:t> </a:t>
              </a:r>
              <a:r>
                <a:rPr lang="en-US" b="1" dirty="0" smtClean="0"/>
                <a:t>Autopilot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054709" y="2783636"/>
              <a:ext cx="280706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Running </a:t>
              </a:r>
              <a:r>
                <a:rPr lang="en-US" dirty="0" err="1" smtClean="0"/>
                <a:t>Arducopter</a:t>
              </a:r>
              <a:r>
                <a:rPr lang="en-US" dirty="0" smtClean="0"/>
                <a:t> Firmware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Providing accelerometer measurements and </a:t>
              </a:r>
              <a:r>
                <a:rPr lang="en-US" dirty="0"/>
                <a:t>E</a:t>
              </a:r>
              <a:r>
                <a:rPr lang="en-US" dirty="0" smtClean="0"/>
                <a:t>uler angles to KF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Providing attitude control (stabilize mode)</a:t>
              </a:r>
              <a:endParaRPr lang="en-US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106338" y="5390480"/>
            <a:ext cx="2940452" cy="1354264"/>
            <a:chOff x="5921326" y="4882589"/>
            <a:chExt cx="2940452" cy="1261250"/>
          </a:xfrm>
        </p:grpSpPr>
        <p:sp>
          <p:nvSpPr>
            <p:cNvPr id="126" name="Rounded Rectangle 125"/>
            <p:cNvSpPr/>
            <p:nvPr/>
          </p:nvSpPr>
          <p:spPr>
            <a:xfrm>
              <a:off x="5921326" y="4882589"/>
              <a:ext cx="2940452" cy="1261250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341185" y="4961636"/>
              <a:ext cx="2093299" cy="343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3DR X8, X8+</a:t>
              </a:r>
              <a:endParaRPr lang="en-US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933323" y="5226180"/>
              <a:ext cx="2807069" cy="8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err="1" smtClean="0"/>
                <a:t>Octo</a:t>
              </a:r>
              <a:r>
                <a:rPr lang="en-US" dirty="0" smtClean="0"/>
                <a:t>-Quad configuration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~15 min flight time with 10000mA 4S battery</a:t>
              </a:r>
              <a:endParaRPr lang="en-US" dirty="0"/>
            </a:p>
          </p:txBody>
        </p:sp>
      </p:grpSp>
      <p:cxnSp>
        <p:nvCxnSpPr>
          <p:cNvPr id="145" name="Elbow Connector 144"/>
          <p:cNvCxnSpPr>
            <a:stCxn id="124" idx="3"/>
            <a:endCxn id="4" idx="2"/>
          </p:cNvCxnSpPr>
          <p:nvPr/>
        </p:nvCxnSpPr>
        <p:spPr>
          <a:xfrm flipV="1">
            <a:off x="1719093" y="5638703"/>
            <a:ext cx="1996224" cy="268293"/>
          </a:xfrm>
          <a:prstGeom prst="bentConnector2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668540" y="5912908"/>
            <a:ext cx="21322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ROS publisher 40Hz (HW Limited)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040396" y="1236430"/>
            <a:ext cx="19479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ROS publisher 10Hz</a:t>
            </a:r>
          </a:p>
          <a:p>
            <a:pPr algn="ctr"/>
            <a:r>
              <a:rPr lang="en-US" sz="1600" dirty="0" smtClean="0"/>
              <a:t>(HW Limited) </a:t>
            </a:r>
          </a:p>
        </p:txBody>
      </p:sp>
      <p:cxnSp>
        <p:nvCxnSpPr>
          <p:cNvPr id="154" name="Straight Arrow Connector 153"/>
          <p:cNvCxnSpPr>
            <a:stCxn id="123" idx="1"/>
          </p:cNvCxnSpPr>
          <p:nvPr/>
        </p:nvCxnSpPr>
        <p:spPr>
          <a:xfrm rot="10800000" flipV="1">
            <a:off x="3942081" y="1833336"/>
            <a:ext cx="1074073" cy="1578318"/>
          </a:xfrm>
          <a:prstGeom prst="bentConnector2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5" idx="2"/>
            <a:endCxn id="4" idx="1"/>
          </p:cNvCxnSpPr>
          <p:nvPr/>
        </p:nvCxnSpPr>
        <p:spPr>
          <a:xfrm rot="16200000" flipH="1">
            <a:off x="1811302" y="3611933"/>
            <a:ext cx="366130" cy="1460361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304722" y="4517074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SSH via </a:t>
            </a:r>
            <a:r>
              <a:rPr lang="en-US" sz="1600" dirty="0" err="1" smtClean="0"/>
              <a:t>WiFi</a:t>
            </a:r>
            <a:endParaRPr lang="en-US" sz="1600" dirty="0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04385" y="3171699"/>
            <a:ext cx="1304127" cy="239956"/>
          </a:xfrm>
          <a:prstGeom prst="bentConnector2">
            <a:avLst/>
          </a:prstGeom>
          <a:ln>
            <a:solidFill>
              <a:srgbClr val="008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756643" y="2806570"/>
            <a:ext cx="52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ROS</a:t>
            </a:r>
            <a:endParaRPr lang="en-US" sz="1600" dirty="0"/>
          </a:p>
        </p:txBody>
      </p:sp>
      <p:cxnSp>
        <p:nvCxnSpPr>
          <p:cNvPr id="164" name="Straight Arrow Connector 163"/>
          <p:cNvCxnSpPr>
            <a:stCxn id="4" idx="3"/>
          </p:cNvCxnSpPr>
          <p:nvPr/>
        </p:nvCxnSpPr>
        <p:spPr>
          <a:xfrm>
            <a:off x="4706086" y="4525179"/>
            <a:ext cx="14153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704550" y="3669399"/>
            <a:ext cx="141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PyMavlink</a:t>
            </a:r>
            <a:endParaRPr lang="en-US" sz="1600" dirty="0" smtClean="0"/>
          </a:p>
          <a:p>
            <a:pPr algn="ctr"/>
            <a:r>
              <a:rPr lang="en-US" sz="1600" dirty="0" smtClean="0"/>
              <a:t>20Hz</a:t>
            </a:r>
          </a:p>
          <a:p>
            <a:pPr algn="ctr"/>
            <a:r>
              <a:rPr lang="en-US" sz="1600" dirty="0" smtClean="0"/>
              <a:t>(SW Limited)</a:t>
            </a:r>
            <a:endParaRPr lang="en-US" sz="1600" dirty="0"/>
          </a:p>
        </p:txBody>
      </p:sp>
      <p:cxnSp>
        <p:nvCxnSpPr>
          <p:cNvPr id="177" name="Straight Arrow Connector 176"/>
          <p:cNvCxnSpPr>
            <a:stCxn id="122" idx="2"/>
            <a:endCxn id="126" idx="0"/>
          </p:cNvCxnSpPr>
          <p:nvPr/>
        </p:nvCxnSpPr>
        <p:spPr>
          <a:xfrm>
            <a:off x="7566431" y="4945608"/>
            <a:ext cx="10133" cy="4448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627574" y="5006300"/>
            <a:ext cx="134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Motor ESCs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75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55" y="1641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ROS Architecture</a:t>
            </a:r>
            <a:endParaRPr lang="en-US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8482" y="1086294"/>
            <a:ext cx="8968308" cy="0"/>
          </a:xfrm>
          <a:prstGeom prst="line">
            <a:avLst/>
          </a:prstGeom>
          <a:ln w="38100"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DVZ Logo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 t="11575" r="3681" b="8870"/>
          <a:stretch/>
        </p:blipFill>
        <p:spPr>
          <a:xfrm>
            <a:off x="7266989" y="56386"/>
            <a:ext cx="1779801" cy="989357"/>
          </a:xfrm>
          <a:prstGeom prst="rect">
            <a:avLst/>
          </a:prstGeom>
        </p:spPr>
      </p:pic>
      <p:sp>
        <p:nvSpPr>
          <p:cNvPr id="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9214" y="6328203"/>
            <a:ext cx="553685" cy="365125"/>
          </a:xfrm>
        </p:spPr>
        <p:txBody>
          <a:bodyPr/>
          <a:lstStyle/>
          <a:p>
            <a:fld id="{401CF334-2D5C-4859-84A6-CA7E6E43FAEB}" type="slidenum">
              <a:rPr lang="en-US" sz="1800" b="1" smtClean="0">
                <a:solidFill>
                  <a:schemeClr val="tx1"/>
                </a:solidFill>
              </a:rPr>
              <a:pPr/>
              <a:t>2</a:t>
            </a:fld>
            <a:endParaRPr lang="en-US" sz="1800" b="1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2710" y="5804921"/>
            <a:ext cx="7272885" cy="907886"/>
            <a:chOff x="-2833688" y="4684531"/>
            <a:chExt cx="7272885" cy="907886"/>
          </a:xfrm>
        </p:grpSpPr>
        <p:sp>
          <p:nvSpPr>
            <p:cNvPr id="88" name="Rectangle 87"/>
            <p:cNvSpPr/>
            <p:nvPr/>
          </p:nvSpPr>
          <p:spPr>
            <a:xfrm>
              <a:off x="-2816756" y="4734347"/>
              <a:ext cx="7255953" cy="858070"/>
            </a:xfrm>
            <a:prstGeom prst="rect">
              <a:avLst/>
            </a:prstGeom>
            <a:ln w="381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-521861" y="4848178"/>
              <a:ext cx="1476495" cy="606778"/>
            </a:xfrm>
            <a:prstGeom prst="ellips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Software 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2833688" y="4684531"/>
              <a:ext cx="653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Key</a:t>
              </a:r>
              <a:endParaRPr lang="en-US" sz="2400" b="1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156125" y="4842889"/>
              <a:ext cx="1425445" cy="636780"/>
            </a:xfrm>
            <a:prstGeom prst="roundRect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Topic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-2134674" y="4832997"/>
              <a:ext cx="1431176" cy="646331"/>
              <a:chOff x="794429" y="1337211"/>
              <a:chExt cx="1431176" cy="64633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00160" y="1386258"/>
                <a:ext cx="1425445" cy="587732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94429" y="1337211"/>
                <a:ext cx="14142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Hardware Node</a:t>
                </a:r>
              </a:p>
            </p:txBody>
          </p:sp>
        </p:grpSp>
        <p:sp>
          <p:nvSpPr>
            <p:cNvPr id="12" name="Cloud 11"/>
            <p:cNvSpPr/>
            <p:nvPr/>
          </p:nvSpPr>
          <p:spPr>
            <a:xfrm>
              <a:off x="2729339" y="4834706"/>
              <a:ext cx="1588471" cy="666271"/>
            </a:xfrm>
            <a:prstGeom prst="cloud">
              <a:avLst/>
            </a:prstGeom>
            <a:noFill/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830937" y="4855415"/>
              <a:ext cx="14142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Pre-loaded Info</a:t>
              </a:r>
              <a:endParaRPr lang="en-US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259329" y="1284883"/>
            <a:ext cx="8675481" cy="4420334"/>
            <a:chOff x="259329" y="1284883"/>
            <a:chExt cx="8675481" cy="4420334"/>
          </a:xfrm>
        </p:grpSpPr>
        <p:cxnSp>
          <p:nvCxnSpPr>
            <p:cNvPr id="27" name="Straight Arrow Connector 26"/>
            <p:cNvCxnSpPr>
              <a:stCxn id="101" idx="2"/>
              <a:endCxn id="62" idx="0"/>
            </p:cNvCxnSpPr>
            <p:nvPr/>
          </p:nvCxnSpPr>
          <p:spPr>
            <a:xfrm>
              <a:off x="5526886" y="2909842"/>
              <a:ext cx="9977" cy="397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980042" y="4206883"/>
              <a:ext cx="1856344" cy="627420"/>
            </a:xfrm>
            <a:prstGeom prst="ellips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Localization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107" idx="0"/>
              <a:endCxn id="85" idx="2"/>
            </p:cNvCxnSpPr>
            <p:nvPr/>
          </p:nvCxnSpPr>
          <p:spPr>
            <a:xfrm flipH="1" flipV="1">
              <a:off x="1055898" y="4847684"/>
              <a:ext cx="3020" cy="2288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52" idx="3"/>
              <a:endCxn id="9" idx="4"/>
            </p:cNvCxnSpPr>
            <p:nvPr/>
          </p:nvCxnSpPr>
          <p:spPr>
            <a:xfrm flipH="1" flipV="1">
              <a:off x="2908214" y="4834303"/>
              <a:ext cx="3255" cy="2427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152" idx="0"/>
              <a:endCxn id="55" idx="4"/>
            </p:cNvCxnSpPr>
            <p:nvPr/>
          </p:nvCxnSpPr>
          <p:spPr>
            <a:xfrm flipV="1">
              <a:off x="3704380" y="4768695"/>
              <a:ext cx="4441304" cy="60338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7370893" y="4242129"/>
              <a:ext cx="1549581" cy="526566"/>
            </a:xfrm>
            <a:prstGeom prst="ellips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Path Planner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7354415" y="2383276"/>
              <a:ext cx="1554064" cy="526566"/>
            </a:xfrm>
            <a:prstGeom prst="ellips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NAV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716249" y="1337858"/>
              <a:ext cx="1418940" cy="526566"/>
            </a:xfrm>
            <a:prstGeom prst="ellips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PWM </a:t>
              </a:r>
              <a:r>
                <a:rPr lang="en-US" dirty="0" err="1" smtClean="0">
                  <a:solidFill>
                    <a:srgbClr val="000000"/>
                  </a:solidFill>
                </a:rPr>
                <a:t>Conv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89" name="Straight Arrow Connector 88"/>
            <p:cNvCxnSpPr>
              <a:stCxn id="55" idx="0"/>
              <a:endCxn id="158" idx="2"/>
            </p:cNvCxnSpPr>
            <p:nvPr/>
          </p:nvCxnSpPr>
          <p:spPr>
            <a:xfrm flipV="1">
              <a:off x="8145684" y="3901294"/>
              <a:ext cx="2557" cy="3408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42" idx="1"/>
              <a:endCxn id="84" idx="6"/>
            </p:cNvCxnSpPr>
            <p:nvPr/>
          </p:nvCxnSpPr>
          <p:spPr>
            <a:xfrm flipH="1" flipV="1">
              <a:off x="7135189" y="1601141"/>
              <a:ext cx="255154" cy="36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6" idx="1"/>
              <a:endCxn id="109" idx="3"/>
            </p:cNvCxnSpPr>
            <p:nvPr/>
          </p:nvCxnSpPr>
          <p:spPr>
            <a:xfrm flipH="1">
              <a:off x="3876922" y="1611998"/>
              <a:ext cx="188365" cy="25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" idx="6"/>
              <a:endCxn id="100" idx="1"/>
            </p:cNvCxnSpPr>
            <p:nvPr/>
          </p:nvCxnSpPr>
          <p:spPr>
            <a:xfrm flipV="1">
              <a:off x="3836386" y="4514483"/>
              <a:ext cx="791004" cy="61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5" idx="3"/>
              <a:endCxn id="9" idx="2"/>
            </p:cNvCxnSpPr>
            <p:nvPr/>
          </p:nvCxnSpPr>
          <p:spPr>
            <a:xfrm flipV="1">
              <a:off x="1769130" y="4520593"/>
              <a:ext cx="210912" cy="70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00" idx="3"/>
              <a:endCxn id="55" idx="2"/>
            </p:cNvCxnSpPr>
            <p:nvPr/>
          </p:nvCxnSpPr>
          <p:spPr>
            <a:xfrm flipV="1">
              <a:off x="6283753" y="4505412"/>
              <a:ext cx="1087140" cy="90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Rounded Rectangle 141"/>
            <p:cNvSpPr/>
            <p:nvPr/>
          </p:nvSpPr>
          <p:spPr>
            <a:xfrm>
              <a:off x="7390343" y="1284883"/>
              <a:ext cx="1469043" cy="639853"/>
            </a:xfrm>
            <a:prstGeom prst="roundRect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Elbow Connector 133"/>
            <p:cNvCxnSpPr>
              <a:stCxn id="110" idx="2"/>
            </p:cNvCxnSpPr>
            <p:nvPr/>
          </p:nvCxnSpPr>
          <p:spPr>
            <a:xfrm rot="5400000">
              <a:off x="2274321" y="3935307"/>
              <a:ext cx="613644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Elbow Connector 138"/>
            <p:cNvCxnSpPr>
              <a:endCxn id="83" idx="3"/>
            </p:cNvCxnSpPr>
            <p:nvPr/>
          </p:nvCxnSpPr>
          <p:spPr>
            <a:xfrm rot="5400000" flipH="1" flipV="1">
              <a:off x="6386652" y="3319133"/>
              <a:ext cx="1681755" cy="708946"/>
            </a:xfrm>
            <a:prstGeom prst="bentConnector3">
              <a:avLst>
                <a:gd name="adj1" fmla="val 9900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83" idx="0"/>
              <a:endCxn id="142" idx="2"/>
            </p:cNvCxnSpPr>
            <p:nvPr/>
          </p:nvCxnSpPr>
          <p:spPr>
            <a:xfrm flipH="1" flipV="1">
              <a:off x="8124865" y="1924736"/>
              <a:ext cx="6582" cy="45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84" idx="2"/>
              <a:endCxn id="147" idx="3"/>
            </p:cNvCxnSpPr>
            <p:nvPr/>
          </p:nvCxnSpPr>
          <p:spPr>
            <a:xfrm flipH="1">
              <a:off x="5484168" y="1601141"/>
              <a:ext cx="232081" cy="36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8" idx="0"/>
              <a:endCxn id="83" idx="4"/>
            </p:cNvCxnSpPr>
            <p:nvPr/>
          </p:nvCxnSpPr>
          <p:spPr>
            <a:xfrm flipH="1" flipV="1">
              <a:off x="8131447" y="2909842"/>
              <a:ext cx="16794" cy="3515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342666" y="4207604"/>
              <a:ext cx="1426464" cy="640080"/>
              <a:chOff x="582808" y="4345131"/>
              <a:chExt cx="1426464" cy="640080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582808" y="4345131"/>
                <a:ext cx="1426464" cy="640080"/>
              </a:xfrm>
              <a:prstGeom prst="roundRect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63" name="Object 6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3526838"/>
                  </p:ext>
                </p:extLst>
              </p:nvPr>
            </p:nvGraphicFramePr>
            <p:xfrm>
              <a:off x="860193" y="4467709"/>
              <a:ext cx="871694" cy="3949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Equation" r:id="rId5" imgW="329040" imgH="191880" progId="Equation.3">
                      <p:embed/>
                    </p:oleObj>
                  </mc:Choice>
                  <mc:Fallback>
                    <p:oleObj name="Equation" r:id="rId5" imgW="329040" imgH="191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0193" y="4467709"/>
                            <a:ext cx="871694" cy="3949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" name="Group 39"/>
            <p:cNvGrpSpPr/>
            <p:nvPr/>
          </p:nvGrpSpPr>
          <p:grpSpPr>
            <a:xfrm>
              <a:off x="317383" y="2494094"/>
              <a:ext cx="1427096" cy="639853"/>
              <a:chOff x="2436318" y="3816629"/>
              <a:chExt cx="951613" cy="484409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2436318" y="3816629"/>
                <a:ext cx="951613" cy="484409"/>
              </a:xfrm>
              <a:prstGeom prst="roundRect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65" name="Object 6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4386876"/>
                  </p:ext>
                </p:extLst>
              </p:nvPr>
            </p:nvGraphicFramePr>
            <p:xfrm>
              <a:off x="2527153" y="3889471"/>
              <a:ext cx="748703" cy="3797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Equation" r:id="rId7" imgW="609600" imgH="228600" progId="Equation.3">
                      <p:embed/>
                    </p:oleObj>
                  </mc:Choice>
                  <mc:Fallback>
                    <p:oleObj name="Equation" r:id="rId7" imgW="6096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7153" y="3889471"/>
                            <a:ext cx="748703" cy="379709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252370" y="3306941"/>
              <a:ext cx="568986" cy="505016"/>
              <a:chOff x="3882190" y="3754568"/>
              <a:chExt cx="649443" cy="382329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3882190" y="3754568"/>
                <a:ext cx="649443" cy="382329"/>
              </a:xfrm>
              <a:prstGeom prst="roundRect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66" name="Object 6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9129900"/>
                  </p:ext>
                </p:extLst>
              </p:nvPr>
            </p:nvGraphicFramePr>
            <p:xfrm>
              <a:off x="3992963" y="3824163"/>
              <a:ext cx="449371" cy="275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" name="Equation" r:id="rId9" imgW="215900" imgH="165100" progId="Equation.3">
                      <p:embed/>
                    </p:oleObj>
                  </mc:Choice>
                  <mc:Fallback>
                    <p:oleObj name="Equation" r:id="rId9" imgW="215900" imgH="1651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2963" y="3824163"/>
                            <a:ext cx="449371" cy="275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8" name="Group 197"/>
            <p:cNvGrpSpPr/>
            <p:nvPr/>
          </p:nvGrpSpPr>
          <p:grpSpPr>
            <a:xfrm>
              <a:off x="2354744" y="2470150"/>
              <a:ext cx="1935034" cy="1181100"/>
              <a:chOff x="1879779" y="2240034"/>
              <a:chExt cx="1935034" cy="1181100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1879779" y="2254485"/>
                <a:ext cx="452797" cy="1143884"/>
              </a:xfrm>
              <a:prstGeom prst="roundRect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2479120" y="2249091"/>
                <a:ext cx="452797" cy="1143884"/>
              </a:xfrm>
              <a:prstGeom prst="roundRect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3048892" y="2243459"/>
                <a:ext cx="765921" cy="1143884"/>
              </a:xfrm>
              <a:prstGeom prst="roundRect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5037015"/>
                  </p:ext>
                </p:extLst>
              </p:nvPr>
            </p:nvGraphicFramePr>
            <p:xfrm>
              <a:off x="1959050" y="2387804"/>
              <a:ext cx="315137" cy="884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Equation" r:id="rId11" imgW="136800" imgH="548280" progId="Equation.3">
                      <p:embed/>
                    </p:oleObj>
                  </mc:Choice>
                  <mc:Fallback>
                    <p:oleObj name="Equation" r:id="rId11" imgW="136800" imgH="548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9050" y="2387804"/>
                            <a:ext cx="315137" cy="8843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" name="Object 6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1493687"/>
                  </p:ext>
                </p:extLst>
              </p:nvPr>
            </p:nvGraphicFramePr>
            <p:xfrm>
              <a:off x="2554772" y="2330220"/>
              <a:ext cx="315137" cy="9844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" name="Equation" r:id="rId13" imgW="136800" imgH="612360" progId="Equation.3">
                      <p:embed/>
                    </p:oleObj>
                  </mc:Choice>
                  <mc:Fallback>
                    <p:oleObj name="Equation" r:id="rId13" imgW="136800" imgH="6123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4772" y="2330220"/>
                            <a:ext cx="315137" cy="9844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6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7510338"/>
                  </p:ext>
                </p:extLst>
              </p:nvPr>
            </p:nvGraphicFramePr>
            <p:xfrm>
              <a:off x="3060687" y="2240034"/>
              <a:ext cx="674688" cy="1181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" name="Equation" r:id="rId15" imgW="304800" imgH="723900" progId="Equation.3">
                      <p:embed/>
                    </p:oleObj>
                  </mc:Choice>
                  <mc:Fallback>
                    <p:oleObj name="Equation" r:id="rId15" imgW="304800" imgH="7239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0687" y="2240034"/>
                            <a:ext cx="674688" cy="1181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1" name="Group 160"/>
            <p:cNvGrpSpPr/>
            <p:nvPr/>
          </p:nvGrpSpPr>
          <p:grpSpPr>
            <a:xfrm>
              <a:off x="4627390" y="4272278"/>
              <a:ext cx="1656363" cy="484409"/>
              <a:chOff x="5389891" y="4584100"/>
              <a:chExt cx="1656363" cy="484409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5389891" y="4584100"/>
                <a:ext cx="1656363" cy="484409"/>
              </a:xfrm>
              <a:prstGeom prst="roundRect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71" name="Object 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9149573"/>
                  </p:ext>
                </p:extLst>
              </p:nvPr>
            </p:nvGraphicFramePr>
            <p:xfrm>
              <a:off x="5410053" y="4661758"/>
              <a:ext cx="1636201" cy="341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" name="Equation" r:id="rId17" imgW="977900" imgH="203200" progId="Equation.3">
                      <p:embed/>
                    </p:oleObj>
                  </mc:Choice>
                  <mc:Fallback>
                    <p:oleObj name="Equation" r:id="rId17" imgW="977900" imgH="203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0053" y="4661758"/>
                            <a:ext cx="1636201" cy="341313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3" name="Group 172"/>
            <p:cNvGrpSpPr/>
            <p:nvPr/>
          </p:nvGrpSpPr>
          <p:grpSpPr>
            <a:xfrm>
              <a:off x="7361671" y="3261441"/>
              <a:ext cx="1573139" cy="639853"/>
              <a:chOff x="8662492" y="4213712"/>
              <a:chExt cx="1573139" cy="639853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8662492" y="4213712"/>
                <a:ext cx="1573139" cy="639853"/>
              </a:xfrm>
              <a:prstGeom prst="roundRect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73" name="Object 7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5498341"/>
                  </p:ext>
                </p:extLst>
              </p:nvPr>
            </p:nvGraphicFramePr>
            <p:xfrm>
              <a:off x="8680036" y="4367185"/>
              <a:ext cx="1546196" cy="341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" name="Equation" r:id="rId19" imgW="740520" imgH="200880" progId="Equation.3">
                      <p:embed/>
                    </p:oleObj>
                  </mc:Choice>
                  <mc:Fallback>
                    <p:oleObj name="Equation" r:id="rId19" imgW="740520" imgH="200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80036" y="4367185"/>
                            <a:ext cx="1546196" cy="3413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4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5546893"/>
                </p:ext>
              </p:extLst>
            </p:nvPr>
          </p:nvGraphicFramePr>
          <p:xfrm>
            <a:off x="7686864" y="1345499"/>
            <a:ext cx="871244" cy="506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21" imgW="511920" imgH="383760" progId="Equation.3">
                    <p:embed/>
                  </p:oleObj>
                </mc:Choice>
                <mc:Fallback>
                  <p:oleObj name="Equation" r:id="rId21" imgW="511920" imgH="383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6864" y="1345499"/>
                          <a:ext cx="871244" cy="5069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3" name="Group 182"/>
            <p:cNvGrpSpPr/>
            <p:nvPr/>
          </p:nvGrpSpPr>
          <p:grpSpPr>
            <a:xfrm>
              <a:off x="4059247" y="1284883"/>
              <a:ext cx="1424921" cy="639853"/>
              <a:chOff x="7200995" y="1267272"/>
              <a:chExt cx="1424921" cy="639853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7200995" y="1267272"/>
                <a:ext cx="1424921" cy="639853"/>
              </a:xfrm>
              <a:prstGeom prst="roundRect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76" name="Object 7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9954482"/>
                  </p:ext>
                </p:extLst>
              </p:nvPr>
            </p:nvGraphicFramePr>
            <p:xfrm>
              <a:off x="7207035" y="1364887"/>
              <a:ext cx="1411665" cy="459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" name="Equation" r:id="rId23" imgW="978120" imgH="411120" progId="Equation.3">
                      <p:embed/>
                    </p:oleObj>
                  </mc:Choice>
                  <mc:Fallback>
                    <p:oleObj name="Equation" r:id="rId23" imgW="978120" imgH="411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7035" y="1364887"/>
                            <a:ext cx="1411665" cy="459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" name="Oval 101"/>
            <p:cNvSpPr/>
            <p:nvPr/>
          </p:nvSpPr>
          <p:spPr>
            <a:xfrm>
              <a:off x="259329" y="3377539"/>
              <a:ext cx="1551597" cy="593967"/>
            </a:xfrm>
            <a:prstGeom prst="ellips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Scan Matcher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04" name="Straight Arrow Connector 103"/>
            <p:cNvCxnSpPr>
              <a:stCxn id="85" idx="0"/>
              <a:endCxn id="102" idx="4"/>
            </p:cNvCxnSpPr>
            <p:nvPr/>
          </p:nvCxnSpPr>
          <p:spPr>
            <a:xfrm flipH="1" flipV="1">
              <a:off x="1035128" y="3971506"/>
              <a:ext cx="20770" cy="2360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2" idx="0"/>
              <a:endCxn id="69" idx="2"/>
            </p:cNvCxnSpPr>
            <p:nvPr/>
          </p:nvCxnSpPr>
          <p:spPr>
            <a:xfrm flipH="1" flipV="1">
              <a:off x="1030935" y="3133947"/>
              <a:ext cx="4193" cy="2435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69" idx="3"/>
              <a:endCxn id="9" idx="1"/>
            </p:cNvCxnSpPr>
            <p:nvPr/>
          </p:nvCxnSpPr>
          <p:spPr>
            <a:xfrm>
              <a:off x="1744483" y="2814021"/>
              <a:ext cx="507414" cy="148474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953765" y="2322110"/>
              <a:ext cx="1155649" cy="587732"/>
              <a:chOff x="4891174" y="2227540"/>
              <a:chExt cx="1155649" cy="58773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891174" y="2227540"/>
                <a:ext cx="1146242" cy="587732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896617" y="2329277"/>
                <a:ext cx="11502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PX4 Flow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40464" y="5076485"/>
              <a:ext cx="1431176" cy="587732"/>
              <a:chOff x="-2137477" y="5067062"/>
              <a:chExt cx="1431176" cy="587732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-2131746" y="5067062"/>
                <a:ext cx="1425445" cy="587732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-2137477" y="5170412"/>
                <a:ext cx="14142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Hokuyo</a:t>
                </a:r>
                <a:endParaRPr lang="en-US" dirty="0"/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2451477" y="1320700"/>
              <a:ext cx="1425445" cy="1173394"/>
              <a:chOff x="1451589" y="1254666"/>
              <a:chExt cx="1425445" cy="1173394"/>
            </a:xfrm>
          </p:grpSpPr>
          <p:cxnSp>
            <p:nvCxnSpPr>
              <p:cNvPr id="8" name="Straight Arrow Connector 7"/>
              <p:cNvCxnSpPr>
                <a:endCxn id="110" idx="0"/>
              </p:cNvCxnSpPr>
              <p:nvPr/>
            </p:nvCxnSpPr>
            <p:spPr>
              <a:xfrm>
                <a:off x="1581254" y="1842398"/>
                <a:ext cx="1" cy="5761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2750368" y="1858702"/>
                <a:ext cx="0" cy="5693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09" idx="2"/>
                <a:endCxn id="112" idx="0"/>
              </p:cNvCxnSpPr>
              <p:nvPr/>
            </p:nvCxnSpPr>
            <p:spPr>
              <a:xfrm>
                <a:off x="2164312" y="1842398"/>
                <a:ext cx="16284" cy="570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1451589" y="1254666"/>
                <a:ext cx="1425445" cy="587732"/>
                <a:chOff x="-3609249" y="5197352"/>
                <a:chExt cx="1425445" cy="587732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-3609249" y="5197352"/>
                  <a:ext cx="1425445" cy="587732"/>
                </a:xfrm>
                <a:prstGeom prst="rect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3601241" y="5314083"/>
                  <a:ext cx="141424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 err="1" smtClean="0"/>
                    <a:t>PixHawk</a:t>
                  </a:r>
                  <a:endParaRPr lang="en-US" dirty="0"/>
                </a:p>
              </p:txBody>
            </p:sp>
          </p:grpSp>
        </p:grpSp>
        <p:grpSp>
          <p:nvGrpSpPr>
            <p:cNvPr id="148" name="Group 147"/>
            <p:cNvGrpSpPr/>
            <p:nvPr/>
          </p:nvGrpSpPr>
          <p:grpSpPr>
            <a:xfrm>
              <a:off x="2117233" y="5038946"/>
              <a:ext cx="1588471" cy="666271"/>
              <a:chOff x="-2438129" y="3687352"/>
              <a:chExt cx="1588471" cy="666271"/>
            </a:xfrm>
          </p:grpSpPr>
          <p:sp>
            <p:nvSpPr>
              <p:cNvPr id="152" name="Cloud 151"/>
              <p:cNvSpPr/>
              <p:nvPr/>
            </p:nvSpPr>
            <p:spPr>
              <a:xfrm>
                <a:off x="-2438129" y="3687352"/>
                <a:ext cx="1588471" cy="666271"/>
              </a:xfrm>
              <a:prstGeom prst="cloud">
                <a:avLst/>
              </a:prstGeom>
              <a:noFill/>
              <a:ln w="38100" cmpd="sng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-2336531" y="3809659"/>
                <a:ext cx="14142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Map</a:t>
                </a:r>
                <a:endParaRPr lang="en-US" dirty="0"/>
              </a:p>
            </p:txBody>
          </p:sp>
        </p:grpSp>
      </p:grpSp>
      <p:cxnSp>
        <p:nvCxnSpPr>
          <p:cNvPr id="115" name="Elbow Connector 114"/>
          <p:cNvCxnSpPr>
            <a:stCxn id="113" idx="2"/>
          </p:cNvCxnSpPr>
          <p:nvPr/>
        </p:nvCxnSpPr>
        <p:spPr>
          <a:xfrm rot="5400000">
            <a:off x="3275967" y="3576032"/>
            <a:ext cx="589424" cy="67227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2" idx="1"/>
          </p:cNvCxnSpPr>
          <p:nvPr/>
        </p:nvCxnSpPr>
        <p:spPr>
          <a:xfrm rot="10800000" flipV="1">
            <a:off x="3705704" y="3559448"/>
            <a:ext cx="1546666" cy="7904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6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562555" y="6249654"/>
            <a:ext cx="484235" cy="540806"/>
          </a:xfrm>
          <a:prstGeom prst="rect">
            <a:avLst/>
          </a:prstGeom>
          <a:solidFill>
            <a:srgbClr val="072C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evron 20"/>
          <p:cNvSpPr/>
          <p:nvPr/>
        </p:nvSpPr>
        <p:spPr>
          <a:xfrm>
            <a:off x="7991911" y="6249654"/>
            <a:ext cx="970988" cy="540806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55" y="1641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Hardware Configuration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9214" y="6328203"/>
            <a:ext cx="553685" cy="365125"/>
          </a:xfrm>
        </p:spPr>
        <p:txBody>
          <a:bodyPr/>
          <a:lstStyle/>
          <a:p>
            <a:fld id="{401CF334-2D5C-4859-84A6-CA7E6E43FAEB}" type="slidenum">
              <a:rPr lang="en-US" sz="1800" b="1" smtClean="0">
                <a:solidFill>
                  <a:schemeClr val="bg1"/>
                </a:solidFill>
              </a:rPr>
              <a:pPr/>
              <a:t>3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8482" y="1086294"/>
            <a:ext cx="8968308" cy="0"/>
          </a:xfrm>
          <a:prstGeom prst="line">
            <a:avLst/>
          </a:prstGeom>
          <a:ln w="38100"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entagon 9"/>
          <p:cNvSpPr/>
          <p:nvPr/>
        </p:nvSpPr>
        <p:spPr>
          <a:xfrm>
            <a:off x="78482" y="6243600"/>
            <a:ext cx="1057466" cy="540806"/>
          </a:xfrm>
          <a:prstGeom prst="homePlate">
            <a:avLst/>
          </a:prstGeom>
          <a:solidFill>
            <a:srgbClr val="0E58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evron 10"/>
          <p:cNvSpPr/>
          <p:nvPr/>
        </p:nvSpPr>
        <p:spPr>
          <a:xfrm>
            <a:off x="993949" y="6243600"/>
            <a:ext cx="1892808" cy="540806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2748977" y="6243600"/>
            <a:ext cx="1892808" cy="540806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4503999" y="6243600"/>
            <a:ext cx="1892808" cy="540806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5702" y="6328203"/>
            <a:ext cx="107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Intro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71763" y="6323996"/>
            <a:ext cx="139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54351" y="6328152"/>
            <a:ext cx="139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Design</a:t>
            </a:r>
            <a:endParaRPr lang="en-US" b="1" dirty="0"/>
          </a:p>
        </p:txBody>
      </p:sp>
      <p:sp>
        <p:nvSpPr>
          <p:cNvPr id="19" name="Chevron 18"/>
          <p:cNvSpPr/>
          <p:nvPr/>
        </p:nvSpPr>
        <p:spPr>
          <a:xfrm>
            <a:off x="6248100" y="6249654"/>
            <a:ext cx="1892808" cy="540806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4503999" y="6243600"/>
            <a:ext cx="1892808" cy="540806"/>
          </a:xfrm>
          <a:prstGeom prst="chevron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 descr="DVZ Logo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 t="11575" r="3681" b="8870"/>
          <a:stretch/>
        </p:blipFill>
        <p:spPr>
          <a:xfrm>
            <a:off x="7266989" y="56386"/>
            <a:ext cx="1779801" cy="9893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09" y="3810001"/>
            <a:ext cx="1046811" cy="813732"/>
          </a:xfrm>
          <a:prstGeom prst="rect">
            <a:avLst/>
          </a:prstGeom>
        </p:spPr>
      </p:pic>
      <p:pic>
        <p:nvPicPr>
          <p:cNvPr id="30" name="Picture 29" descr="Hokuyo_Lid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04800" y="1600200"/>
            <a:ext cx="1452638" cy="17048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800" r="99600"/>
                    </a14:imgEffect>
                  </a14:imgLayer>
                </a14:imgProps>
              </a:ext>
            </a:extLst>
          </a:blip>
          <a:srcRect t="25928" r="70898" b="40492"/>
          <a:stretch/>
        </p:blipFill>
        <p:spPr>
          <a:xfrm rot="5400000" flipH="1" flipV="1">
            <a:off x="6248400" y="2895600"/>
            <a:ext cx="1219200" cy="1406769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17174" y="1086294"/>
            <a:ext cx="8968308" cy="0"/>
          </a:xfrm>
          <a:prstGeom prst="line">
            <a:avLst/>
          </a:prstGeom>
          <a:ln w="38100"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O-Droid_U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7400" y="4648200"/>
            <a:ext cx="2362200" cy="140696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58898" y="5501515"/>
            <a:ext cx="127864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</a:t>
            </a:r>
          </a:p>
        </p:txBody>
      </p:sp>
      <p:pic>
        <p:nvPicPr>
          <p:cNvPr id="35" name="Picture 34" descr="Pixhawk.jpg"/>
          <p:cNvPicPr>
            <a:picLocks noChangeAspect="1"/>
          </p:cNvPicPr>
          <p:nvPr/>
        </p:nvPicPr>
        <p:blipFill>
          <a:blip r:embed="rId8" cstate="print"/>
          <a:srcRect l="38263" t="10417" r="35329" b="29167"/>
          <a:stretch>
            <a:fillRect/>
          </a:stretch>
        </p:blipFill>
        <p:spPr>
          <a:xfrm>
            <a:off x="3406684" y="1982251"/>
            <a:ext cx="1480532" cy="24495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13994" y="4523511"/>
            <a:ext cx="1351719" cy="92333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Distribution Board</a:t>
            </a:r>
          </a:p>
        </p:txBody>
      </p:sp>
      <p:pic>
        <p:nvPicPr>
          <p:cNvPr id="37" name="Picture 36" descr="GPS.jpg"/>
          <p:cNvPicPr>
            <a:picLocks noChangeAspect="1"/>
          </p:cNvPicPr>
          <p:nvPr/>
        </p:nvPicPr>
        <p:blipFill>
          <a:blip r:embed="rId9" cstate="print"/>
          <a:srcRect l="24400" t="21200" r="22800" b="26000"/>
          <a:stretch>
            <a:fillRect/>
          </a:stretch>
        </p:blipFill>
        <p:spPr>
          <a:xfrm>
            <a:off x="1447800" y="1143000"/>
            <a:ext cx="934309" cy="959467"/>
          </a:xfrm>
          <a:prstGeom prst="rect">
            <a:avLst/>
          </a:prstGeom>
        </p:spPr>
      </p:pic>
      <p:pic>
        <p:nvPicPr>
          <p:cNvPr id="38" name="Picture 37" descr="Radio_Receiver.jpg"/>
          <p:cNvPicPr>
            <a:picLocks noChangeAspect="1"/>
          </p:cNvPicPr>
          <p:nvPr/>
        </p:nvPicPr>
        <p:blipFill>
          <a:blip r:embed="rId10" cstate="print"/>
          <a:srcRect l="4444" t="31111" r="7778" b="21111"/>
          <a:stretch>
            <a:fillRect/>
          </a:stretch>
        </p:blipFill>
        <p:spPr>
          <a:xfrm>
            <a:off x="7010400" y="1371600"/>
            <a:ext cx="1356621" cy="75829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165714" y="1516904"/>
            <a:ext cx="1960808" cy="292331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47801" y="1874951"/>
            <a:ext cx="1382870" cy="923330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ublox</a:t>
            </a:r>
            <a:r>
              <a:rPr lang="en-US" dirty="0" smtClean="0"/>
              <a:t> LEA-6H GPS+MAG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89857" y="1457080"/>
            <a:ext cx="1325343" cy="923330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FrSKY</a:t>
            </a:r>
            <a:r>
              <a:rPr lang="en-US" dirty="0" smtClean="0"/>
              <a:t> TFR4 Radio Receiver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13006" y="3686647"/>
            <a:ext cx="1189589" cy="334963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USB Hub</a:t>
            </a:r>
            <a:endParaRPr lang="en-US" dirty="0"/>
          </a:p>
        </p:txBody>
      </p:sp>
      <p:cxnSp>
        <p:nvCxnSpPr>
          <p:cNvPr id="43" name="Straight Connector 42"/>
          <p:cNvCxnSpPr>
            <a:stCxn id="42" idx="3"/>
          </p:cNvCxnSpPr>
          <p:nvPr/>
        </p:nvCxnSpPr>
        <p:spPr>
          <a:xfrm>
            <a:off x="2402595" y="3854129"/>
            <a:ext cx="7520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6077" y="4692083"/>
            <a:ext cx="899742" cy="586185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ESC/ Motor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00962" y="4855186"/>
            <a:ext cx="1486254" cy="64633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Module</a:t>
            </a:r>
          </a:p>
        </p:txBody>
      </p:sp>
      <p:cxnSp>
        <p:nvCxnSpPr>
          <p:cNvPr id="46" name="Elbow Connector 45"/>
          <p:cNvCxnSpPr/>
          <p:nvPr/>
        </p:nvCxnSpPr>
        <p:spPr>
          <a:xfrm>
            <a:off x="3156088" y="4942215"/>
            <a:ext cx="244874" cy="86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4" idx="3"/>
            <a:endCxn id="36" idx="1"/>
          </p:cNvCxnSpPr>
          <p:nvPr/>
        </p:nvCxnSpPr>
        <p:spPr>
          <a:xfrm>
            <a:off x="1585819" y="4985176"/>
            <a:ext cx="2281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5" idx="0"/>
            <a:endCxn id="39" idx="2"/>
          </p:cNvCxnSpPr>
          <p:nvPr/>
        </p:nvCxnSpPr>
        <p:spPr>
          <a:xfrm flipV="1">
            <a:off x="4144089" y="4440219"/>
            <a:ext cx="2029" cy="41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PX4Flow.jpg"/>
          <p:cNvPicPr>
            <a:picLocks noChangeAspect="1"/>
          </p:cNvPicPr>
          <p:nvPr/>
        </p:nvPicPr>
        <p:blipFill>
          <a:blip r:embed="rId11" cstate="print"/>
          <a:srcRect l="14514" t="6109" r="17470" b="7330"/>
          <a:stretch>
            <a:fillRect/>
          </a:stretch>
        </p:blipFill>
        <p:spPr>
          <a:xfrm>
            <a:off x="7772400" y="2719814"/>
            <a:ext cx="1091487" cy="14264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316689" y="4467219"/>
            <a:ext cx="1015287" cy="5861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O-Droid U3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20000" y="4008437"/>
            <a:ext cx="1053231" cy="33496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PX4Flow</a:t>
            </a:r>
          </a:p>
        </p:txBody>
      </p:sp>
      <p:cxnSp>
        <p:nvCxnSpPr>
          <p:cNvPr id="52" name="Elbow Connector 51"/>
          <p:cNvCxnSpPr>
            <a:stCxn id="34" idx="3"/>
            <a:endCxn id="45" idx="1"/>
          </p:cNvCxnSpPr>
          <p:nvPr/>
        </p:nvCxnSpPr>
        <p:spPr>
          <a:xfrm flipV="1">
            <a:off x="2737539" y="5178352"/>
            <a:ext cx="663423" cy="490645"/>
          </a:xfrm>
          <a:prstGeom prst="bentConnector3">
            <a:avLst>
              <a:gd name="adj1" fmla="val 78715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41462" y="5501516"/>
            <a:ext cx="54075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</a:t>
            </a:r>
          </a:p>
        </p:txBody>
      </p:sp>
      <p:cxnSp>
        <p:nvCxnSpPr>
          <p:cNvPr id="54" name="Straight Connector 53"/>
          <p:cNvCxnSpPr>
            <a:stCxn id="34" idx="3"/>
            <a:endCxn id="53" idx="1"/>
          </p:cNvCxnSpPr>
          <p:nvPr/>
        </p:nvCxnSpPr>
        <p:spPr>
          <a:xfrm>
            <a:off x="2737539" y="5668997"/>
            <a:ext cx="220392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37973" y="2329994"/>
            <a:ext cx="3129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38800" y="2858869"/>
            <a:ext cx="1015287" cy="64633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Sony Camera</a:t>
            </a:r>
          </a:p>
        </p:txBody>
      </p:sp>
      <p:cxnSp>
        <p:nvCxnSpPr>
          <p:cNvPr id="57" name="Straight Connector 56"/>
          <p:cNvCxnSpPr>
            <a:endCxn id="50" idx="0"/>
          </p:cNvCxnSpPr>
          <p:nvPr/>
        </p:nvCxnSpPr>
        <p:spPr>
          <a:xfrm>
            <a:off x="5824332" y="3505200"/>
            <a:ext cx="1" cy="962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71"/>
          <p:cNvCxnSpPr>
            <a:stCxn id="50" idx="1"/>
          </p:cNvCxnSpPr>
          <p:nvPr/>
        </p:nvCxnSpPr>
        <p:spPr>
          <a:xfrm rot="10800000" flipV="1">
            <a:off x="5198879" y="4760313"/>
            <a:ext cx="117811" cy="741203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171"/>
          <p:cNvCxnSpPr/>
          <p:nvPr/>
        </p:nvCxnSpPr>
        <p:spPr>
          <a:xfrm rot="10800000" flipV="1">
            <a:off x="5126527" y="1828080"/>
            <a:ext cx="857844" cy="5019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171"/>
          <p:cNvCxnSpPr/>
          <p:nvPr/>
        </p:nvCxnSpPr>
        <p:spPr>
          <a:xfrm rot="10800000" flipV="1">
            <a:off x="5126524" y="1918745"/>
            <a:ext cx="863334" cy="507716"/>
          </a:xfrm>
          <a:prstGeom prst="bentConnector3">
            <a:avLst>
              <a:gd name="adj1" fmla="val 39946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36" idx="0"/>
          </p:cNvCxnSpPr>
          <p:nvPr/>
        </p:nvCxnSpPr>
        <p:spPr>
          <a:xfrm rot="10800000" flipV="1">
            <a:off x="2489855" y="4170723"/>
            <a:ext cx="675869" cy="352788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95600" y="1181750"/>
            <a:ext cx="2517356" cy="646331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Pixhawk</a:t>
            </a:r>
            <a:r>
              <a:rPr lang="en-US" dirty="0" smtClean="0"/>
              <a:t> with APM </a:t>
            </a:r>
            <a:r>
              <a:rPr lang="en-US" dirty="0" err="1" smtClean="0"/>
              <a:t>Arducopter</a:t>
            </a:r>
            <a:r>
              <a:rPr lang="en-US" dirty="0" smtClean="0"/>
              <a:t> Firmware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04800" y="2743200"/>
            <a:ext cx="1700880" cy="837407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Hokuyo URG-04LX-UG01 Laser Scanner</a:t>
            </a:r>
            <a:endParaRPr lang="en-US" dirty="0"/>
          </a:p>
        </p:txBody>
      </p:sp>
      <p:cxnSp>
        <p:nvCxnSpPr>
          <p:cNvPr id="64" name="Shape 104"/>
          <p:cNvCxnSpPr>
            <a:stCxn id="63" idx="3"/>
          </p:cNvCxnSpPr>
          <p:nvPr/>
        </p:nvCxnSpPr>
        <p:spPr>
          <a:xfrm>
            <a:off x="2005680" y="3161904"/>
            <a:ext cx="211015" cy="524743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534400" y="4343400"/>
            <a:ext cx="0" cy="1103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29600" y="53340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USB Hub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2837973" y="2220728"/>
            <a:ext cx="3129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39" idx="3"/>
          </p:cNvCxnSpPr>
          <p:nvPr/>
        </p:nvCxnSpPr>
        <p:spPr>
          <a:xfrm rot="16200000" flipV="1">
            <a:off x="4596658" y="3508427"/>
            <a:ext cx="1488657" cy="428927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hape 78"/>
          <p:cNvCxnSpPr>
            <a:stCxn id="50" idx="2"/>
          </p:cNvCxnSpPr>
          <p:nvPr/>
        </p:nvCxnSpPr>
        <p:spPr>
          <a:xfrm rot="5400000" flipH="1">
            <a:off x="2950820" y="2179891"/>
            <a:ext cx="1141894" cy="4605133"/>
          </a:xfrm>
          <a:prstGeom prst="bentConnector4">
            <a:avLst>
              <a:gd name="adj1" fmla="val -86750"/>
              <a:gd name="adj2" fmla="val 121203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3" idx="2"/>
            <a:endCxn id="42" idx="1"/>
          </p:cNvCxnSpPr>
          <p:nvPr/>
        </p:nvCxnSpPr>
        <p:spPr>
          <a:xfrm rot="5400000" flipH="1">
            <a:off x="2221247" y="2845888"/>
            <a:ext cx="1982350" cy="3998832"/>
          </a:xfrm>
          <a:prstGeom prst="bentConnector4">
            <a:avLst>
              <a:gd name="adj1" fmla="val -14415"/>
              <a:gd name="adj2" fmla="val 12644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572710" y="2763173"/>
            <a:ext cx="1960839" cy="1488771"/>
          </a:xfrm>
          <a:prstGeom prst="rect">
            <a:avLst/>
          </a:prstGeom>
          <a:solidFill>
            <a:schemeClr val="accent6">
              <a:lumMod val="60000"/>
              <a:lumOff val="40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570114" y="6323996"/>
            <a:ext cx="139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Wrap 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28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208</Words>
  <Application>Microsoft Macintosh PowerPoint</Application>
  <PresentationFormat>On-screen Show (4:3)</PresentationFormat>
  <Paragraphs>72</Paragraphs>
  <Slides>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Equation</vt:lpstr>
      <vt:lpstr>Microsoft Equation</vt:lpstr>
      <vt:lpstr>Final Architecture</vt:lpstr>
      <vt:lpstr>ROS Architecture</vt:lpstr>
      <vt:lpstr>Hardware Configuration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Architecture</dc:title>
  <dc:creator>Drew Ellison</dc:creator>
  <cp:lastModifiedBy>Drew Ellison</cp:lastModifiedBy>
  <cp:revision>1</cp:revision>
  <dcterms:created xsi:type="dcterms:W3CDTF">2015-11-04T18:08:13Z</dcterms:created>
  <dcterms:modified xsi:type="dcterms:W3CDTF">2015-11-04T18:09:42Z</dcterms:modified>
</cp:coreProperties>
</file>