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7" r:id="rId3"/>
    <p:sldMasterId id="2147483700" r:id="rId4"/>
    <p:sldMasterId id="2147483714" r:id="rId5"/>
    <p:sldMasterId id="2147483727" r:id="rId6"/>
  </p:sldMasterIdLst>
  <p:notesMasterIdLst>
    <p:notesMasterId r:id="rId18"/>
  </p:notesMasterIdLst>
  <p:sldIdLst>
    <p:sldId id="256" r:id="rId7"/>
    <p:sldId id="267" r:id="rId8"/>
    <p:sldId id="260" r:id="rId9"/>
    <p:sldId id="262" r:id="rId10"/>
    <p:sldId id="263" r:id="rId11"/>
    <p:sldId id="264" r:id="rId12"/>
    <p:sldId id="266" r:id="rId13"/>
    <p:sldId id="265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D4BF8-8EE4-4F12-A729-42D4F6959201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E3B66-EA79-454E-A32F-3F1588451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E3B66-EA79-454E-A32F-3F1588451DC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E3B66-EA79-454E-A32F-3F1588451DC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E3B66-EA79-454E-A32F-3F1588451DC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154F-5449-4A3B-AED1-54A32EF6402A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4F1D-E4EF-48AB-A572-5270DBCC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154F-5449-4A3B-AED1-54A32EF6402A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4F1D-E4EF-48AB-A572-5270DBCC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154F-5449-4A3B-AED1-54A32EF6402A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4F1D-E4EF-48AB-A572-5270DBCC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438" y="104775"/>
            <a:ext cx="6126162" cy="819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39825"/>
            <a:ext cx="9144000" cy="2516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3808413"/>
            <a:ext cx="9144000" cy="2516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7D154F-5449-4A3B-AED1-54A32EF6402A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1F4F1D-E4EF-48AB-A572-5270DBCCF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370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86C158B-2083-8446-9BB8-8B964C4BC0C5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6282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714"/>
            <a:ext cx="8229600" cy="735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53054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1C43CB-FE62-3F44-9D47-76213ADFE2CB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3862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C8291F-1538-614D-A906-F43372B65996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1840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44131F-3769-3944-8C87-ECFE6A6DBD53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0528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27BABB-B44D-0943-8859-2376D9E81874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114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1D5779-AA1A-A540-AFE0-D068F560F9BC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71690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ECB326-BF6E-2248-88BA-F0052122D874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223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0B87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154F-5449-4A3B-AED1-54A32EF6402A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4F1D-E4EF-48AB-A572-5270DBCC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F6C3F5-8E53-EF43-941F-E96378B858B9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96652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7F23A7-332A-7A44-A349-77E15C721FD6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42136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DC7653F-CA2F-5F4C-A69B-05ED65C2B840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18447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CA31D7-A3A0-6B4C-B5D7-1EBC4E7AD24F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76627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FA5363-D75F-3943-9E8A-3E2DC9BD51C5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04794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08E8DB-30A7-8440-B65E-1F24DF473092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72792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E80D5-2DF5-485F-86EC-EC7B147D71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www.darpa.mil/tcto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524-5869-4A8A-9F73-E6216C8A3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0B87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15EB-0A5D-4832-A2FA-38743E4A172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www.darpa.mil/t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524-5869-4A8A-9F73-E6216C8A3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5A80-D3DE-47DF-8450-566D616383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www.darpa.mil/tcto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524-5869-4A8A-9F73-E6216C8A3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381E-3B41-41DD-AA58-003D2474DA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www.darpa.mil/tcto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524-5869-4A8A-9F73-E6216C8A3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154F-5449-4A3B-AED1-54A32EF6402A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4F1D-E4EF-48AB-A572-5270DBCC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A92F9-7A2B-4405-BDCE-5B5B81243D7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www.darpa.mil/tcto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524-5869-4A8A-9F73-E6216C8A3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732" y="19989"/>
            <a:ext cx="6054243" cy="7323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25F5-514C-4348-91E4-EA9703B27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www.darpa.mil/tcto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524-5869-4A8A-9F73-E6216C8A3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4711A-1B2A-4941-8C83-987047530C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www.darpa.mil/tcto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524-5869-4A8A-9F73-E6216C8A3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A889-5642-4D2E-901C-F0EE2968B1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www.darpa.mil/tcto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524-5869-4A8A-9F73-E6216C8A3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CD61-0A37-4948-AA36-08F48E19970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www.darpa.mil/tcto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524-5869-4A8A-9F73-E6216C8A3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C7DD-0606-49B8-BB89-15D89C5ECE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www.darpa.mil/tcto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524-5869-4A8A-9F73-E6216C8A3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1220-FDC8-46B6-951F-DF84C171C9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www.darpa.mil/tcto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524-5869-4A8A-9F73-E6216C8A33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438" y="104775"/>
            <a:ext cx="6126162" cy="819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39825"/>
            <a:ext cx="9144000" cy="2516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3808413"/>
            <a:ext cx="9144000" cy="2516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3C425-C1E9-428E-BFDF-E09D465086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9/25/2015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99D32-299A-4F75-8DC3-2EE5BE31781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37036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86C158B-2083-8446-9BB8-8B964C4BC0C5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62825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714"/>
            <a:ext cx="8229600" cy="735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53054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1C43CB-FE62-3F44-9D47-76213ADFE2CB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3862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154F-5449-4A3B-AED1-54A32EF6402A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4F1D-E4EF-48AB-A572-5270DBCC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C8291F-1538-614D-A906-F43372B65996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18406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44131F-3769-3944-8C87-ECFE6A6DBD53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05281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27BABB-B44D-0943-8859-2376D9E81874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1143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1D5779-AA1A-A540-AFE0-D068F560F9BC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71690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ECB326-BF6E-2248-88BA-F0052122D874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22335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F6C3F5-8E53-EF43-941F-E96378B858B9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96652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7F23A7-332A-7A44-A349-77E15C721FD6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42136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DC7653F-CA2F-5F4C-A69B-05ED65C2B840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18447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CA31D7-A3A0-6B4C-B5D7-1EBC4E7AD24F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76627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FA5363-D75F-3943-9E8A-3E2DC9BD51C5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047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154F-5449-4A3B-AED1-54A32EF6402A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4F1D-E4EF-48AB-A572-5270DBCC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08E8DB-30A7-8440-B65E-1F24DF473092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72792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B7E8-5BB3-49DC-8154-737FEEDA991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095-EB47-4F9D-8A00-9728F37B3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0B87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B7E8-5BB3-49DC-8154-737FEEDA991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B7E8-5BB3-49DC-8154-737FEEDA991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B7E8-5BB3-49DC-8154-737FEEDA991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B7E8-5BB3-49DC-8154-737FEEDA991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732" y="19989"/>
            <a:ext cx="6054243" cy="7323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B7E8-5BB3-49DC-8154-737FEEDA991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B7E8-5BB3-49DC-8154-737FEEDA991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B7E8-5BB3-49DC-8154-737FEEDA991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095-EB47-4F9D-8A00-9728F37B3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B7E8-5BB3-49DC-8154-737FEEDA991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095-EB47-4F9D-8A00-9728F37B3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732" y="19989"/>
            <a:ext cx="6054243" cy="7323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154F-5449-4A3B-AED1-54A32EF6402A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4F1D-E4EF-48AB-A572-5270DBCC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B7E8-5BB3-49DC-8154-737FEEDA991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095-EB47-4F9D-8A00-9728F37B3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B7E8-5BB3-49DC-8154-737FEEDA991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F9095-EB47-4F9D-8A00-9728F37B3F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5438" y="104775"/>
            <a:ext cx="6126162" cy="819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39825"/>
            <a:ext cx="9144000" cy="2516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3808413"/>
            <a:ext cx="9144000" cy="2516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EDB7E8-5BB3-49DC-8154-737FEEDA991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F9095-EB47-4F9D-8A00-9728F37B3F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370361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86C158B-2083-8446-9BB8-8B964C4BC0C5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628254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714"/>
            <a:ext cx="8229600" cy="735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53054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1C43CB-FE62-3F44-9D47-76213ADFE2CB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3862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C8291F-1538-614D-A906-F43372B65996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18406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44131F-3769-3944-8C87-ECFE6A6DBD53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052814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27BABB-B44D-0943-8859-2376D9E81874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11437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1D5779-AA1A-A540-AFE0-D068F560F9BC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71690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ECB326-BF6E-2248-88BA-F0052122D874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223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154F-5449-4A3B-AED1-54A32EF6402A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4F1D-E4EF-48AB-A572-5270DBCC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F6C3F5-8E53-EF43-941F-E96378B858B9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96652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7F23A7-332A-7A44-A349-77E15C721FD6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421363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DC7653F-CA2F-5F4C-A69B-05ED65C2B840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18447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8CA31D7-A3A0-6B4C-B5D7-1EBC4E7AD24F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766273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5FA5363-D75F-3943-9E8A-3E2DC9BD51C5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047949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08E8DB-30A7-8440-B65E-1F24DF473092}" type="slidenum">
              <a:rPr lang="en-US">
                <a:solidFill>
                  <a:srgbClr val="000000"/>
                </a:solidFill>
                <a:latin typeface="Arial"/>
                <a:ea typeface="ＭＳ Ｐゴシック" pitchFamily="-112" charset="-128"/>
                <a:cs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/>
              <a:ea typeface="ＭＳ Ｐゴシック" pitchFamily="-112" charset="-128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727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154F-5449-4A3B-AED1-54A32EF6402A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4F1D-E4EF-48AB-A572-5270DBCC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154F-5449-4A3B-AED1-54A32EF6402A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4F1D-E4EF-48AB-A572-5270DBCCF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523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154F-5449-4A3B-AED1-54A32EF6402A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F4F1D-E4EF-48AB-A572-5270DBCCF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9757" y="19989"/>
            <a:ext cx="6019522" cy="7323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763925"/>
            <a:ext cx="9144000" cy="0"/>
          </a:xfrm>
          <a:prstGeom prst="line">
            <a:avLst/>
          </a:prstGeom>
          <a:ln w="38100">
            <a:solidFill>
              <a:srgbClr val="D0B8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1078375"/>
            <a:ext cx="9145925" cy="182880"/>
          </a:xfrm>
          <a:prstGeom prst="rect">
            <a:avLst/>
          </a:prstGeom>
          <a:solidFill>
            <a:srgbClr val="D0B87C"/>
          </a:solidFill>
          <a:ln>
            <a:solidFill>
              <a:srgbClr val="D0B8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787074"/>
            <a:ext cx="9144000" cy="274320"/>
          </a:xfrm>
          <a:prstGeom prst="rect">
            <a:avLst/>
          </a:prstGeom>
          <a:solidFill>
            <a:srgbClr val="363636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273216"/>
            <a:ext cx="9145925" cy="0"/>
          </a:xfrm>
          <a:prstGeom prst="line">
            <a:avLst/>
          </a:prstGeom>
          <a:ln>
            <a:solidFill>
              <a:srgbClr val="36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4240" r="57766" b="13607"/>
          <a:stretch/>
        </p:blipFill>
        <p:spPr>
          <a:xfrm>
            <a:off x="11575" y="40506"/>
            <a:ext cx="3089479" cy="6597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3600" b="0" kern="1200">
          <a:solidFill>
            <a:srgbClr val="D0B87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0339"/>
            <a:ext cx="82296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42975"/>
            <a:ext cx="8229600" cy="5421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364818"/>
            <a:ext cx="8229600" cy="158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7224" y="6396335"/>
            <a:ext cx="4400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Research </a:t>
            </a:r>
            <a:r>
              <a:rPr lang="en-US" sz="12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 Engineering Center for Unmanned </a:t>
            </a: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Vehicles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UNIVERSITY OF COLORADO </a:t>
            </a: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BOULDER</a:t>
            </a:r>
            <a:endParaRPr lang="en-US" sz="1200" b="1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9" name="Picture 8" descr="Boulder FL master.eps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587" r="76530"/>
          <a:stretch/>
        </p:blipFill>
        <p:spPr>
          <a:xfrm>
            <a:off x="432935" y="6440900"/>
            <a:ext cx="444289" cy="3725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930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523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DB7E8-5BB3-49DC-8154-737FEEDA991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F9095-EB47-4F9D-8A00-9728F37B3F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9757" y="19989"/>
            <a:ext cx="6019522" cy="7323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763925"/>
            <a:ext cx="9144000" cy="0"/>
          </a:xfrm>
          <a:prstGeom prst="line">
            <a:avLst/>
          </a:prstGeom>
          <a:ln w="38100">
            <a:solidFill>
              <a:srgbClr val="D0B8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1078375"/>
            <a:ext cx="9145925" cy="182880"/>
          </a:xfrm>
          <a:prstGeom prst="rect">
            <a:avLst/>
          </a:prstGeom>
          <a:solidFill>
            <a:srgbClr val="D0B87C"/>
          </a:solidFill>
          <a:ln>
            <a:solidFill>
              <a:srgbClr val="D0B8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787074"/>
            <a:ext cx="9144000" cy="274320"/>
          </a:xfrm>
          <a:prstGeom prst="rect">
            <a:avLst/>
          </a:prstGeom>
          <a:solidFill>
            <a:srgbClr val="363636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273216"/>
            <a:ext cx="9145925" cy="0"/>
          </a:xfrm>
          <a:prstGeom prst="line">
            <a:avLst/>
          </a:prstGeom>
          <a:ln>
            <a:solidFill>
              <a:srgbClr val="36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4240" r="57766" b="13607"/>
          <a:stretch/>
        </p:blipFill>
        <p:spPr>
          <a:xfrm>
            <a:off x="11575" y="40506"/>
            <a:ext cx="3089479" cy="65975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0" y="0"/>
            <a:ext cx="9144000" cy="7523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763925"/>
            <a:ext cx="9144000" cy="0"/>
          </a:xfrm>
          <a:prstGeom prst="line">
            <a:avLst/>
          </a:prstGeom>
          <a:ln w="38100">
            <a:solidFill>
              <a:srgbClr val="D0B8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0" y="1078375"/>
            <a:ext cx="9145925" cy="182880"/>
          </a:xfrm>
          <a:prstGeom prst="rect">
            <a:avLst/>
          </a:prstGeom>
          <a:solidFill>
            <a:srgbClr val="D0B87C"/>
          </a:solidFill>
          <a:ln>
            <a:solidFill>
              <a:srgbClr val="D0B8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787074"/>
            <a:ext cx="9144000" cy="274320"/>
          </a:xfrm>
          <a:prstGeom prst="rect">
            <a:avLst/>
          </a:prstGeom>
          <a:solidFill>
            <a:srgbClr val="363636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0" y="1273216"/>
            <a:ext cx="9145925" cy="0"/>
          </a:xfrm>
          <a:prstGeom prst="line">
            <a:avLst/>
          </a:prstGeom>
          <a:ln>
            <a:solidFill>
              <a:srgbClr val="36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4240" r="57766" b="13607"/>
          <a:stretch/>
        </p:blipFill>
        <p:spPr>
          <a:xfrm>
            <a:off x="11575" y="40506"/>
            <a:ext cx="3089479" cy="6597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3600" b="0" kern="1200">
          <a:solidFill>
            <a:srgbClr val="D0B87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0339"/>
            <a:ext cx="82296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42975"/>
            <a:ext cx="8229600" cy="5421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364818"/>
            <a:ext cx="8229600" cy="158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7224" y="6396335"/>
            <a:ext cx="4400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Research </a:t>
            </a:r>
            <a:r>
              <a:rPr lang="en-US" sz="12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 Engineering Center for Unmanned </a:t>
            </a: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Vehicles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UNIVERSITY OF COLORADO </a:t>
            </a: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BOULDER</a:t>
            </a:r>
            <a:endParaRPr lang="en-US" sz="1200" b="1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9" name="Picture 8" descr="Boulder FL master.eps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587" r="76530"/>
          <a:stretch/>
        </p:blipFill>
        <p:spPr>
          <a:xfrm>
            <a:off x="432935" y="6440900"/>
            <a:ext cx="444289" cy="3725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930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523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DB7E8-5BB3-49DC-8154-737FEEDA9919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F9095-EB47-4F9D-8A00-9728F37B3F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9757" y="19989"/>
            <a:ext cx="6019522" cy="7323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763925"/>
            <a:ext cx="9144000" cy="0"/>
          </a:xfrm>
          <a:prstGeom prst="line">
            <a:avLst/>
          </a:prstGeom>
          <a:ln w="38100">
            <a:solidFill>
              <a:srgbClr val="D0B8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1078375"/>
            <a:ext cx="9145925" cy="182880"/>
          </a:xfrm>
          <a:prstGeom prst="rect">
            <a:avLst/>
          </a:prstGeom>
          <a:solidFill>
            <a:srgbClr val="D0B87C"/>
          </a:solidFill>
          <a:ln>
            <a:solidFill>
              <a:srgbClr val="D0B8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787074"/>
            <a:ext cx="9144000" cy="274320"/>
          </a:xfrm>
          <a:prstGeom prst="rect">
            <a:avLst/>
          </a:prstGeom>
          <a:solidFill>
            <a:srgbClr val="363636"/>
          </a:solidFill>
          <a:ln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1273216"/>
            <a:ext cx="9145925" cy="0"/>
          </a:xfrm>
          <a:prstGeom prst="line">
            <a:avLst/>
          </a:prstGeom>
          <a:ln>
            <a:solidFill>
              <a:srgbClr val="36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4240" r="57766" b="13607"/>
          <a:stretch/>
        </p:blipFill>
        <p:spPr>
          <a:xfrm>
            <a:off x="11575" y="40506"/>
            <a:ext cx="3089479" cy="6597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3600" b="0" kern="1200">
          <a:solidFill>
            <a:srgbClr val="D0B87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0339"/>
            <a:ext cx="82296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42975"/>
            <a:ext cx="8229600" cy="5421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6364818"/>
            <a:ext cx="8229600" cy="1588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7224" y="6396335"/>
            <a:ext cx="4400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Research </a:t>
            </a:r>
            <a:r>
              <a:rPr lang="en-US" sz="12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 Engineering Center for Unmanned </a:t>
            </a: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Vehicles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UNIVERSITY OF COLORADO </a:t>
            </a:r>
            <a:r>
              <a:rPr lang="en-US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BOULDER</a:t>
            </a:r>
            <a:endParaRPr lang="en-US" sz="1200" b="1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9" name="Picture 8" descr="Boulder FL master.eps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587" r="76530"/>
          <a:stretch/>
        </p:blipFill>
        <p:spPr>
          <a:xfrm>
            <a:off x="432935" y="6440900"/>
            <a:ext cx="444289" cy="3725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930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FlyNet</a:t>
            </a:r>
            <a:r>
              <a:rPr lang="en-US" dirty="0" smtClean="0"/>
              <a:t> Overview</a:t>
            </a:r>
            <a:endParaRPr lang="en-US" sz="1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Austin Anderson</a:t>
            </a:r>
          </a:p>
          <a:p>
            <a:r>
              <a:rPr lang="en-US" dirty="0" smtClean="0"/>
              <a:t>Steve McGuire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Laundry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@Steve: feel free to populate this section if you’re cool with it, idea was to just put up a laundry list of issues and speak to one or two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@Steve: We can run the demo at this point.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FlyNet</a:t>
            </a:r>
            <a:r>
              <a:rPr lang="en-US" dirty="0" smtClean="0"/>
              <a:t> Overview</a:t>
            </a:r>
            <a:br>
              <a:rPr lang="en-US" dirty="0" smtClean="0"/>
            </a:br>
            <a:r>
              <a:rPr lang="en-US" sz="1800" dirty="0" smtClean="0"/>
              <a:t>or: How I Learned to Stop Worrying and Love the Drones </a:t>
            </a:r>
            <a:endParaRPr lang="en-US" sz="1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Austin Anderson</a:t>
            </a:r>
          </a:p>
          <a:p>
            <a:r>
              <a:rPr lang="en-US" dirty="0" smtClean="0"/>
              <a:t>Steve McGuire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286000"/>
            <a:ext cx="3124200" cy="31242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4495800"/>
            <a:ext cx="1524000" cy="914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2286000"/>
            <a:ext cx="1828800" cy="17526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7000" y="4495800"/>
            <a:ext cx="1600200" cy="914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267200" y="3733800"/>
            <a:ext cx="0" cy="4572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429000" y="2286000"/>
            <a:ext cx="838200" cy="12192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429000" y="2667000"/>
            <a:ext cx="0" cy="3810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143000" y="2286000"/>
            <a:ext cx="1828800" cy="914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971800" y="2514600"/>
            <a:ext cx="0" cy="3810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905000" y="40386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905000" y="32004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905000" y="44958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352800" y="44958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667000" y="4724400"/>
            <a:ext cx="0" cy="3810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371600" y="2438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886200" y="4114800"/>
            <a:ext cx="304800" cy="3048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286000"/>
            <a:ext cx="3124200" cy="31242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4495800"/>
            <a:ext cx="1524000" cy="914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2286000"/>
            <a:ext cx="1828800" cy="17526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7000" y="4495800"/>
            <a:ext cx="1600200" cy="914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267200" y="3733800"/>
            <a:ext cx="0" cy="4572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429000" y="2286000"/>
            <a:ext cx="838200" cy="12192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429000" y="2667000"/>
            <a:ext cx="0" cy="3810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143000" y="2286000"/>
            <a:ext cx="1828800" cy="914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971800" y="2514600"/>
            <a:ext cx="0" cy="3810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905000" y="40386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905000" y="32004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905000" y="44958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352800" y="44958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667000" y="4724400"/>
            <a:ext cx="0" cy="3810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371600" y="2438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886200" y="4114800"/>
            <a:ext cx="304800" cy="3048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xplosion 2 18"/>
          <p:cNvSpPr/>
          <p:nvPr/>
        </p:nvSpPr>
        <p:spPr>
          <a:xfrm>
            <a:off x="609600" y="2209800"/>
            <a:ext cx="4419600" cy="3200400"/>
          </a:xfrm>
          <a:prstGeom prst="irregularSeal2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Disaster!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143000" y="3200400"/>
            <a:ext cx="18288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286000"/>
            <a:ext cx="3124200" cy="31242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4495800"/>
            <a:ext cx="1524000" cy="914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2286000"/>
            <a:ext cx="1828800" cy="17526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7000" y="4495800"/>
            <a:ext cx="1600200" cy="914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267200" y="3733800"/>
            <a:ext cx="0" cy="4572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429000" y="2286000"/>
            <a:ext cx="838200" cy="12192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429000" y="2667000"/>
            <a:ext cx="0" cy="3810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143000" y="2286000"/>
            <a:ext cx="1828800" cy="914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971800" y="2514600"/>
            <a:ext cx="0" cy="381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905000" y="40386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905000" y="32004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905000" y="44958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352800" y="4495800"/>
            <a:ext cx="381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667000" y="4724400"/>
            <a:ext cx="0" cy="381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>
            <a:off x="2971800" y="4724400"/>
            <a:ext cx="1066800" cy="53340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xplosion 2 17"/>
          <p:cNvSpPr/>
          <p:nvPr/>
        </p:nvSpPr>
        <p:spPr>
          <a:xfrm>
            <a:off x="3200400" y="4724400"/>
            <a:ext cx="685800" cy="457200"/>
          </a:xfrm>
          <a:prstGeom prst="irregularSeal2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371600" y="2438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86200" y="4114800"/>
            <a:ext cx="304800" cy="3048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3"/>
          <p:cNvGrpSpPr/>
          <p:nvPr/>
        </p:nvGrpSpPr>
        <p:grpSpPr>
          <a:xfrm>
            <a:off x="2971800" y="3429000"/>
            <a:ext cx="512556" cy="414685"/>
            <a:chOff x="5775212" y="3311169"/>
            <a:chExt cx="512556" cy="414685"/>
          </a:xfrm>
        </p:grpSpPr>
        <p:sp>
          <p:nvSpPr>
            <p:cNvPr id="22" name="Rectangle 21"/>
            <p:cNvSpPr/>
            <p:nvPr/>
          </p:nvSpPr>
          <p:spPr>
            <a:xfrm rot="21047465">
              <a:off x="5975927" y="3311169"/>
              <a:ext cx="13269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4438403">
              <a:off x="6030650" y="3326742"/>
              <a:ext cx="9955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2921776">
              <a:off x="5931218" y="3319948"/>
              <a:ext cx="102674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26"/>
          <p:cNvGrpSpPr/>
          <p:nvPr/>
        </p:nvGrpSpPr>
        <p:grpSpPr>
          <a:xfrm rot="1933303">
            <a:off x="3657600" y="2362200"/>
            <a:ext cx="512556" cy="414685"/>
            <a:chOff x="5775212" y="3311169"/>
            <a:chExt cx="512556" cy="414685"/>
          </a:xfrm>
        </p:grpSpPr>
        <p:sp>
          <p:nvSpPr>
            <p:cNvPr id="28" name="Rectangle 27"/>
            <p:cNvSpPr/>
            <p:nvPr/>
          </p:nvSpPr>
          <p:spPr>
            <a:xfrm rot="21047465">
              <a:off x="5975927" y="3311169"/>
              <a:ext cx="13269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4438403">
              <a:off x="6030650" y="3326742"/>
              <a:ext cx="9955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2921776">
              <a:off x="5931218" y="3319948"/>
              <a:ext cx="102674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30"/>
          <p:cNvGrpSpPr/>
          <p:nvPr/>
        </p:nvGrpSpPr>
        <p:grpSpPr>
          <a:xfrm rot="1933303">
            <a:off x="1290285" y="4905314"/>
            <a:ext cx="512556" cy="414685"/>
            <a:chOff x="5775212" y="3311169"/>
            <a:chExt cx="512556" cy="414685"/>
          </a:xfrm>
        </p:grpSpPr>
        <p:sp>
          <p:nvSpPr>
            <p:cNvPr id="32" name="Rectangle 31"/>
            <p:cNvSpPr/>
            <p:nvPr/>
          </p:nvSpPr>
          <p:spPr>
            <a:xfrm rot="21047465">
              <a:off x="5975927" y="3311169"/>
              <a:ext cx="13269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4438403">
              <a:off x="6030650" y="3326742"/>
              <a:ext cx="9955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2921776">
              <a:off x="5931218" y="3319948"/>
              <a:ext cx="102674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35"/>
          <p:cNvGrpSpPr/>
          <p:nvPr/>
        </p:nvGrpSpPr>
        <p:grpSpPr>
          <a:xfrm rot="1933303">
            <a:off x="2052285" y="4600513"/>
            <a:ext cx="512556" cy="414685"/>
            <a:chOff x="5775212" y="3311169"/>
            <a:chExt cx="512556" cy="414685"/>
          </a:xfrm>
        </p:grpSpPr>
        <p:sp>
          <p:nvSpPr>
            <p:cNvPr id="37" name="Rectangle 36"/>
            <p:cNvSpPr/>
            <p:nvPr/>
          </p:nvSpPr>
          <p:spPr>
            <a:xfrm rot="21047465">
              <a:off x="5975927" y="3311169"/>
              <a:ext cx="13269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4438403">
              <a:off x="6030650" y="3326742"/>
              <a:ext cx="9955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2921776">
              <a:off x="5931218" y="3319948"/>
              <a:ext cx="102674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58"/>
          <p:cNvGrpSpPr/>
          <p:nvPr/>
        </p:nvGrpSpPr>
        <p:grpSpPr>
          <a:xfrm>
            <a:off x="4800600" y="3733800"/>
            <a:ext cx="419100" cy="419100"/>
            <a:chOff x="6057900" y="3429000"/>
            <a:chExt cx="838200" cy="838200"/>
          </a:xfrm>
          <a:solidFill>
            <a:schemeClr val="bg1">
              <a:lumMod val="85000"/>
            </a:schemeClr>
          </a:solidFill>
        </p:grpSpPr>
        <p:grpSp>
          <p:nvGrpSpPr>
            <p:cNvPr id="12" name="Group 57"/>
            <p:cNvGrpSpPr/>
            <p:nvPr/>
          </p:nvGrpSpPr>
          <p:grpSpPr>
            <a:xfrm>
              <a:off x="6057900" y="3429000"/>
              <a:ext cx="838200" cy="838200"/>
              <a:chOff x="5867400" y="3733800"/>
              <a:chExt cx="838200" cy="838200"/>
            </a:xfrm>
            <a:grpFill/>
          </p:grpSpPr>
          <p:sp>
            <p:nvSpPr>
              <p:cNvPr id="50" name="Cross 49"/>
              <p:cNvSpPr/>
              <p:nvPr/>
            </p:nvSpPr>
            <p:spPr>
              <a:xfrm>
                <a:off x="5943600" y="3810000"/>
                <a:ext cx="685800" cy="6858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6172200" y="37338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867400" y="40386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172200" y="43434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477000" y="40386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56"/>
            <p:cNvGrpSpPr/>
            <p:nvPr/>
          </p:nvGrpSpPr>
          <p:grpSpPr>
            <a:xfrm>
              <a:off x="6400800" y="3771900"/>
              <a:ext cx="152400" cy="152400"/>
              <a:chOff x="6781800" y="3429000"/>
              <a:chExt cx="228600" cy="228600"/>
            </a:xfrm>
            <a:grpFill/>
          </p:grpSpPr>
          <p:sp>
            <p:nvSpPr>
              <p:cNvPr id="56" name="Rectangle 55"/>
              <p:cNvSpPr/>
              <p:nvPr/>
            </p:nvSpPr>
            <p:spPr>
              <a:xfrm>
                <a:off x="6781800" y="3429000"/>
                <a:ext cx="228600" cy="2286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819900" y="3467100"/>
                <a:ext cx="152400" cy="1524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0" name="Right Arrow 59"/>
          <p:cNvSpPr/>
          <p:nvPr/>
        </p:nvSpPr>
        <p:spPr>
          <a:xfrm flipH="1">
            <a:off x="4419600" y="3810000"/>
            <a:ext cx="304800" cy="2286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724400" y="2895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Drones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76400" y="2362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Survivor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743200" y="4114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Responder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600200" y="571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Debris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2286000" y="5105400"/>
            <a:ext cx="762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124200" y="5715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Inaccessible Room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 flipV="1">
            <a:off x="3657600" y="5181600"/>
            <a:ext cx="1524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048000" y="16118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Blocked Door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3048000" y="2057400"/>
            <a:ext cx="4572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-381000" y="3048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Dark </a:t>
            </a:r>
            <a:br>
              <a:rPr lang="en-US" dirty="0" smtClean="0"/>
            </a:br>
            <a:r>
              <a:rPr lang="en-US" dirty="0" smtClean="0"/>
              <a:t>Room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762000" y="3352800"/>
            <a:ext cx="685800" cy="76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638800" y="12192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Goal:</a:t>
            </a:r>
          </a:p>
          <a:p>
            <a:pPr algn="ctr"/>
            <a:r>
              <a:rPr lang="en-US" sz="2400" b="1" dirty="0" smtClean="0"/>
              <a:t>Find the Survivor!</a:t>
            </a:r>
            <a:endParaRPr lang="en-US" sz="2400" b="1" dirty="0"/>
          </a:p>
        </p:txBody>
      </p:sp>
      <p:grpSp>
        <p:nvGrpSpPr>
          <p:cNvPr id="14" name="Group 58"/>
          <p:cNvGrpSpPr/>
          <p:nvPr/>
        </p:nvGrpSpPr>
        <p:grpSpPr>
          <a:xfrm>
            <a:off x="5029200" y="4191000"/>
            <a:ext cx="419100" cy="419100"/>
            <a:chOff x="6057900" y="3429000"/>
            <a:chExt cx="838200" cy="838200"/>
          </a:xfrm>
          <a:solidFill>
            <a:schemeClr val="bg1">
              <a:lumMod val="85000"/>
            </a:schemeClr>
          </a:solidFill>
        </p:grpSpPr>
        <p:grpSp>
          <p:nvGrpSpPr>
            <p:cNvPr id="15" name="Group 57"/>
            <p:cNvGrpSpPr/>
            <p:nvPr/>
          </p:nvGrpSpPr>
          <p:grpSpPr>
            <a:xfrm>
              <a:off x="6057900" y="3429000"/>
              <a:ext cx="838200" cy="838200"/>
              <a:chOff x="5867400" y="3733800"/>
              <a:chExt cx="838200" cy="838200"/>
            </a:xfrm>
            <a:grpFill/>
          </p:grpSpPr>
          <p:sp>
            <p:nvSpPr>
              <p:cNvPr id="77" name="Cross 76"/>
              <p:cNvSpPr/>
              <p:nvPr/>
            </p:nvSpPr>
            <p:spPr>
              <a:xfrm>
                <a:off x="5943600" y="3810000"/>
                <a:ext cx="685800" cy="6858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172200" y="37338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5867400" y="40386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6172200" y="43434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6477000" y="40386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56"/>
            <p:cNvGrpSpPr/>
            <p:nvPr/>
          </p:nvGrpSpPr>
          <p:grpSpPr>
            <a:xfrm>
              <a:off x="6400800" y="3771900"/>
              <a:ext cx="152400" cy="152400"/>
              <a:chOff x="6781800" y="3429000"/>
              <a:chExt cx="228600" cy="228600"/>
            </a:xfrm>
            <a:grpFill/>
          </p:grpSpPr>
          <p:sp>
            <p:nvSpPr>
              <p:cNvPr id="71" name="Rectangle 70"/>
              <p:cNvSpPr/>
              <p:nvPr/>
            </p:nvSpPr>
            <p:spPr>
              <a:xfrm>
                <a:off x="6781800" y="3429000"/>
                <a:ext cx="228600" cy="2286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819900" y="3467100"/>
                <a:ext cx="152400" cy="1524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5181600" y="3429000"/>
            <a:ext cx="228600" cy="304800"/>
            <a:chOff x="4876800" y="1905000"/>
            <a:chExt cx="228600" cy="304800"/>
          </a:xfrm>
        </p:grpSpPr>
        <p:sp>
          <p:nvSpPr>
            <p:cNvPr id="85" name="Rectangle 84"/>
            <p:cNvSpPr/>
            <p:nvPr/>
          </p:nvSpPr>
          <p:spPr>
            <a:xfrm>
              <a:off x="4876800" y="1981200"/>
              <a:ext cx="2286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876800" y="2133600"/>
              <a:ext cx="76200" cy="76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029200" y="2133600"/>
              <a:ext cx="76200" cy="76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029200" y="1905000"/>
              <a:ext cx="76200" cy="76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876800" y="1905000"/>
              <a:ext cx="76200" cy="76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Oval 90"/>
          <p:cNvSpPr/>
          <p:nvPr/>
        </p:nvSpPr>
        <p:spPr>
          <a:xfrm>
            <a:off x="4572000" y="4724400"/>
            <a:ext cx="30480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4267200" y="5029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Operator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143000" y="3200400"/>
            <a:ext cx="18288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286000"/>
            <a:ext cx="3124200" cy="31242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4495800"/>
            <a:ext cx="1524000" cy="914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2286000"/>
            <a:ext cx="1828800" cy="17526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7000" y="4495800"/>
            <a:ext cx="1600200" cy="914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267200" y="3733800"/>
            <a:ext cx="0" cy="4572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429000" y="2286000"/>
            <a:ext cx="838200" cy="12192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429000" y="2667000"/>
            <a:ext cx="0" cy="3810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143000" y="2286000"/>
            <a:ext cx="1828800" cy="914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971800" y="2514600"/>
            <a:ext cx="0" cy="381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905000" y="40386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905000" y="32004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905000" y="44958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352800" y="4495800"/>
            <a:ext cx="381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667000" y="4724400"/>
            <a:ext cx="0" cy="381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>
            <a:off x="2971800" y="4724400"/>
            <a:ext cx="1066800" cy="53340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xplosion 2 17"/>
          <p:cNvSpPr/>
          <p:nvPr/>
        </p:nvSpPr>
        <p:spPr>
          <a:xfrm>
            <a:off x="3200400" y="4724400"/>
            <a:ext cx="685800" cy="457200"/>
          </a:xfrm>
          <a:prstGeom prst="irregularSeal2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371600" y="2438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86200" y="4114800"/>
            <a:ext cx="304800" cy="3048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3"/>
          <p:cNvGrpSpPr/>
          <p:nvPr/>
        </p:nvGrpSpPr>
        <p:grpSpPr>
          <a:xfrm>
            <a:off x="2971800" y="3429000"/>
            <a:ext cx="512556" cy="414685"/>
            <a:chOff x="5775212" y="3311169"/>
            <a:chExt cx="512556" cy="414685"/>
          </a:xfrm>
        </p:grpSpPr>
        <p:sp>
          <p:nvSpPr>
            <p:cNvPr id="22" name="Rectangle 21"/>
            <p:cNvSpPr/>
            <p:nvPr/>
          </p:nvSpPr>
          <p:spPr>
            <a:xfrm rot="21047465">
              <a:off x="5975927" y="3311169"/>
              <a:ext cx="13269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4438403">
              <a:off x="6030650" y="3326742"/>
              <a:ext cx="9955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2921776">
              <a:off x="5931218" y="3319948"/>
              <a:ext cx="102674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26"/>
          <p:cNvGrpSpPr/>
          <p:nvPr/>
        </p:nvGrpSpPr>
        <p:grpSpPr>
          <a:xfrm rot="1933303">
            <a:off x="3657600" y="2362200"/>
            <a:ext cx="512556" cy="414685"/>
            <a:chOff x="5775212" y="3311169"/>
            <a:chExt cx="512556" cy="414685"/>
          </a:xfrm>
        </p:grpSpPr>
        <p:sp>
          <p:nvSpPr>
            <p:cNvPr id="28" name="Rectangle 27"/>
            <p:cNvSpPr/>
            <p:nvPr/>
          </p:nvSpPr>
          <p:spPr>
            <a:xfrm rot="21047465">
              <a:off x="5975927" y="3311169"/>
              <a:ext cx="13269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4438403">
              <a:off x="6030650" y="3326742"/>
              <a:ext cx="9955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2921776">
              <a:off x="5931218" y="3319948"/>
              <a:ext cx="102674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30"/>
          <p:cNvGrpSpPr/>
          <p:nvPr/>
        </p:nvGrpSpPr>
        <p:grpSpPr>
          <a:xfrm rot="1933303">
            <a:off x="1290285" y="4905314"/>
            <a:ext cx="512556" cy="414685"/>
            <a:chOff x="5775212" y="3311169"/>
            <a:chExt cx="512556" cy="414685"/>
          </a:xfrm>
        </p:grpSpPr>
        <p:sp>
          <p:nvSpPr>
            <p:cNvPr id="32" name="Rectangle 31"/>
            <p:cNvSpPr/>
            <p:nvPr/>
          </p:nvSpPr>
          <p:spPr>
            <a:xfrm rot="21047465">
              <a:off x="5975927" y="3311169"/>
              <a:ext cx="13269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4438403">
              <a:off x="6030650" y="3326742"/>
              <a:ext cx="9955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2921776">
              <a:off x="5931218" y="3319948"/>
              <a:ext cx="102674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35"/>
          <p:cNvGrpSpPr/>
          <p:nvPr/>
        </p:nvGrpSpPr>
        <p:grpSpPr>
          <a:xfrm rot="1933303">
            <a:off x="2052285" y="4600513"/>
            <a:ext cx="512556" cy="414685"/>
            <a:chOff x="5775212" y="3311169"/>
            <a:chExt cx="512556" cy="414685"/>
          </a:xfrm>
        </p:grpSpPr>
        <p:sp>
          <p:nvSpPr>
            <p:cNvPr id="37" name="Rectangle 36"/>
            <p:cNvSpPr/>
            <p:nvPr/>
          </p:nvSpPr>
          <p:spPr>
            <a:xfrm rot="21047465">
              <a:off x="5975927" y="3311169"/>
              <a:ext cx="13269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4438403">
              <a:off x="6030650" y="3326742"/>
              <a:ext cx="9955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2921776">
              <a:off x="5931218" y="3319948"/>
              <a:ext cx="102674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58"/>
          <p:cNvGrpSpPr/>
          <p:nvPr/>
        </p:nvGrpSpPr>
        <p:grpSpPr>
          <a:xfrm>
            <a:off x="4800600" y="3733800"/>
            <a:ext cx="419100" cy="419100"/>
            <a:chOff x="6057900" y="3429000"/>
            <a:chExt cx="838200" cy="838200"/>
          </a:xfrm>
          <a:solidFill>
            <a:schemeClr val="bg1">
              <a:lumMod val="85000"/>
            </a:schemeClr>
          </a:solidFill>
        </p:grpSpPr>
        <p:grpSp>
          <p:nvGrpSpPr>
            <p:cNvPr id="12" name="Group 57"/>
            <p:cNvGrpSpPr/>
            <p:nvPr/>
          </p:nvGrpSpPr>
          <p:grpSpPr>
            <a:xfrm>
              <a:off x="6057900" y="3429000"/>
              <a:ext cx="838200" cy="838200"/>
              <a:chOff x="5867400" y="3733800"/>
              <a:chExt cx="838200" cy="838200"/>
            </a:xfrm>
            <a:grpFill/>
          </p:grpSpPr>
          <p:sp>
            <p:nvSpPr>
              <p:cNvPr id="50" name="Cross 49"/>
              <p:cNvSpPr/>
              <p:nvPr/>
            </p:nvSpPr>
            <p:spPr>
              <a:xfrm>
                <a:off x="5943600" y="3810000"/>
                <a:ext cx="685800" cy="6858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6172200" y="37338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867400" y="40386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172200" y="43434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477000" y="40386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56"/>
            <p:cNvGrpSpPr/>
            <p:nvPr/>
          </p:nvGrpSpPr>
          <p:grpSpPr>
            <a:xfrm>
              <a:off x="6400800" y="3771900"/>
              <a:ext cx="152400" cy="152400"/>
              <a:chOff x="6781800" y="3429000"/>
              <a:chExt cx="228600" cy="228600"/>
            </a:xfrm>
            <a:grpFill/>
          </p:grpSpPr>
          <p:sp>
            <p:nvSpPr>
              <p:cNvPr id="56" name="Rectangle 55"/>
              <p:cNvSpPr/>
              <p:nvPr/>
            </p:nvSpPr>
            <p:spPr>
              <a:xfrm>
                <a:off x="6781800" y="3429000"/>
                <a:ext cx="228600" cy="2286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819900" y="3467100"/>
                <a:ext cx="152400" cy="1524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0" name="Right Arrow 59"/>
          <p:cNvSpPr/>
          <p:nvPr/>
        </p:nvSpPr>
        <p:spPr>
          <a:xfrm flipH="1">
            <a:off x="4419600" y="3810000"/>
            <a:ext cx="304800" cy="2286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724400" y="2895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Drones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76400" y="2362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Survivor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743200" y="4114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Responder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600200" y="571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Debris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2286000" y="5105400"/>
            <a:ext cx="762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124200" y="5715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Inaccessible Room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 flipV="1">
            <a:off x="3657600" y="5181600"/>
            <a:ext cx="1524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048000" y="16118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Blocked Door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3048000" y="2057400"/>
            <a:ext cx="4572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-381000" y="3048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Dark </a:t>
            </a:r>
            <a:br>
              <a:rPr lang="en-US" dirty="0" smtClean="0"/>
            </a:br>
            <a:r>
              <a:rPr lang="en-US" dirty="0" smtClean="0"/>
              <a:t>Room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762000" y="3352800"/>
            <a:ext cx="685800" cy="76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638800" y="12192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Goal:</a:t>
            </a:r>
          </a:p>
          <a:p>
            <a:pPr algn="ctr"/>
            <a:r>
              <a:rPr lang="en-US" sz="2400" b="1" dirty="0" smtClean="0"/>
              <a:t>Find the Survivor!</a:t>
            </a:r>
            <a:endParaRPr lang="en-US" sz="2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638800" y="2553593"/>
            <a:ext cx="4114800" cy="4619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Operate in GPS denied environment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Operate in low/no light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Identify and track survivors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Identify and track responders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Navigate 3D environment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Plan with prior map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Update plan based on findings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Update prior map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Explore the space in one flight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Work in a team to explore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Include ground and air vehicles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Carry/deploy aide package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Communicate findings to operator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endParaRPr lang="en-US" sz="1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562600" y="21336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Requirements</a:t>
            </a:r>
            <a:endParaRPr lang="en-US" sz="2400" b="1" dirty="0"/>
          </a:p>
        </p:txBody>
      </p:sp>
      <p:grpSp>
        <p:nvGrpSpPr>
          <p:cNvPr id="14" name="Group 58"/>
          <p:cNvGrpSpPr/>
          <p:nvPr/>
        </p:nvGrpSpPr>
        <p:grpSpPr>
          <a:xfrm>
            <a:off x="5029200" y="4191000"/>
            <a:ext cx="419100" cy="419100"/>
            <a:chOff x="6057900" y="3429000"/>
            <a:chExt cx="838200" cy="838200"/>
          </a:xfrm>
          <a:solidFill>
            <a:schemeClr val="bg1">
              <a:lumMod val="85000"/>
            </a:schemeClr>
          </a:solidFill>
        </p:grpSpPr>
        <p:grpSp>
          <p:nvGrpSpPr>
            <p:cNvPr id="15" name="Group 57"/>
            <p:cNvGrpSpPr/>
            <p:nvPr/>
          </p:nvGrpSpPr>
          <p:grpSpPr>
            <a:xfrm>
              <a:off x="6057900" y="3429000"/>
              <a:ext cx="838200" cy="838200"/>
              <a:chOff x="5867400" y="3733800"/>
              <a:chExt cx="838200" cy="838200"/>
            </a:xfrm>
            <a:grpFill/>
          </p:grpSpPr>
          <p:sp>
            <p:nvSpPr>
              <p:cNvPr id="77" name="Cross 76"/>
              <p:cNvSpPr/>
              <p:nvPr/>
            </p:nvSpPr>
            <p:spPr>
              <a:xfrm>
                <a:off x="5943600" y="3810000"/>
                <a:ext cx="685800" cy="6858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172200" y="37338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5867400" y="40386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6172200" y="43434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6477000" y="40386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56"/>
            <p:cNvGrpSpPr/>
            <p:nvPr/>
          </p:nvGrpSpPr>
          <p:grpSpPr>
            <a:xfrm>
              <a:off x="6400800" y="3771900"/>
              <a:ext cx="152400" cy="152400"/>
              <a:chOff x="6781800" y="3429000"/>
              <a:chExt cx="228600" cy="228600"/>
            </a:xfrm>
            <a:grpFill/>
          </p:grpSpPr>
          <p:sp>
            <p:nvSpPr>
              <p:cNvPr id="71" name="Rectangle 70"/>
              <p:cNvSpPr/>
              <p:nvPr/>
            </p:nvSpPr>
            <p:spPr>
              <a:xfrm>
                <a:off x="6781800" y="3429000"/>
                <a:ext cx="228600" cy="2286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819900" y="3467100"/>
                <a:ext cx="152400" cy="1524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89"/>
          <p:cNvGrpSpPr/>
          <p:nvPr/>
        </p:nvGrpSpPr>
        <p:grpSpPr>
          <a:xfrm>
            <a:off x="5181600" y="3429000"/>
            <a:ext cx="228600" cy="304800"/>
            <a:chOff x="4876800" y="1905000"/>
            <a:chExt cx="228600" cy="304800"/>
          </a:xfrm>
        </p:grpSpPr>
        <p:sp>
          <p:nvSpPr>
            <p:cNvPr id="85" name="Rectangle 84"/>
            <p:cNvSpPr/>
            <p:nvPr/>
          </p:nvSpPr>
          <p:spPr>
            <a:xfrm>
              <a:off x="4876800" y="1981200"/>
              <a:ext cx="228600" cy="15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876800" y="2133600"/>
              <a:ext cx="76200" cy="76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029200" y="2133600"/>
              <a:ext cx="76200" cy="76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029200" y="1905000"/>
              <a:ext cx="76200" cy="76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876800" y="1905000"/>
              <a:ext cx="76200" cy="76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Oval 89"/>
          <p:cNvSpPr/>
          <p:nvPr/>
        </p:nvSpPr>
        <p:spPr>
          <a:xfrm>
            <a:off x="4572000" y="4724400"/>
            <a:ext cx="30480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267200" y="5029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Operator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143000" y="3200400"/>
            <a:ext cx="1828800" cy="838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286000"/>
            <a:ext cx="3124200" cy="31242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4495800"/>
            <a:ext cx="1524000" cy="914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2286000"/>
            <a:ext cx="1828800" cy="17526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7000" y="4495800"/>
            <a:ext cx="1600200" cy="914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267200" y="3733800"/>
            <a:ext cx="0" cy="4572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429000" y="2286000"/>
            <a:ext cx="838200" cy="12192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429000" y="2667000"/>
            <a:ext cx="0" cy="3810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143000" y="2286000"/>
            <a:ext cx="1828800" cy="9144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971800" y="2514600"/>
            <a:ext cx="0" cy="381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905000" y="40386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905000" y="32004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905000" y="4495800"/>
            <a:ext cx="3810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352800" y="4495800"/>
            <a:ext cx="381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667000" y="4724400"/>
            <a:ext cx="0" cy="3810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/>
          <p:cNvSpPr/>
          <p:nvPr/>
        </p:nvSpPr>
        <p:spPr>
          <a:xfrm>
            <a:off x="2971800" y="4724400"/>
            <a:ext cx="1066800" cy="53340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xplosion 2 17"/>
          <p:cNvSpPr/>
          <p:nvPr/>
        </p:nvSpPr>
        <p:spPr>
          <a:xfrm>
            <a:off x="3200400" y="4724400"/>
            <a:ext cx="685800" cy="457200"/>
          </a:xfrm>
          <a:prstGeom prst="irregularSeal2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371600" y="2438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86200" y="4114800"/>
            <a:ext cx="304800" cy="3048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3"/>
          <p:cNvGrpSpPr/>
          <p:nvPr/>
        </p:nvGrpSpPr>
        <p:grpSpPr>
          <a:xfrm>
            <a:off x="2971800" y="3429000"/>
            <a:ext cx="512556" cy="414685"/>
            <a:chOff x="5775212" y="3311169"/>
            <a:chExt cx="512556" cy="414685"/>
          </a:xfrm>
        </p:grpSpPr>
        <p:sp>
          <p:nvSpPr>
            <p:cNvPr id="22" name="Rectangle 21"/>
            <p:cNvSpPr/>
            <p:nvPr/>
          </p:nvSpPr>
          <p:spPr>
            <a:xfrm rot="21047465">
              <a:off x="5975927" y="3311169"/>
              <a:ext cx="13269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4438403">
              <a:off x="6030650" y="3326742"/>
              <a:ext cx="9955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2921776">
              <a:off x="5931218" y="3319948"/>
              <a:ext cx="102674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26"/>
          <p:cNvGrpSpPr/>
          <p:nvPr/>
        </p:nvGrpSpPr>
        <p:grpSpPr>
          <a:xfrm rot="1933303">
            <a:off x="3657600" y="2362200"/>
            <a:ext cx="512556" cy="414685"/>
            <a:chOff x="5775212" y="3311169"/>
            <a:chExt cx="512556" cy="414685"/>
          </a:xfrm>
        </p:grpSpPr>
        <p:sp>
          <p:nvSpPr>
            <p:cNvPr id="28" name="Rectangle 27"/>
            <p:cNvSpPr/>
            <p:nvPr/>
          </p:nvSpPr>
          <p:spPr>
            <a:xfrm rot="21047465">
              <a:off x="5975927" y="3311169"/>
              <a:ext cx="13269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4438403">
              <a:off x="6030650" y="3326742"/>
              <a:ext cx="9955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2921776">
              <a:off x="5931218" y="3319948"/>
              <a:ext cx="102674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30"/>
          <p:cNvGrpSpPr/>
          <p:nvPr/>
        </p:nvGrpSpPr>
        <p:grpSpPr>
          <a:xfrm rot="1933303">
            <a:off x="1290285" y="4905314"/>
            <a:ext cx="512556" cy="414685"/>
            <a:chOff x="5775212" y="3311169"/>
            <a:chExt cx="512556" cy="414685"/>
          </a:xfrm>
        </p:grpSpPr>
        <p:sp>
          <p:nvSpPr>
            <p:cNvPr id="32" name="Rectangle 31"/>
            <p:cNvSpPr/>
            <p:nvPr/>
          </p:nvSpPr>
          <p:spPr>
            <a:xfrm rot="21047465">
              <a:off x="5975927" y="3311169"/>
              <a:ext cx="13269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4438403">
              <a:off x="6030650" y="3326742"/>
              <a:ext cx="9955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2921776">
              <a:off x="5931218" y="3319948"/>
              <a:ext cx="102674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35"/>
          <p:cNvGrpSpPr/>
          <p:nvPr/>
        </p:nvGrpSpPr>
        <p:grpSpPr>
          <a:xfrm rot="1933303">
            <a:off x="2052285" y="4600513"/>
            <a:ext cx="512556" cy="414685"/>
            <a:chOff x="5775212" y="3311169"/>
            <a:chExt cx="512556" cy="414685"/>
          </a:xfrm>
        </p:grpSpPr>
        <p:sp>
          <p:nvSpPr>
            <p:cNvPr id="37" name="Rectangle 36"/>
            <p:cNvSpPr/>
            <p:nvPr/>
          </p:nvSpPr>
          <p:spPr>
            <a:xfrm rot="21047465">
              <a:off x="5975927" y="3311169"/>
              <a:ext cx="13269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4438403">
              <a:off x="6030650" y="3326742"/>
              <a:ext cx="99552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2921776">
              <a:off x="5931218" y="3319948"/>
              <a:ext cx="102674" cy="4146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58"/>
          <p:cNvGrpSpPr/>
          <p:nvPr/>
        </p:nvGrpSpPr>
        <p:grpSpPr>
          <a:xfrm>
            <a:off x="4800600" y="3733800"/>
            <a:ext cx="419100" cy="419100"/>
            <a:chOff x="6057900" y="3429000"/>
            <a:chExt cx="838200" cy="838200"/>
          </a:xfrm>
          <a:solidFill>
            <a:schemeClr val="bg1">
              <a:lumMod val="85000"/>
            </a:schemeClr>
          </a:solidFill>
        </p:grpSpPr>
        <p:grpSp>
          <p:nvGrpSpPr>
            <p:cNvPr id="12" name="Group 57"/>
            <p:cNvGrpSpPr/>
            <p:nvPr/>
          </p:nvGrpSpPr>
          <p:grpSpPr>
            <a:xfrm>
              <a:off x="6057900" y="3429000"/>
              <a:ext cx="838200" cy="838200"/>
              <a:chOff x="5867400" y="3733800"/>
              <a:chExt cx="838200" cy="838200"/>
            </a:xfrm>
            <a:grpFill/>
          </p:grpSpPr>
          <p:sp>
            <p:nvSpPr>
              <p:cNvPr id="50" name="Cross 49"/>
              <p:cNvSpPr/>
              <p:nvPr/>
            </p:nvSpPr>
            <p:spPr>
              <a:xfrm>
                <a:off x="5943600" y="3810000"/>
                <a:ext cx="685800" cy="685800"/>
              </a:xfrm>
              <a:prstGeom prst="plus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6172200" y="37338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867400" y="40386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172200" y="43434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477000" y="4038600"/>
                <a:ext cx="228600" cy="2286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56"/>
            <p:cNvGrpSpPr/>
            <p:nvPr/>
          </p:nvGrpSpPr>
          <p:grpSpPr>
            <a:xfrm>
              <a:off x="6400800" y="3771900"/>
              <a:ext cx="152400" cy="152400"/>
              <a:chOff x="6781800" y="3429000"/>
              <a:chExt cx="228600" cy="228600"/>
            </a:xfrm>
            <a:grpFill/>
          </p:grpSpPr>
          <p:sp>
            <p:nvSpPr>
              <p:cNvPr id="56" name="Rectangle 55"/>
              <p:cNvSpPr/>
              <p:nvPr/>
            </p:nvSpPr>
            <p:spPr>
              <a:xfrm>
                <a:off x="6781800" y="3429000"/>
                <a:ext cx="228600" cy="2286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819900" y="3467100"/>
                <a:ext cx="152400" cy="1524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0" name="Right Arrow 59"/>
          <p:cNvSpPr/>
          <p:nvPr/>
        </p:nvSpPr>
        <p:spPr>
          <a:xfrm flipH="1">
            <a:off x="4419600" y="3810000"/>
            <a:ext cx="304800" cy="2286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648200" y="3364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Drone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76400" y="2362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Survivor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743200" y="4114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Responder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600200" y="571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Debris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2286000" y="5105400"/>
            <a:ext cx="762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124200" y="5715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Inaccessible Room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 flipV="1">
            <a:off x="3657600" y="5181600"/>
            <a:ext cx="1524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048000" y="16118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Blocked Door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3048000" y="2057400"/>
            <a:ext cx="4572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-381000" y="3048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Dark </a:t>
            </a:r>
            <a:br>
              <a:rPr lang="en-US" dirty="0" smtClean="0"/>
            </a:br>
            <a:r>
              <a:rPr lang="en-US" dirty="0" smtClean="0"/>
              <a:t>Room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762000" y="3352800"/>
            <a:ext cx="685800" cy="76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638800" y="12192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Goal:</a:t>
            </a:r>
          </a:p>
          <a:p>
            <a:pPr algn="ctr"/>
            <a:r>
              <a:rPr lang="en-US" sz="2400" b="1" dirty="0" smtClean="0"/>
              <a:t>Find the Survivor!</a:t>
            </a:r>
            <a:endParaRPr lang="en-US" sz="2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638800" y="2553593"/>
            <a:ext cx="4114800" cy="4619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Operate in GPS denied environment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Operate in low/no light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Identify </a:t>
            </a:r>
            <a:r>
              <a:rPr lang="en-US" sz="1600" strike="sngStrike" dirty="0" smtClean="0"/>
              <a:t>and track </a:t>
            </a:r>
            <a:r>
              <a:rPr lang="en-US" sz="1600" dirty="0" smtClean="0"/>
              <a:t>survivor</a:t>
            </a:r>
            <a:r>
              <a:rPr lang="en-US" sz="1600" strike="sngStrike" dirty="0" smtClean="0"/>
              <a:t>s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Identify </a:t>
            </a:r>
            <a:r>
              <a:rPr lang="en-US" sz="1600" strike="sngStrike" dirty="0" smtClean="0"/>
              <a:t>and track </a:t>
            </a:r>
            <a:r>
              <a:rPr lang="en-US" sz="1600" dirty="0" smtClean="0"/>
              <a:t>responder</a:t>
            </a:r>
            <a:r>
              <a:rPr lang="en-US" sz="1600" strike="sngStrike" dirty="0" smtClean="0"/>
              <a:t>s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Navigate 3D environment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Plan with prior map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Update plan based on findings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Update prior map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Explore the space in one flight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strike="sngStrike" dirty="0" smtClean="0"/>
              <a:t> Work in a team to explore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strike="sngStrike" dirty="0"/>
              <a:t> </a:t>
            </a:r>
            <a:r>
              <a:rPr lang="en-US" sz="1600" strike="sngStrike" dirty="0" smtClean="0"/>
              <a:t>Include ground and air vehicles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strike="sngStrike" dirty="0"/>
              <a:t> </a:t>
            </a:r>
            <a:r>
              <a:rPr lang="en-US" sz="1600" strike="sngStrike" dirty="0" smtClean="0"/>
              <a:t>Carry/deploy aide package</a:t>
            </a:r>
          </a:p>
          <a:p>
            <a:pPr>
              <a:spcAft>
                <a:spcPts val="500"/>
              </a:spcAft>
              <a:buFont typeface="Arial" pitchFamily="34" charset="0"/>
              <a:buChar char="•"/>
            </a:pPr>
            <a:r>
              <a:rPr lang="en-US" sz="1600" dirty="0" smtClean="0"/>
              <a:t> Communicate findings to operator</a:t>
            </a:r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endParaRPr lang="en-US" sz="1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562600" y="21336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Requirements</a:t>
            </a:r>
            <a:endParaRPr lang="en-US" sz="2400" b="1" dirty="0"/>
          </a:p>
        </p:txBody>
      </p:sp>
      <p:sp>
        <p:nvSpPr>
          <p:cNvPr id="90" name="Oval 89"/>
          <p:cNvSpPr/>
          <p:nvPr/>
        </p:nvSpPr>
        <p:spPr>
          <a:xfrm>
            <a:off x="4572000" y="4724400"/>
            <a:ext cx="304800" cy="3048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267200" y="5029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SLAM Background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SLAM = Simultaneous Localization and Mapping</a:t>
            </a:r>
          </a:p>
          <a:p>
            <a:r>
              <a:rPr lang="en-US" dirty="0" smtClean="0"/>
              <a:t>Family of algorithms used for robotic exploration</a:t>
            </a:r>
          </a:p>
          <a:p>
            <a:r>
              <a:rPr lang="en-US" dirty="0" smtClean="0"/>
              <a:t>Localizes a robot using sensor </a:t>
            </a:r>
            <a:r>
              <a:rPr lang="en-US" dirty="0" err="1" smtClean="0"/>
              <a:t>odometry</a:t>
            </a:r>
            <a:r>
              <a:rPr lang="en-US" dirty="0" smtClean="0"/>
              <a:t> and map landmarks</a:t>
            </a:r>
          </a:p>
          <a:p>
            <a:r>
              <a:rPr lang="en-US" dirty="0" smtClean="0"/>
              <a:t>Updates map landmarks as it goes</a:t>
            </a:r>
          </a:p>
          <a:p>
            <a:r>
              <a:rPr lang="en-US" dirty="0" smtClean="0"/>
              <a:t>Uses estimation filters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@Steve: </a:t>
            </a:r>
            <a:r>
              <a:rPr lang="en-US" dirty="0" smtClean="0"/>
              <a:t>put a </a:t>
            </a:r>
            <a:r>
              <a:rPr lang="en-US" dirty="0" smtClean="0"/>
              <a:t>point cloud map here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@Austin: Picture of platform and sensors here</a:t>
            </a:r>
          </a:p>
          <a:p>
            <a:r>
              <a:rPr lang="en-US" dirty="0" smtClean="0"/>
              <a:t>@Steve: I can take this section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RECUV_Theme_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RECUV_Theme_2015">
  <a:themeElements>
    <a:clrScheme name="Custom 10">
      <a:dk1>
        <a:sysClr val="windowText" lastClr="000000"/>
      </a:dk1>
      <a:lt1>
        <a:sysClr val="window" lastClr="FFFFFF"/>
      </a:lt1>
      <a:dk2>
        <a:srgbClr val="1F497D"/>
      </a:dk2>
      <a:lt2>
        <a:srgbClr val="FED69A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57</TotalTime>
  <Words>326</Words>
  <Application>Microsoft Office PowerPoint</Application>
  <PresentationFormat>On-screen Show (4:3)</PresentationFormat>
  <Paragraphs>88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Theme1</vt:lpstr>
      <vt:lpstr>Default Design</vt:lpstr>
      <vt:lpstr>1_RECUV_Theme_2015</vt:lpstr>
      <vt:lpstr>1_Default Design</vt:lpstr>
      <vt:lpstr>2_RECUV_Theme_2015</vt:lpstr>
      <vt:lpstr>2_Default Design</vt:lpstr>
      <vt:lpstr>FlyNet Overview</vt:lpstr>
      <vt:lpstr>FlyNet Overview or: How I Learned to Stop Worrying and Love the Drones </vt:lpstr>
      <vt:lpstr>Project Requirements</vt:lpstr>
      <vt:lpstr>Project Requirements</vt:lpstr>
      <vt:lpstr>Project Requirements</vt:lpstr>
      <vt:lpstr>Project Requirements</vt:lpstr>
      <vt:lpstr>Project Requirements</vt:lpstr>
      <vt:lpstr>SLAM Background</vt:lpstr>
      <vt:lpstr>Platform Architecture</vt:lpstr>
      <vt:lpstr>Technical Challenges</vt:lpstr>
      <vt:lpstr>Questions?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austinsteamboat</dc:creator>
  <cp:lastModifiedBy>austinsteamboat</cp:lastModifiedBy>
  <cp:revision>12</cp:revision>
  <dcterms:created xsi:type="dcterms:W3CDTF">2015-09-25T04:39:35Z</dcterms:created>
  <dcterms:modified xsi:type="dcterms:W3CDTF">2015-09-25T21:31:04Z</dcterms:modified>
</cp:coreProperties>
</file>