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74" r:id="rId17"/>
    <p:sldId id="275" r:id="rId18"/>
    <p:sldId id="276" r:id="rId19"/>
    <p:sldId id="280" r:id="rId20"/>
    <p:sldId id="278" r:id="rId21"/>
    <p:sldId id="279" r:id="rId22"/>
    <p:sldId id="282" r:id="rId23"/>
    <p:sldId id="283" r:id="rId24"/>
    <p:sldId id="281" r:id="rId25"/>
    <p:sldId id="272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3"/>
            <a:ext cx="9144000" cy="841730"/>
            <a:chOff x="0" y="2283"/>
            <a:chExt cx="9144000" cy="8417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2283"/>
              <a:ext cx="9144000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Mid Semester Review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0" y="1240973"/>
            <a:ext cx="4927600" cy="3610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0210" y="5067905"/>
            <a:ext cx="49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  <a:cs typeface="Candara"/>
              </a:rPr>
              <a:t>October 21</a:t>
            </a:r>
            <a:r>
              <a:rPr lang="en-US" sz="2400" baseline="30000" dirty="0" smtClean="0">
                <a:latin typeface="Candara"/>
                <a:cs typeface="Candara"/>
              </a:rPr>
              <a:t>st</a:t>
            </a:r>
            <a:r>
              <a:rPr lang="en-US" sz="2400" dirty="0" smtClean="0">
                <a:latin typeface="Candara"/>
                <a:cs typeface="Candara"/>
              </a:rPr>
              <a:t>, 2015</a:t>
            </a:r>
          </a:p>
          <a:p>
            <a:pPr algn="ctr"/>
            <a:r>
              <a:rPr lang="en-US" sz="2400" dirty="0" smtClean="0">
                <a:latin typeface="Candara"/>
                <a:cs typeface="Candara"/>
              </a:rPr>
              <a:t>Critical Design Review</a:t>
            </a:r>
            <a:endParaRPr lang="en-US" sz="2400" dirty="0">
              <a:latin typeface="Candara"/>
              <a:cs typeface="Candara"/>
            </a:endParaRPr>
          </a:p>
        </p:txBody>
      </p: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" y="834387"/>
            <a:ext cx="428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Planning, SLAM, Ground Station:</a:t>
            </a:r>
          </a:p>
          <a:p>
            <a:r>
              <a:rPr lang="en-US" sz="1600" dirty="0" smtClean="0"/>
              <a:t>Target position estimate in local NED  @ &lt;8.6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781166" y="1984258"/>
            <a:ext cx="2397211" cy="1280160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81166" y="6011713"/>
            <a:ext cx="402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</a:t>
            </a:r>
          </a:p>
          <a:p>
            <a:r>
              <a:rPr lang="en-US" sz="1600" dirty="0" smtClean="0"/>
              <a:t>Depth Map @ ~20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Flight Control:</a:t>
            </a:r>
          </a:p>
          <a:p>
            <a:r>
              <a:rPr lang="en-US" sz="1600" dirty="0" smtClean="0"/>
              <a:t>Attitude estimate in Euler Angles @ TBD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746012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</a:t>
            </a:r>
            <a:r>
              <a:rPr lang="en-US" sz="1600" b="1" dirty="0" err="1" smtClean="0"/>
              <a:t>FLiR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80x60 IR images @ 8.6 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10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" y="834387"/>
            <a:ext cx="472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Flight Control:</a:t>
            </a:r>
          </a:p>
          <a:p>
            <a:r>
              <a:rPr lang="en-US" sz="1600" dirty="0" smtClean="0"/>
              <a:t>POS Command in Local (or Global) NED @ Variable Hz</a:t>
            </a:r>
          </a:p>
          <a:p>
            <a:r>
              <a:rPr lang="en-US" sz="1600" dirty="0" smtClean="0"/>
              <a:t>Attitude Command in Euler Angles @ Variable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781166" y="3385751"/>
            <a:ext cx="2397211" cy="1451022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772016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Hz, Map @ ~10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Guidance:</a:t>
            </a:r>
          </a:p>
          <a:p>
            <a:r>
              <a:rPr lang="en-US" sz="1600" dirty="0" smtClean="0"/>
              <a:t>5 x Obstacle distance @ 20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298682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Target D and T:</a:t>
            </a:r>
          </a:p>
          <a:p>
            <a:r>
              <a:rPr lang="en-US" sz="1600" dirty="0" smtClean="0"/>
              <a:t>Target Location Estimate @ &lt;8.6 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5871" y="6257935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Ground Station:</a:t>
            </a:r>
          </a:p>
          <a:p>
            <a:r>
              <a:rPr lang="en-US" sz="1600" dirty="0" smtClean="0"/>
              <a:t>Operator Override Commands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DCEDD45-3EDF-D44C-9060-240C8E0CE3AF}" type="slidenum">
              <a:rPr lang="en-US" smtClean="0"/>
              <a:t>11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" y="834387"/>
            <a:ext cx="472028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Attitude estimate in Euler Angles @ TBD Hz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2137" y="3638262"/>
            <a:ext cx="1631665" cy="1197443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772016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Hz, Map @ ~10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 (TBD):</a:t>
            </a:r>
          </a:p>
          <a:p>
            <a:r>
              <a:rPr lang="en-US" sz="1600" dirty="0" smtClean="0"/>
              <a:t>1 x Sonar distance @ 20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298682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Planning:</a:t>
            </a:r>
          </a:p>
          <a:p>
            <a:r>
              <a:rPr lang="en-US" sz="1600" dirty="0" smtClean="0"/>
              <a:t>Set-points (see planning slide)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8228" y="6035509"/>
            <a:ext cx="402330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RC Overrides:</a:t>
            </a:r>
          </a:p>
          <a:p>
            <a:r>
              <a:rPr lang="en-US" sz="1600" dirty="0" smtClean="0"/>
              <a:t>Arm signal</a:t>
            </a:r>
          </a:p>
          <a:p>
            <a:r>
              <a:rPr lang="en-US" sz="1600" dirty="0" smtClean="0"/>
              <a:t>Max throttle control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DCEDD45-3EDF-D44C-9060-240C8E0CE3AF}" type="slidenum">
              <a:rPr lang="en-US" smtClean="0"/>
              <a:t>12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905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DCEDD45-3EDF-D44C-9060-240C8E0CE3AF}" type="slidenum">
              <a:rPr lang="en-US" smtClean="0"/>
              <a:t>13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027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Autonomous </a:t>
              </a:r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 Flight 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Control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5932"/>
              </p:ext>
            </p:extLst>
          </p:nvPr>
        </p:nvGraphicFramePr>
        <p:xfrm>
          <a:off x="457201" y="1167486"/>
          <a:ext cx="8229599" cy="5017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3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25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perform a search for 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navigate an unknown environment, using partial, prior information, e.g. building plans.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607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1118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607254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862941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The system shall search a 50,000 ft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shall have power to sustain 10 minutes of search time with full payload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862941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shall travel a minimum of 1 mile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01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Hardware Solution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224533" y="4022817"/>
            <a:ext cx="2221912" cy="2031198"/>
            <a:chOff x="3736975" y="1831362"/>
            <a:chExt cx="2459736" cy="22486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24533" y="1439244"/>
            <a:ext cx="2086480" cy="2304374"/>
            <a:chOff x="385546" y="599594"/>
            <a:chExt cx="2282757" cy="252114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Pixhawk with PX4 Firmware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1198" y="1460277"/>
            <a:ext cx="4795058" cy="557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ODROID XU4 acts as onboard supervisory computer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Interfaces with planning and perception subsystems to feed set points to the autopilot</a:t>
            </a:r>
            <a:br>
              <a:rPr lang="en-US" sz="1600" dirty="0" smtClean="0">
                <a:latin typeface="Candara"/>
                <a:cs typeface="Candara"/>
              </a:rPr>
            </a:b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ndara"/>
                <a:cs typeface="Candara"/>
              </a:rPr>
              <a:t>Pixhawk</a:t>
            </a:r>
            <a:r>
              <a:rPr lang="en-US" sz="1600" dirty="0" smtClean="0">
                <a:latin typeface="Candara"/>
                <a:cs typeface="Candara"/>
              </a:rPr>
              <a:t> autopilot will be used to control the vehicle</a:t>
            </a:r>
            <a:br>
              <a:rPr lang="en-US" sz="1600" dirty="0" smtClean="0">
                <a:latin typeface="Candara"/>
                <a:cs typeface="Candara"/>
              </a:rPr>
            </a:b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ndara"/>
                <a:cs typeface="Candara"/>
              </a:rPr>
              <a:t>Pixhawk</a:t>
            </a:r>
            <a:r>
              <a:rPr lang="en-US" sz="1600" dirty="0" smtClean="0">
                <a:latin typeface="Candara"/>
                <a:cs typeface="Candara"/>
              </a:rPr>
              <a:t> was available, cheap enough to procure for multiple platforms, supports open source firmware for flexible software development, and legacy code and experience existed in house </a:t>
            </a:r>
            <a:br>
              <a:rPr lang="en-US" sz="1600" dirty="0" smtClean="0">
                <a:latin typeface="Candara"/>
                <a:cs typeface="Candara"/>
              </a:rPr>
            </a:b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ndara"/>
                <a:cs typeface="Candara"/>
              </a:rPr>
              <a:t>Pixhawk</a:t>
            </a:r>
            <a:r>
              <a:rPr lang="en-US" sz="1600" dirty="0" smtClean="0">
                <a:latin typeface="Candara"/>
                <a:cs typeface="Candara"/>
              </a:rPr>
              <a:t> supports position, velocity, or attitude set points for flexible interfacing options</a:t>
            </a:r>
            <a:br>
              <a:rPr lang="en-US" sz="1600" dirty="0" smtClean="0">
                <a:latin typeface="Candara"/>
                <a:cs typeface="Candara"/>
              </a:rPr>
            </a:b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ndara"/>
                <a:cs typeface="Candara"/>
              </a:rPr>
              <a:t>Pixhawk</a:t>
            </a:r>
            <a:r>
              <a:rPr lang="en-US" sz="1600" dirty="0" smtClean="0">
                <a:latin typeface="Candara"/>
                <a:cs typeface="Candara"/>
              </a:rPr>
              <a:t> supports the use of external vision position estimate solutions, such as the one provided from SLAM</a:t>
            </a: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87117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Software Solution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1197" y="1460277"/>
            <a:ext cx="8203917" cy="532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Robotic operating system was used to integrate the perception, planning, and flight control subsystems </a:t>
            </a:r>
          </a:p>
          <a:p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ROS abstracts messaging layers, manages dependencies, is open source, supports heterogeneous code, and has existing code base to support each of the required subsystems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Built on a publish/subscriber and service/consumer architecture 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Software is developed as interconnected nodes accomplishing various tasks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The flight control software was architected to maximize code reusability and modularity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Focus on standardizing interfaces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Support swapping nodes as new subsystem functionality becomes mature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Support future integration with software-in-the-loop simulations </a:t>
            </a: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45673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ROS Architecture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 descr="Macintosh HD:Users:Drew:Desktop:FlyNet:Technical:scripts:rqt_graph_cur_crop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1088"/>
            <a:ext cx="9162516" cy="27708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518231" y="4516302"/>
            <a:ext cx="200521" cy="859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1250" y="5566605"/>
            <a:ext cx="156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Position Estimate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16986" y="2679728"/>
            <a:ext cx="114962" cy="910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0004" y="2033397"/>
            <a:ext cx="225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 Frame Translation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34906" y="4258502"/>
            <a:ext cx="250371" cy="611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7978" y="5031905"/>
            <a:ext cx="22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Trajectory Generation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2"/>
          </p:cNvCxnSpPr>
          <p:nvPr/>
        </p:nvCxnSpPr>
        <p:spPr>
          <a:xfrm>
            <a:off x="6553200" y="2059094"/>
            <a:ext cx="1515386" cy="490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26272" y="1412763"/>
            <a:ext cx="225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Flight Control Nodes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2"/>
          </p:cNvCxnSpPr>
          <p:nvPr/>
        </p:nvCxnSpPr>
        <p:spPr>
          <a:xfrm flipH="1">
            <a:off x="6025181" y="2059094"/>
            <a:ext cx="528019" cy="109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1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ROS Architecture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 descr="Macintosh HD:Users:Drew:Desktop:FlyNet:Technical:scripts:rqt_graph_cur_crop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1088"/>
            <a:ext cx="9162516" cy="2770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499186" y="3179384"/>
            <a:ext cx="28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Perception Subsystem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43933" y="3417888"/>
            <a:ext cx="1379402" cy="859709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01732" y="4277597"/>
            <a:ext cx="284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Planning </a:t>
            </a:r>
          </a:p>
          <a:p>
            <a:pPr algn="ctr"/>
            <a:r>
              <a:rPr lang="en-US" dirty="0" smtClean="0"/>
              <a:t>Subsystem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389" y="3627575"/>
            <a:ext cx="3752609" cy="1021658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7" idx="2"/>
          </p:cNvCxnSpPr>
          <p:nvPr/>
        </p:nvCxnSpPr>
        <p:spPr>
          <a:xfrm>
            <a:off x="6553200" y="2059094"/>
            <a:ext cx="1515386" cy="490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26272" y="1412763"/>
            <a:ext cx="225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Flight Control Nodes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6025181" y="2059094"/>
            <a:ext cx="528019" cy="109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7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Control 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and Dynamics 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Modeling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197" y="1460277"/>
            <a:ext cx="82039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Assumptions placeholder</a:t>
            </a: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51465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Overview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2505" y="1343860"/>
            <a:ext cx="7437975" cy="643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Project Overview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Organizational Chart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Concept of Operations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System Overview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Subsystem Overviews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Hardware Platform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Flight Controls / Autopilot Interfacing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Perception and Mapping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Target Identification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Planning and Guidance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End of semester demo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Deliverables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Requirement Updates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Budget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Schedule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ndara"/>
                <a:cs typeface="Candara"/>
              </a:rPr>
              <a:t/>
            </a:r>
            <a:br>
              <a:rPr lang="en-US" dirty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20947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Control 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and Dynamics 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Modeling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20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151748" y="989623"/>
            <a:ext cx="6980431" cy="3466351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"/>
          <a:stretch/>
        </p:blipFill>
        <p:spPr bwMode="auto">
          <a:xfrm>
            <a:off x="3145424" y="4403140"/>
            <a:ext cx="3141098" cy="2236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1"/>
          <a:stretch/>
        </p:blipFill>
        <p:spPr bwMode="auto">
          <a:xfrm>
            <a:off x="0" y="4408422"/>
            <a:ext cx="3216303" cy="22844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3"/>
          <a:stretch/>
        </p:blipFill>
        <p:spPr bwMode="auto">
          <a:xfrm>
            <a:off x="6124596" y="4455974"/>
            <a:ext cx="3019404" cy="21551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611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Control 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and Dynamics 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Modeling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4" name="Picture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6525" r="3202" b="5460"/>
          <a:stretch/>
        </p:blipFill>
        <p:spPr bwMode="auto">
          <a:xfrm>
            <a:off x="1868897" y="935723"/>
            <a:ext cx="4883942" cy="53946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538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Results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 descr="xy_traj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40" y="114273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Results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yaw_command_yaw_po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26" y="1690033"/>
            <a:ext cx="4892749" cy="3669562"/>
          </a:xfrm>
          <a:prstGeom prst="rect">
            <a:avLst/>
          </a:prstGeom>
        </p:spPr>
      </p:pic>
      <p:pic>
        <p:nvPicPr>
          <p:cNvPr id="3" name="Picture 2" descr="yaw_command_xy_hol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79" y="1652641"/>
            <a:ext cx="4942605" cy="37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cintosh HD:Users:Drew:Desktop:FlyNet:Data:flight_data:zpo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1824696"/>
            <a:ext cx="4907280" cy="3680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Results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 descr="Macintosh HD:Users:Drew:Desktop:FlyNet:Data:flight_data:ypose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r="6531"/>
          <a:stretch/>
        </p:blipFill>
        <p:spPr bwMode="auto">
          <a:xfrm>
            <a:off x="-117230" y="1824696"/>
            <a:ext cx="4591538" cy="3680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68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Forward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197" y="1460277"/>
            <a:ext cx="82039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Tune control gains based on modeling results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Refine dynamics model from flight data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Integrate subsystems as they reach maturity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Integrate obstacle avoidance functionality in the ROS architecture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Develop software to overcome obstacles using altitude diversity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ndara"/>
                <a:cs typeface="Candara"/>
              </a:rPr>
              <a:t>Utilize</a:t>
            </a:r>
            <a:r>
              <a:rPr lang="en-US" sz="1600" dirty="0" smtClean="0">
                <a:latin typeface="Candara"/>
                <a:cs typeface="Candara"/>
              </a:rPr>
              <a:t> SITL simulations to verify flight control software functionality before hardware deployment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79067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Budget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 descr="Screen Shot 2015-10-18 at 4.00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5" y="1739135"/>
            <a:ext cx="5589971" cy="3970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0372" y="1807286"/>
            <a:ext cx="2932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Currently Spent: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$1855.00 / 12.4%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Previous spending: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Quadrotor</a:t>
            </a:r>
            <a:r>
              <a:rPr lang="en-US" dirty="0" smtClean="0"/>
              <a:t> platform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Several single board computers (ODROID XU4)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Planned Spending: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Secondary platform: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Estimated to be $3000 per platform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124" y="1171253"/>
            <a:ext cx="1504222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76902" y="2095928"/>
            <a:ext cx="1504222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13821" y="3045261"/>
            <a:ext cx="1504222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6902" y="4019252"/>
            <a:ext cx="1405585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97897" y="4019252"/>
            <a:ext cx="1405585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Concept of Operations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11" name="Group 10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078777" y="3294043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5114823" y="3548863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00811" y="468217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341221" y="646690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76241" y="4589054"/>
                <a:ext cx="991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Entry/Exit Point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Octagon 11"/>
            <p:cNvSpPr/>
            <p:nvPr/>
          </p:nvSpPr>
          <p:spPr>
            <a:xfrm>
              <a:off x="5100811" y="4012504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ctagon 12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5302" y="2607624"/>
              <a:ext cx="385590" cy="12118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890" y="1769993"/>
            <a:ext cx="3433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Autonomously explore an indoor environment with a team of ground/air robots in a disaster area situation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Map the environment and communicate that map to first responders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Identify humans in the environment and report their locations to first responders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Deliver a package to humans in the environment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System Block Diagram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06336" y="1125098"/>
            <a:ext cx="247136" cy="2982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6336" y="1575701"/>
            <a:ext cx="247136" cy="298203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6336" y="2021329"/>
            <a:ext cx="247136" cy="2982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06336" y="2471932"/>
            <a:ext cx="247136" cy="2982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3693" y="1125098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Internal Software hosted on XU4 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3693" y="1529286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Off board system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53472" y="1982007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Sensor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43693" y="2438231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Pixhawk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363229" y="5647038"/>
            <a:ext cx="36092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63229" y="6314303"/>
            <a:ext cx="360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63229" y="6676562"/>
            <a:ext cx="36092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3936" y="5461303"/>
            <a:ext cx="328936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Internal software connection </a:t>
            </a:r>
            <a:br>
              <a:rPr lang="en-US" dirty="0" smtClean="0"/>
            </a:br>
            <a:r>
              <a:rPr lang="en-US" dirty="0" smtClean="0"/>
              <a:t>    using ROS publish/subscribe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33936" y="6107634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USB connection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3936" y="6476966"/>
            <a:ext cx="32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Wireless link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954343" y="5667972"/>
            <a:ext cx="360928" cy="0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325050" y="5461303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SPI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834387"/>
            <a:ext cx="3128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SLAM:</a:t>
            </a:r>
          </a:p>
          <a:p>
            <a:r>
              <a:rPr lang="en-US" sz="1600" dirty="0" smtClean="0"/>
              <a:t>5 x Grey-Scale Image @ 20 Hz</a:t>
            </a:r>
          </a:p>
          <a:p>
            <a:r>
              <a:rPr lang="en-US" sz="1600" dirty="0" smtClean="0"/>
              <a:t>2 x Depth Map @ 20 Hz</a:t>
            </a:r>
          </a:p>
          <a:p>
            <a:r>
              <a:rPr lang="en-US" sz="1600" dirty="0" smtClean="0"/>
              <a:t>Body Frame Velocity 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vN,vE,vD</a:t>
            </a:r>
            <a:r>
              <a:rPr lang="en-US" sz="1600" dirty="0" smtClean="0"/>
              <a:t>) @ 10 Hz</a:t>
            </a:r>
          </a:p>
          <a:p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2192862"/>
            <a:ext cx="323135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Planning:</a:t>
            </a:r>
          </a:p>
          <a:p>
            <a:r>
              <a:rPr lang="en-US" sz="1600" dirty="0" smtClean="0"/>
              <a:t>5 x Obstacle distance @ 20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58346" y="3534032"/>
            <a:ext cx="1742303" cy="1408671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7</a:t>
            </a:fld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148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834387"/>
            <a:ext cx="312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80x60 IR images @ 8.6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312508" y="1075038"/>
            <a:ext cx="1453096" cy="880590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8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17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" y="834387"/>
            <a:ext cx="402330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Planning:</a:t>
            </a:r>
          </a:p>
          <a:p>
            <a:r>
              <a:rPr lang="en-US" sz="1600" dirty="0" smtClean="0"/>
              <a:t>Map (in </a:t>
            </a:r>
            <a:r>
              <a:rPr lang="en-US" sz="1600" dirty="0" err="1" smtClean="0"/>
              <a:t>octo</a:t>
            </a:r>
            <a:r>
              <a:rPr lang="en-US" sz="1600" dirty="0" smtClean="0"/>
              <a:t>-map representation) @ ~10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125362" y="3473641"/>
            <a:ext cx="1668162" cy="1408671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" y="1507434"/>
            <a:ext cx="4213655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 and Flight Control:</a:t>
            </a:r>
          </a:p>
          <a:p>
            <a:r>
              <a:rPr lang="en-US" sz="1600" dirty="0" smtClean="0"/>
              <a:t>Local NED @ ~10 Hz</a:t>
            </a:r>
          </a:p>
          <a:p>
            <a:endParaRPr lang="en-US" sz="1600" dirty="0"/>
          </a:p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Local NED @ ~10 Hz</a:t>
            </a:r>
          </a:p>
          <a:p>
            <a:r>
              <a:rPr lang="en-US" sz="1600" dirty="0" smtClean="0"/>
              <a:t>Depth Map @ ~20 Hz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5574304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Guidance:</a:t>
            </a:r>
          </a:p>
          <a:p>
            <a:r>
              <a:rPr lang="en-US" sz="1600" dirty="0" smtClean="0"/>
              <a:t>See Guidance Slide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" y="6177527"/>
            <a:ext cx="448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Target D and T:</a:t>
            </a:r>
          </a:p>
          <a:p>
            <a:r>
              <a:rPr lang="en-US" sz="1600" dirty="0" smtClean="0"/>
              <a:t>Target position estimate in local NED @ &lt;8.6 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9</a:t>
            </a:fld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642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959</Words>
  <Application>Microsoft Macintosh PowerPoint</Application>
  <PresentationFormat>On-screen Show (4:3)</PresentationFormat>
  <Paragraphs>275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41</cp:revision>
  <dcterms:created xsi:type="dcterms:W3CDTF">2015-10-11T18:51:34Z</dcterms:created>
  <dcterms:modified xsi:type="dcterms:W3CDTF">2015-12-08T08:55:04Z</dcterms:modified>
</cp:coreProperties>
</file>