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8" r:id="rId9"/>
    <p:sldId id="284" r:id="rId10"/>
    <p:sldId id="276" r:id="rId11"/>
    <p:sldId id="285" r:id="rId12"/>
    <p:sldId id="286" r:id="rId13"/>
    <p:sldId id="287" r:id="rId14"/>
    <p:sldId id="288" r:id="rId15"/>
    <p:sldId id="277" r:id="rId16"/>
    <p:sldId id="278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4" y="-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Target Identification and Tracking -  Motivation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50480"/>
              </p:ext>
            </p:extLst>
          </p:nvPr>
        </p:nvGraphicFramePr>
        <p:xfrm>
          <a:off x="457198" y="978145"/>
          <a:ext cx="8229599" cy="24079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2"/>
                <a:gridCol w="2158409"/>
                <a:gridCol w="680484"/>
                <a:gridCol w="406163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perform a search for </a:t>
                      </a:r>
                      <a:r>
                        <a:rPr lang="en-US" sz="1600" u="none" strike="noStrike" dirty="0" smtClean="0">
                          <a:effectLst/>
                        </a:rPr>
                        <a:t>targets.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The system shall visually identify targets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have visual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sensor(s)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system shall be capable of processing imagery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locate individual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targets with 95% probability of detection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1.1.4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identify human targets within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5 meters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91004"/>
              </p:ext>
            </p:extLst>
          </p:nvPr>
        </p:nvGraphicFramePr>
        <p:xfrm>
          <a:off x="457198" y="3431762"/>
          <a:ext cx="8229599" cy="3139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2"/>
                <a:gridCol w="2158409"/>
                <a:gridCol w="680484"/>
                <a:gridCol w="406163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The system shall track visually identified targets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Each PPU shall have the ability to track targets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PPU shall estimate the target position to within 0.5 meters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Each PPU shall estimate at least 2 visually identified targets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Each PPU shall maintain estimates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of all confirmed target tracks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PPUs shall track targets moving up to 2 m/s along the ground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PPUs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shall process target estimates at 10 Hz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95" y="1019246"/>
            <a:ext cx="388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Tracking Algorithm Overview</a:t>
            </a:r>
            <a:endParaRPr lang="en-US" sz="2400" dirty="0"/>
          </a:p>
        </p:txBody>
      </p:sp>
      <p:pic>
        <p:nvPicPr>
          <p:cNvPr id="9" name="Picture 8" descr="Macintosh HD:Users:taylordean:Desktop:AlgorithmFlowchart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38" y="1019246"/>
            <a:ext cx="4569735" cy="5622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84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95" y="1019246"/>
            <a:ext cx="388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Tracking Algorithm Overview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36538" y="1019246"/>
            <a:ext cx="4569735" cy="5622116"/>
            <a:chOff x="4336538" y="1019246"/>
            <a:chExt cx="4569735" cy="5622116"/>
          </a:xfrm>
        </p:grpSpPr>
        <p:pic>
          <p:nvPicPr>
            <p:cNvPr id="9" name="Picture 8" descr="Macintosh HD:Users:taylordean:Desktop:AlgorithmFlowchart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538" y="1019246"/>
              <a:ext cx="4569735" cy="562211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397110" y="1693415"/>
              <a:ext cx="2156198" cy="264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97110" y="1693415"/>
              <a:ext cx="0" cy="209030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97110" y="3790597"/>
              <a:ext cx="2156198" cy="264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520513" y="1693415"/>
              <a:ext cx="0" cy="209030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7" name="Picture 16" descr="threshold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9" y="4396269"/>
            <a:ext cx="1647539" cy="1235654"/>
          </a:xfrm>
          <a:prstGeom prst="rect">
            <a:avLst/>
          </a:prstGeom>
        </p:spPr>
      </p:pic>
      <p:pic>
        <p:nvPicPr>
          <p:cNvPr id="18" name="Picture 17" descr="fli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4" y="1719875"/>
            <a:ext cx="1650204" cy="123765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600236" y="3122234"/>
            <a:ext cx="0" cy="1150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5924" y="338117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Masking +</a:t>
            </a:r>
          </a:p>
          <a:p>
            <a:r>
              <a:rPr lang="en-US" dirty="0" smtClean="0"/>
              <a:t>Morphology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8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95" y="1019246"/>
            <a:ext cx="388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Tracking Algorithm Overview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36538" y="1019246"/>
            <a:ext cx="4569735" cy="5622116"/>
            <a:chOff x="4336538" y="1019246"/>
            <a:chExt cx="4569735" cy="5622116"/>
          </a:xfrm>
        </p:grpSpPr>
        <p:pic>
          <p:nvPicPr>
            <p:cNvPr id="9" name="Picture 8" descr="Macintosh HD:Users:taylordean:Desktop:AlgorithmFlowchart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538" y="1019246"/>
              <a:ext cx="4569735" cy="562211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Straight Connector 10"/>
            <p:cNvCxnSpPr>
              <a:endCxn id="9" idx="3"/>
            </p:cNvCxnSpPr>
            <p:nvPr/>
          </p:nvCxnSpPr>
          <p:spPr>
            <a:xfrm>
              <a:off x="5397110" y="3803828"/>
              <a:ext cx="3509163" cy="2647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97110" y="3803828"/>
              <a:ext cx="0" cy="242105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97110" y="6224881"/>
              <a:ext cx="3509163" cy="3281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>
            <a:stCxn id="9" idx="3"/>
          </p:cNvCxnSpPr>
          <p:nvPr/>
        </p:nvCxnSpPr>
        <p:spPr>
          <a:xfrm>
            <a:off x="8906273" y="3830304"/>
            <a:ext cx="0" cy="2427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threshold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9" y="1737078"/>
            <a:ext cx="1647539" cy="123565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600236" y="3122234"/>
            <a:ext cx="0" cy="1150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5924" y="3381179"/>
            <a:ext cx="1921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Contour Detection</a:t>
            </a:r>
          </a:p>
          <a:p>
            <a:r>
              <a:rPr lang="en-US" dirty="0" smtClean="0"/>
              <a:t>And Selection</a:t>
            </a:r>
            <a:endParaRPr lang="en-US" dirty="0"/>
          </a:p>
        </p:txBody>
      </p:sp>
      <p:pic>
        <p:nvPicPr>
          <p:cNvPr id="22" name="Picture 21" descr="origin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8" y="4413389"/>
            <a:ext cx="1647539" cy="12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9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195" y="1019246"/>
            <a:ext cx="8651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Performance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Matlab</a:t>
            </a:r>
            <a:r>
              <a:rPr lang="en-US" sz="2400" dirty="0" smtClean="0"/>
              <a:t> was used to generate simulate </a:t>
            </a:r>
            <a:r>
              <a:rPr lang="en-US" sz="2400" dirty="0" err="1" smtClean="0"/>
              <a:t>FLiR</a:t>
            </a:r>
            <a:r>
              <a:rPr lang="en-US" sz="2400" dirty="0" smtClean="0"/>
              <a:t> LWIR images and Guidance depth map images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These images were processed to determine sensitivity to noise and target position</a:t>
            </a:r>
          </a:p>
          <a:p>
            <a:endParaRPr lang="en-US" sz="2400" dirty="0" smtClean="0"/>
          </a:p>
        </p:txBody>
      </p:sp>
      <p:pic>
        <p:nvPicPr>
          <p:cNvPr id="11" name="Picture 10" descr="Macintosh HD:Users:taylordean:Documents:GradProjects:trackingImages:flir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3539543"/>
            <a:ext cx="2672080" cy="200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Macintosh HD:Users:taylordean:Documents:GradProjects:trackingImages:depth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40" y="3539543"/>
            <a:ext cx="2672080" cy="200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24196" y="5588449"/>
            <a:ext cx="280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Simulated 80x60 </a:t>
            </a:r>
            <a:r>
              <a:rPr lang="en-US" dirty="0" err="1" smtClean="0"/>
              <a:t>FLiR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1200" y="5740849"/>
            <a:ext cx="291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Simulated 320x240 Guidance </a:t>
            </a:r>
          </a:p>
          <a:p>
            <a:pPr algn="ctr"/>
            <a:r>
              <a:rPr lang="en-US" dirty="0" smtClean="0"/>
              <a:t>Depth Map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66273" y="4088010"/>
            <a:ext cx="6696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66273" y="4088010"/>
            <a:ext cx="0" cy="1453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96276" y="4088010"/>
            <a:ext cx="0" cy="1453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66273" y="5521990"/>
            <a:ext cx="6696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333116" y="4246767"/>
            <a:ext cx="860226" cy="62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5742" y="4246767"/>
            <a:ext cx="3339848" cy="51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25600" y="4036203"/>
            <a:ext cx="6696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25600" y="4036203"/>
            <a:ext cx="0" cy="1453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555603" y="4036203"/>
            <a:ext cx="0" cy="1453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25600" y="5470183"/>
            <a:ext cx="6696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77443" y="3599613"/>
            <a:ext cx="198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Simulated Human-Sized Target at 5m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6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195" y="1019246"/>
            <a:ext cx="8651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Performance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Error due to noise in Guidance depth map was on the order of the noise itself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Error due to position in frame is negligible</a:t>
            </a:r>
          </a:p>
          <a:p>
            <a:endParaRPr lang="en-US" sz="2400" dirty="0" smtClean="0"/>
          </a:p>
        </p:txBody>
      </p:sp>
      <p:pic>
        <p:nvPicPr>
          <p:cNvPr id="11" name="Picture 10" descr="Macintosh HD:Users:taylordean:Documents:GradProjects:trackingImages:flir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3539543"/>
            <a:ext cx="2672080" cy="200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Macintosh HD:Users:taylordean:Documents:GradProjects:trackingImages:depth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40" y="3539543"/>
            <a:ext cx="2672080" cy="200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24196" y="5588449"/>
            <a:ext cx="280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Simulated 80x60 </a:t>
            </a:r>
            <a:r>
              <a:rPr lang="en-US" dirty="0" err="1" smtClean="0"/>
              <a:t>FLiR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1200" y="5740849"/>
            <a:ext cx="291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Simulated 320x240 Guidance </a:t>
            </a:r>
          </a:p>
          <a:p>
            <a:pPr algn="ctr"/>
            <a:r>
              <a:rPr lang="en-US" dirty="0" smtClean="0"/>
              <a:t>Depth Map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66273" y="4088010"/>
            <a:ext cx="6696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66273" y="4088010"/>
            <a:ext cx="0" cy="1453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96276" y="4088010"/>
            <a:ext cx="0" cy="1453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66273" y="5521990"/>
            <a:ext cx="6696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333116" y="4246767"/>
            <a:ext cx="860226" cy="62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5742" y="4246767"/>
            <a:ext cx="3339848" cy="51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25600" y="4036203"/>
            <a:ext cx="6696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25600" y="4036203"/>
            <a:ext cx="0" cy="1453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555603" y="4036203"/>
            <a:ext cx="0" cy="1453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25600" y="5470183"/>
            <a:ext cx="6696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7443" y="3599613"/>
            <a:ext cx="198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Simulated Human-Sized Target at 5m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4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195" y="1019246"/>
            <a:ext cx="3442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Tracking - ROS </a:t>
            </a:r>
            <a:r>
              <a:rPr lang="en-US" sz="2400" dirty="0"/>
              <a:t>Integration</a:t>
            </a:r>
            <a:endParaRPr lang="en-US" sz="2400" dirty="0"/>
          </a:p>
        </p:txBody>
      </p:sp>
      <p:pic>
        <p:nvPicPr>
          <p:cNvPr id="3" name="Picture 2" descr="Software Architect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6" y="1947513"/>
            <a:ext cx="7992252" cy="28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4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195" y="1019246"/>
            <a:ext cx="3254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FLiR</a:t>
            </a:r>
            <a:r>
              <a:rPr lang="en-US" sz="2400" dirty="0" smtClean="0"/>
              <a:t> - </a:t>
            </a:r>
            <a:r>
              <a:rPr lang="en-US" sz="2400" dirty="0" err="1" smtClean="0"/>
              <a:t>Odroid</a:t>
            </a:r>
            <a:r>
              <a:rPr lang="en-US" sz="2400" dirty="0" smtClean="0"/>
              <a:t> Integration</a:t>
            </a:r>
            <a:endParaRPr lang="en-US" sz="2400" dirty="0"/>
          </a:p>
        </p:txBody>
      </p:sp>
      <p:pic>
        <p:nvPicPr>
          <p:cNvPr id="11" name="Picture 10" descr="Macintosh HD:Users:taylordean:Desktop:FlirToShifte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821" y="1962462"/>
            <a:ext cx="4796727" cy="4136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84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Target Identification and Tracking -  Motivation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21072"/>
              </p:ext>
            </p:extLst>
          </p:nvPr>
        </p:nvGraphicFramePr>
        <p:xfrm>
          <a:off x="457198" y="978145"/>
          <a:ext cx="8229599" cy="24079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36105"/>
                <a:gridCol w="3796747"/>
                <a:gridCol w="3796747"/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How is Requirement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Satisfied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have visual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sensor(s)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FLiR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Lepton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LWIR Camera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system shall be capable of processing imagery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OpenCV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locate individual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targets with 95% probability of detection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Use of LWIR instead of visual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1.1.4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identify human targets within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5 meters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Sufficient resolution to detect humans at 5 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35934"/>
              </p:ext>
            </p:extLst>
          </p:nvPr>
        </p:nvGraphicFramePr>
        <p:xfrm>
          <a:off x="457198" y="3431762"/>
          <a:ext cx="8229599" cy="2895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36105"/>
                <a:gridCol w="3796747"/>
                <a:gridCol w="3796747"/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How is Requirement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Satisfied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PPU shall estimate the target position to within 0.5 meters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As long as depth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map is accurate enough, this is not a problem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Each PPU shall estimate at least 2 visually identified targets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Number of tracked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targets is configurable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Each PPU shall maintain estimates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of all confirmed target tracks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Estimates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are published to ROS nodes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PPUs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shall process target estimates at 10 Hz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Small images and simple algorithm = very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fast processing (Close to real time with HD images)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4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95" y="1005466"/>
            <a:ext cx="875707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Major Design Choices: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Sensor Type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Visual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IR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Stereo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Monocular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Tracking Algorithm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Alternative Multiple Models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Multiple Hypothesis Tracker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Discrimination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Simple Masking Tracker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44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95" y="1005466"/>
            <a:ext cx="875707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Major Design Choices: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Sensor Type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Visual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IR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Stereo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Monocular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Tracking Algorithm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Alternative Multiple Models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Multiple Hypothesis Tracker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Discrimination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Simple Masking Tracker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427263" y="1455736"/>
            <a:ext cx="2883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Performance varies greatly with lighting conditions.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Increased complexity 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96015" y="2010930"/>
            <a:ext cx="731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8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95" y="1005466"/>
            <a:ext cx="875707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Major Design Choices: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Sensor Type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Visual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IR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Stereo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Monocular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Tracking Algorithm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Alternative Multiple Models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Multiple Hypothesis Tracker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Discrimination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Simple Masking Tracker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030416" y="1375900"/>
            <a:ext cx="3911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Provides great contrast between human target and background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Simplifies target identification problem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 sensitive to lighting conditions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3657" y="2381364"/>
            <a:ext cx="806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4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95" y="1005466"/>
            <a:ext cx="875707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Major Design Choices: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Sensor Type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Visual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IR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Stereo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Monocular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Tracking Algorithm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Alternative Multiple Models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Multiple Hypothesis Tracker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Discrimination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Simple Masking Tracker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84100" y="2527444"/>
            <a:ext cx="4724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Depth may be provided by SLAM sensors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39816" y="2727499"/>
            <a:ext cx="1344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0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95" y="1005466"/>
            <a:ext cx="875707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Major Design Choices: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Sensor Type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Visual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b="1" dirty="0" smtClean="0"/>
              <a:t>IR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Stereo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b="1" dirty="0" smtClean="0"/>
              <a:t>Monocular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Tracking Algorithm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Alternative Multiple Models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Multiple Hypothesis Tracker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Discrimination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dirty="0" smtClean="0"/>
              <a:t>Simple Masking Tracker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47143" y="3601769"/>
            <a:ext cx="381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Time ordered history of position of target is not required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need to discriminate between multiple targets.</a:t>
            </a:r>
            <a:endParaRPr lang="en-US" sz="2000" dirty="0"/>
          </a:p>
        </p:txBody>
      </p:sp>
      <p:sp>
        <p:nvSpPr>
          <p:cNvPr id="9" name="Right Brace 8"/>
          <p:cNvSpPr/>
          <p:nvPr/>
        </p:nvSpPr>
        <p:spPr>
          <a:xfrm>
            <a:off x="4993581" y="3710960"/>
            <a:ext cx="269019" cy="93931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95" y="1005466"/>
            <a:ext cx="875707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Major Design Choices: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Sensor Type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Visual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b="1" dirty="0" smtClean="0"/>
              <a:t>IR Spectrum Camera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Stereo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b="1" dirty="0" smtClean="0"/>
              <a:t>Monocular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Tracking Algorithm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Alternative Multiple Models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Multiple Hypothesis Tracker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strike="sngStrike" dirty="0" smtClean="0"/>
              <a:t>Discrimination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400" b="1" dirty="0" smtClean="0"/>
              <a:t>Simple Masking Tracker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460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511" y="1072165"/>
            <a:ext cx="884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Solution: </a:t>
            </a:r>
            <a:r>
              <a:rPr lang="en-US" dirty="0" err="1" smtClean="0"/>
              <a:t>FLiR</a:t>
            </a:r>
            <a:r>
              <a:rPr lang="en-US" dirty="0" smtClean="0"/>
              <a:t> Lepton LWIR Camera with Image Masking and Contour Tracking</a:t>
            </a:r>
            <a:endParaRPr lang="en-US" dirty="0"/>
          </a:p>
        </p:txBody>
      </p:sp>
      <p:pic>
        <p:nvPicPr>
          <p:cNvPr id="13" name="Picture 12" descr="Macintosh HD:Users:taylordean:Desktop:13233-01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51" y="1755203"/>
            <a:ext cx="3240018" cy="2637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543251" y="4392294"/>
            <a:ext cx="308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FLiR</a:t>
            </a:r>
            <a:r>
              <a:rPr lang="en-US" dirty="0" smtClean="0"/>
              <a:t> Lepton on Breakout Board</a:t>
            </a:r>
            <a:endParaRPr lang="en-US" dirty="0"/>
          </a:p>
        </p:txBody>
      </p:sp>
      <p:pic>
        <p:nvPicPr>
          <p:cNvPr id="17" name="Picture 16" descr="13233-0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66" y="1755203"/>
            <a:ext cx="3152011" cy="31520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33266" y="4761626"/>
            <a:ext cx="321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FLiR</a:t>
            </a:r>
            <a:r>
              <a:rPr lang="en-US" dirty="0" smtClean="0"/>
              <a:t> Lepton on Quarter for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0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Target Identification and Tracking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511" y="1072165"/>
            <a:ext cx="884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 Solution: </a:t>
            </a:r>
            <a:r>
              <a:rPr lang="en-US" sz="2000" dirty="0" err="1" smtClean="0"/>
              <a:t>FLiR</a:t>
            </a:r>
            <a:r>
              <a:rPr lang="en-US" sz="2000" dirty="0" smtClean="0"/>
              <a:t> Lepton LWIR Camera with Image Masking and Contour Tracking</a:t>
            </a:r>
            <a:endParaRPr lang="en-US" sz="2000" dirty="0"/>
          </a:p>
        </p:txBody>
      </p:sp>
      <p:pic>
        <p:nvPicPr>
          <p:cNvPr id="13" name="Picture 12" descr="Macintosh HD:Users:taylordean:Desktop:13233-01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51" y="1755203"/>
            <a:ext cx="3240018" cy="26370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166885" y="1755203"/>
            <a:ext cx="478849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Specifications: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LWIR sensor: 8-14 </a:t>
            </a:r>
            <a:r>
              <a:rPr lang="en-US" sz="2000" dirty="0" err="1" smtClean="0"/>
              <a:t>μm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51-deg HFOV, 63.5-deg diagonal FOV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80 x 60 pixels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Thermal sensitivity &lt;50 </a:t>
            </a:r>
            <a:r>
              <a:rPr lang="en-US" sz="2000" dirty="0" err="1" smtClean="0"/>
              <a:t>mK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MIPI and SPI video interfaces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I2C control interface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Power draw &lt;160 </a:t>
            </a:r>
            <a:r>
              <a:rPr lang="en-US" sz="2000" dirty="0" err="1" smtClean="0"/>
              <a:t>mW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8.6 Hz frame rate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Mass 0.55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03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776</Words>
  <Application>Microsoft Macintosh PowerPoint</Application>
  <PresentationFormat>On-screen Show (4:3)</PresentationFormat>
  <Paragraphs>185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Taylor Dean</cp:lastModifiedBy>
  <cp:revision>13</cp:revision>
  <dcterms:created xsi:type="dcterms:W3CDTF">2015-10-11T18:51:34Z</dcterms:created>
  <dcterms:modified xsi:type="dcterms:W3CDTF">2015-12-08T05:17:36Z</dcterms:modified>
</cp:coreProperties>
</file>