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8" r:id="rId11"/>
    <p:sldId id="259" r:id="rId12"/>
    <p:sldId id="262" r:id="rId13"/>
    <p:sldId id="261" r:id="rId14"/>
    <p:sldId id="266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Processing Time vs Number of Goals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2711"/>
              </a:solidFill>
              <a:ln w="9525">
                <a:solidFill>
                  <a:srgbClr val="FF271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1"/>
            <c:trendlineLbl>
              <c:layout>
                <c:manualLayout>
                  <c:x val="9.0954888451443575E-2"/>
                  <c:y val="0.4608065944881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4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10</c:v>
                </c:pt>
                <c:pt idx="10">
                  <c:v>6</c:v>
                </c:pt>
                <c:pt idx="11">
                  <c:v>7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0.16600000000000001</c:v>
                </c:pt>
                <c:pt idx="1">
                  <c:v>0.44340000000000002</c:v>
                </c:pt>
                <c:pt idx="2">
                  <c:v>1.1373</c:v>
                </c:pt>
                <c:pt idx="3">
                  <c:v>0.7026</c:v>
                </c:pt>
                <c:pt idx="4">
                  <c:v>0.60619999999999996</c:v>
                </c:pt>
                <c:pt idx="5">
                  <c:v>3.2836968878939801</c:v>
                </c:pt>
                <c:pt idx="6">
                  <c:v>5.9042827488671596</c:v>
                </c:pt>
                <c:pt idx="7">
                  <c:v>5.7460275057964703</c:v>
                </c:pt>
                <c:pt idx="8">
                  <c:v>6.1815619499141201</c:v>
                </c:pt>
                <c:pt idx="9">
                  <c:v>3.1249897735159999</c:v>
                </c:pt>
                <c:pt idx="10">
                  <c:v>0.48767206517503198</c:v>
                </c:pt>
                <c:pt idx="11">
                  <c:v>1.1477281957432599</c:v>
                </c:pt>
                <c:pt idx="12">
                  <c:v>1.0258446342701E-2</c:v>
                </c:pt>
                <c:pt idx="13">
                  <c:v>0.15137307591819199</c:v>
                </c:pt>
                <c:pt idx="14">
                  <c:v>0.33065133099705202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113448"/>
        <c:axId val="336113840"/>
      </c:scatterChart>
      <c:valAx>
        <c:axId val="336113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Goals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13840"/>
        <c:crosses val="autoZero"/>
        <c:crossBetween val="midCat"/>
      </c:valAx>
      <c:valAx>
        <c:axId val="33611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Processing Time [s]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13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A901D-19D5-465C-B238-7FF712BCA54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5E492-03DB-4367-B00B-DDA0F61F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2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2A0D-6C01-4104-BF82-D68F228779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Incomplete Matlab algorithmi</a:t>
            </a:r>
            <a:r>
              <a:rPr lang="en-US" baseline="0" dirty="0" smtClean="0"/>
              <a:t>c 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5E492-03DB-4367-B00B-DDA0F61F69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Driving Requirements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457198" y="1295660"/>
          <a:ext cx="8229599" cy="3139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2"/>
                <a:gridCol w="2158409"/>
                <a:gridCol w="680484"/>
                <a:gridCol w="406163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perform a search for </a:t>
                      </a:r>
                      <a:r>
                        <a:rPr lang="en-US" sz="1600" u="none" strike="noStrike" dirty="0" smtClean="0">
                          <a:effectLst/>
                        </a:rPr>
                        <a:t>targets.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 system shall navigate an unknown environment, using partial, prior information, e.g. building plans.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1.2.4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 (Body)"/>
                          <a:ea typeface="+mn-ea"/>
                          <a:cs typeface="+mn-cs"/>
                        </a:rPr>
                        <a:t>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57197" y="4725247"/>
          <a:ext cx="8229599" cy="1524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29073"/>
                <a:gridCol w="2158409"/>
                <a:gridCol w="680484"/>
                <a:gridCol w="4061633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The system shall be autonomous, i.e. no human input once the system begins a search.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The system shall not have external navigation and targeting commands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70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Proposed Solution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098212"/>
            <a:ext cx="4140926" cy="502795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Voronoi</a:t>
            </a:r>
            <a:r>
              <a:rPr lang="en-US" sz="2400" dirty="0" smtClean="0"/>
              <a:t> path generation</a:t>
            </a:r>
          </a:p>
          <a:p>
            <a:pPr lvl="1"/>
            <a:r>
              <a:rPr lang="en-US" sz="2000" dirty="0" smtClean="0"/>
              <a:t>Generates nodes which are equidistant from obstacles </a:t>
            </a:r>
          </a:p>
          <a:p>
            <a:r>
              <a:rPr lang="en-US" sz="2400" dirty="0" smtClean="0"/>
              <a:t>A* search</a:t>
            </a:r>
          </a:p>
          <a:p>
            <a:pPr lvl="1"/>
            <a:r>
              <a:rPr lang="en-US" sz="2000" dirty="0" smtClean="0"/>
              <a:t>Least cost node selection</a:t>
            </a:r>
          </a:p>
          <a:p>
            <a:pPr lvl="1"/>
            <a:r>
              <a:rPr lang="en-US" sz="2000" dirty="0" smtClean="0"/>
              <a:t>Cost = g(n) + h(n)</a:t>
            </a:r>
          </a:p>
          <a:p>
            <a:pPr lvl="2"/>
            <a:r>
              <a:rPr lang="en-US" sz="1800" dirty="0" smtClean="0"/>
              <a:t>g(n) = known cost (previously traversed)</a:t>
            </a:r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(n) = estimate of node -&gt; goal distance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5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Voronoi</a:t>
            </a:r>
            <a:r>
              <a:rPr lang="en-US" dirty="0" smtClean="0"/>
              <a:t> Node Generation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obstacles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190580"/>
            <a:ext cx="4235304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of polygon vertices representing points equidistant from 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Methodology (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4187457" cy="54748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Fewer nodes to evaluate than probabilistic methods</a:t>
            </a:r>
          </a:p>
          <a:p>
            <a:r>
              <a:rPr lang="en-US" sz="2400" dirty="0" smtClean="0"/>
              <a:t>Optimum obstacle margin</a:t>
            </a:r>
          </a:p>
          <a:p>
            <a:pPr lvl="1"/>
            <a:r>
              <a:rPr lang="en-US" sz="2000" dirty="0" smtClean="0"/>
              <a:t>Paths automatically as far from obstacles as possible</a:t>
            </a:r>
          </a:p>
          <a:p>
            <a:r>
              <a:rPr lang="en-US" sz="2400" dirty="0" smtClean="0"/>
              <a:t>Open spaces are often node sparse</a:t>
            </a:r>
          </a:p>
          <a:p>
            <a:pPr lvl="1"/>
            <a:r>
              <a:rPr lang="en-US" sz="2000" dirty="0" smtClean="0"/>
              <a:t>Depending on size of room, could require node addition to fill out space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Voronoi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133062"/>
            <a:ext cx="4038600" cy="49931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time is more or less linear</a:t>
            </a:r>
          </a:p>
          <a:p>
            <a:r>
              <a:rPr lang="en-US" sz="2400" dirty="0" smtClean="0"/>
              <a:t>Note that our space is define in 340 (red *)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58" y="834387"/>
            <a:ext cx="4076750" cy="61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- Methodology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98212"/>
            <a:ext cx="3970542" cy="5529938"/>
          </a:xfrm>
          <a:prstGeom prst="rect">
            <a:avLst/>
          </a:prstGeom>
        </p:spPr>
      </p:pic>
      <p:sp>
        <p:nvSpPr>
          <p:cNvPr id="19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A*</a:t>
            </a:r>
          </a:p>
        </p:txBody>
      </p:sp>
      <p:sp>
        <p:nvSpPr>
          <p:cNvPr id="20" name="Down Arrow Callout 19"/>
          <p:cNvSpPr/>
          <p:nvPr/>
        </p:nvSpPr>
        <p:spPr>
          <a:xfrm>
            <a:off x="260496" y="1494299"/>
            <a:ext cx="4235304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X and Y values that represent waypoint possibilities</a:t>
            </a:r>
          </a:p>
        </p:txBody>
      </p:sp>
      <p:sp>
        <p:nvSpPr>
          <p:cNvPr id="21" name="Down Arrow Callout 20"/>
          <p:cNvSpPr/>
          <p:nvPr/>
        </p:nvSpPr>
        <p:spPr>
          <a:xfrm>
            <a:off x="260496" y="2979025"/>
            <a:ext cx="4235304" cy="2586888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path based on least cost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= g(n) + </a:t>
            </a:r>
            <a:r>
              <a:rPr lang="en-US" dirty="0" smtClean="0"/>
              <a:t>h(n)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g(n</a:t>
            </a:r>
            <a:r>
              <a:rPr lang="en-US" dirty="0"/>
              <a:t>) = known cost (previously </a:t>
            </a:r>
            <a:r>
              <a:rPr lang="en-US" dirty="0" smtClean="0"/>
              <a:t>traversed)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h(n</a:t>
            </a:r>
            <a:r>
              <a:rPr lang="en-US" dirty="0"/>
              <a:t>) = estimate of node -&gt; goal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96" y="5610351"/>
            <a:ext cx="4235304" cy="100499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Array of nodes defining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Summary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0121" y="1035667"/>
          <a:ext cx="8803758" cy="490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05222"/>
                <a:gridCol w="2941743"/>
                <a:gridCol w="5056793"/>
              </a:tblGrid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Level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PRM/NN+2Opt Solution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avoid unrecoverable collisions with obstacles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Nodes are randomly placed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Collision-prone node connections are discarded.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1.2.2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system shall plan vehicle trajectories through the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Roadmap provides collision-free paths to most points in open space.</a:t>
                      </a:r>
                    </a:p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 provides a trajectory to visit most of the open space on the roadmap.</a:t>
                      </a:r>
                      <a:endParaRPr 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1.2.3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The vehicles shall move through the environment along planned trajectories to within 20 RMS error of the planned trajectory when no obstacles are present.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NN+2Opt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provides a trajectory plan that avoids obstacles and visits most of the open space on the roadmap.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1.2.4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aerial vehicle will maintain a minimum distance of 5 cm from obstacles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the capability to configure the minimum distance from obstacles.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4.4.1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The system shall make all navigation decisions onboard.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PRM approach provides</a:t>
                      </a:r>
                      <a:r>
                        <a:rPr 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position set points in open space with collision-free paths between them.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Backup Slides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1" y="932902"/>
            <a:ext cx="7913293" cy="59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1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Path Planning – High Level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834386"/>
            <a:ext cx="8229600" cy="583251"/>
          </a:xfrm>
        </p:spPr>
        <p:txBody>
          <a:bodyPr>
            <a:noAutofit/>
          </a:bodyPr>
          <a:lstStyle/>
          <a:p>
            <a:r>
              <a:rPr lang="en-US" sz="2800" dirty="0" smtClean="0"/>
              <a:t>2 Steps</a:t>
            </a:r>
            <a:endParaRPr lang="en-US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1: </a:t>
            </a:r>
          </a:p>
          <a:p>
            <a:pPr marL="0" indent="0">
              <a:buNone/>
            </a:pPr>
            <a:r>
              <a:rPr lang="en-US" dirty="0" smtClean="0"/>
              <a:t>Waypoint Generation</a:t>
            </a:r>
          </a:p>
          <a:p>
            <a:pPr lvl="1"/>
            <a:r>
              <a:rPr lang="en-US" dirty="0" smtClean="0"/>
              <a:t>Develop list of nodes within operating space</a:t>
            </a:r>
          </a:p>
          <a:p>
            <a:pPr lvl="1"/>
            <a:r>
              <a:rPr lang="en-US" dirty="0" smtClean="0"/>
              <a:t>Exclude obstacles from list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2: </a:t>
            </a:r>
          </a:p>
          <a:p>
            <a:pPr marL="0" indent="0">
              <a:buNone/>
            </a:pPr>
            <a:r>
              <a:rPr lang="en-US" dirty="0" smtClean="0"/>
              <a:t>Path determination</a:t>
            </a:r>
          </a:p>
          <a:p>
            <a:pPr lvl="1"/>
            <a:r>
              <a:rPr lang="en-US" dirty="0" smtClean="0"/>
              <a:t>Select nodes which:</a:t>
            </a:r>
          </a:p>
          <a:p>
            <a:pPr lvl="2"/>
            <a:r>
              <a:rPr lang="en-US" dirty="0" smtClean="0"/>
              <a:t>Lead from start -&gt; goal</a:t>
            </a:r>
          </a:p>
          <a:p>
            <a:pPr lvl="2"/>
            <a:r>
              <a:rPr lang="en-US" dirty="0" smtClean="0"/>
              <a:t>Inherently avoid obstacles due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Proposed Solution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6" y="936647"/>
            <a:ext cx="3625782" cy="585952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939" y="1250799"/>
            <a:ext cx="4774019" cy="52312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Probabilistic Roadmap (PRM)</a:t>
            </a:r>
          </a:p>
          <a:p>
            <a:pPr lvl="1"/>
            <a:r>
              <a:rPr lang="en-US" sz="2000" dirty="0" smtClean="0"/>
              <a:t>Creates roadmap based on randomly sampled quadcopter configurations in open space.</a:t>
            </a:r>
          </a:p>
          <a:p>
            <a:r>
              <a:rPr lang="en-US" sz="2400" dirty="0" smtClean="0"/>
              <a:t>Nearest Neighbor (NN) with 2-Opt</a:t>
            </a:r>
          </a:p>
          <a:p>
            <a:pPr lvl="1"/>
            <a:r>
              <a:rPr lang="en-US" sz="2000" dirty="0" smtClean="0"/>
              <a:t>NN: Traverses roadmap goals by minimizing the total distance traveled from one node to the next.</a:t>
            </a:r>
          </a:p>
          <a:p>
            <a:pPr lvl="1"/>
            <a:r>
              <a:rPr lang="en-US" sz="2000" dirty="0" smtClean="0"/>
              <a:t>2-Opt: </a:t>
            </a:r>
            <a:r>
              <a:rPr lang="en-US" sz="2000" dirty="0"/>
              <a:t>Optimizes </a:t>
            </a:r>
            <a:r>
              <a:rPr lang="en-US" sz="2000" dirty="0" smtClean="0"/>
              <a:t>path takes </a:t>
            </a:r>
            <a:r>
              <a:rPr lang="en-US" sz="2000" dirty="0"/>
              <a:t>a route that crosses over itself and </a:t>
            </a:r>
            <a:r>
              <a:rPr lang="en-US" sz="2000" dirty="0" smtClean="0"/>
              <a:t>reorders </a:t>
            </a:r>
            <a:r>
              <a:rPr lang="en-US" sz="2000" dirty="0"/>
              <a:t>it so </a:t>
            </a:r>
            <a:r>
              <a:rPr lang="en-US" sz="2000" dirty="0" smtClean="0"/>
              <a:t>it </a:t>
            </a:r>
            <a:r>
              <a:rPr lang="en-US" sz="2000" dirty="0"/>
              <a:t>does </a:t>
            </a:r>
            <a:r>
              <a:rPr lang="en-US" sz="2000" dirty="0" smtClean="0"/>
              <a:t>not.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11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Methodology 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Probabilistic Roadmap (PRM)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70" t="7611" r="9516" b="11002"/>
          <a:stretch/>
        </p:blipFill>
        <p:spPr>
          <a:xfrm>
            <a:off x="5751240" y="1032345"/>
            <a:ext cx="3292952" cy="5582998"/>
          </a:xfrm>
          <a:prstGeom prst="rect">
            <a:avLst/>
          </a:prstGeom>
        </p:spPr>
      </p:pic>
      <p:sp>
        <p:nvSpPr>
          <p:cNvPr id="10" name="Down Arrow Callout 9"/>
          <p:cNvSpPr/>
          <p:nvPr/>
        </p:nvSpPr>
        <p:spPr>
          <a:xfrm>
            <a:off x="260496" y="1494299"/>
            <a:ext cx="5199320" cy="1440288"/>
          </a:xfrm>
          <a:prstGeom prst="downArrowCallout">
            <a:avLst>
              <a:gd name="adj1" fmla="val 18317"/>
              <a:gd name="adj2" fmla="val 12912"/>
              <a:gd name="adj3" fmla="val 12308"/>
              <a:gd name="adj4" fmla="val 81900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Map grid with obstacles marked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number of nodes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Desired maximum neighbor node </a:t>
            </a:r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2979025"/>
            <a:ext cx="5199320" cy="2167117"/>
          </a:xfrm>
          <a:prstGeom prst="downArrowCallout">
            <a:avLst>
              <a:gd name="adj1" fmla="val 11500"/>
              <a:gd name="adj2" fmla="val 9968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Samples possible collision-free quadcopter configurations at random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Connect all nodes within the configured maximum neighbor distance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Discard any routes that intersect with </a:t>
            </a:r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190580"/>
            <a:ext cx="5199320" cy="14247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Roadmap containing collision free nodes and </a:t>
            </a:r>
            <a:r>
              <a:rPr lang="en-US" dirty="0" smtClean="0"/>
              <a:t>edges representing possible vehicle configurations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Coverage across entirety of open space possible if number of nodes is sufficiently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Methodology (PRM)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073888"/>
            <a:ext cx="5231219" cy="54748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Probabilistically complete</a:t>
            </a:r>
          </a:p>
          <a:p>
            <a:pPr lvl="1"/>
            <a:r>
              <a:rPr lang="en-US" dirty="0" smtClean="0"/>
              <a:t>Chance to find route increases as number of nodes increases</a:t>
            </a:r>
          </a:p>
          <a:p>
            <a:r>
              <a:rPr lang="en-US" dirty="0" smtClean="0"/>
              <a:t>Flexible and robust</a:t>
            </a:r>
          </a:p>
          <a:p>
            <a:pPr lvl="1"/>
            <a:r>
              <a:rPr lang="en-US" dirty="0" smtClean="0"/>
              <a:t>Collision avoidance threshold distance is configurable</a:t>
            </a:r>
          </a:p>
          <a:p>
            <a:pPr lvl="1"/>
            <a:r>
              <a:rPr lang="en-US" dirty="0" smtClean="0"/>
              <a:t>Number of sample nodes is configurable</a:t>
            </a:r>
          </a:p>
          <a:p>
            <a:pPr lvl="1"/>
            <a:r>
              <a:rPr lang="en-US" dirty="0" smtClean="0"/>
              <a:t>Maximum node neighbor distance configurable</a:t>
            </a:r>
          </a:p>
          <a:p>
            <a:pPr lvl="1"/>
            <a:r>
              <a:rPr lang="en-US" dirty="0" smtClean="0"/>
              <a:t>Re-plan only depends on updated map grid</a:t>
            </a:r>
          </a:p>
          <a:p>
            <a:r>
              <a:rPr lang="en-US" dirty="0" smtClean="0"/>
              <a:t>Certain geometries where straight line connections cannot be made are difficult to navigate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4510170" y="2238170"/>
            <a:ext cx="5653590" cy="31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PRM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380" r="5875"/>
          <a:stretch/>
        </p:blipFill>
        <p:spPr>
          <a:xfrm>
            <a:off x="4234366" y="1080210"/>
            <a:ext cx="4802842" cy="401570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3830807" cy="5622372"/>
          </a:xfrm>
        </p:spPr>
        <p:txBody>
          <a:bodyPr/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sampled configurations (nodes) increases</a:t>
            </a:r>
          </a:p>
          <a:p>
            <a:r>
              <a:rPr lang="en-US" dirty="0" smtClean="0"/>
              <a:t>Increasing the number of nodes has diminishing returns for space coverage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Planning – Methodology (NN+2Opt)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216195" y="979180"/>
            <a:ext cx="5291469" cy="515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Nearest Neighbor + 2-Opt</a:t>
            </a:r>
          </a:p>
        </p:txBody>
      </p:sp>
      <p:sp>
        <p:nvSpPr>
          <p:cNvPr id="10" name="Down Arrow Callout 9"/>
          <p:cNvSpPr/>
          <p:nvPr/>
        </p:nvSpPr>
        <p:spPr>
          <a:xfrm>
            <a:off x="260496" y="1494298"/>
            <a:ext cx="5199320" cy="1440288"/>
          </a:xfrm>
          <a:prstGeom prst="downArrowCallout">
            <a:avLst>
              <a:gd name="adj1" fmla="val 17352"/>
              <a:gd name="adj2" fmla="val 15894"/>
              <a:gd name="adj3" fmla="val 12308"/>
              <a:gd name="adj4" fmla="val 80424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Inputs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Auto-generated goal coordinates (a set of uniformly distributed points in free space)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PRM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260496" y="3094073"/>
            <a:ext cx="5199320" cy="2349779"/>
          </a:xfrm>
          <a:prstGeom prst="downArrowCallout">
            <a:avLst>
              <a:gd name="adj1" fmla="val 8785"/>
              <a:gd name="adj2" fmla="val 9063"/>
              <a:gd name="adj3" fmla="val 8383"/>
              <a:gd name="adj4" fmla="val 87297"/>
            </a:avLst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Process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cost-weighted adjacency matrix for each goal coordinate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path to the nearest goal for each goal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path using 2-Opt which removes unnecessary path crossover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0496" y="5603358"/>
            <a:ext cx="5199320" cy="1011985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Outputs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set points that efficiently traverse all goal coordinates.</a:t>
            </a:r>
            <a:endParaRPr lang="en-US" dirty="0"/>
          </a:p>
        </p:txBody>
      </p:sp>
      <p:pic>
        <p:nvPicPr>
          <p:cNvPr id="1026" name="Picture 2" descr="https://upload.wikimedia.org/wikipedia/commons/thumb/b/b8/2-opt_wiki.svg/306px-2-opt_wiki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3604437"/>
            <a:ext cx="2162264" cy="27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862332" y="6596390"/>
            <a:ext cx="3281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Image courtesy of https</a:t>
            </a:r>
            <a:r>
              <a:rPr lang="en-US" sz="1100" dirty="0"/>
              <a:t>://en.wikipedia.org/wiki/2-opt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360" y="3353685"/>
            <a:ext cx="126265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2-Opt Example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965" y="1494298"/>
            <a:ext cx="3538811" cy="157849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7679686" y="1392916"/>
            <a:ext cx="730667" cy="6910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7240772" y="1392916"/>
            <a:ext cx="438914" cy="818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tx1">
                <a:alpha val="6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08994" y="1085139"/>
            <a:ext cx="15413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Nearest Neighbors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4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Methodology (NN+2Opt)</a:t>
              </a: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308343" y="1129005"/>
            <a:ext cx="5231219" cy="5474806"/>
          </a:xfrm>
        </p:spPr>
        <p:txBody>
          <a:bodyPr>
            <a:normAutofit/>
          </a:bodyPr>
          <a:lstStyle/>
          <a:p>
            <a:r>
              <a:rPr lang="en-US" dirty="0" smtClean="0"/>
              <a:t>Able to handle multiple goals</a:t>
            </a:r>
          </a:p>
          <a:p>
            <a:pPr lvl="1"/>
            <a:r>
              <a:rPr lang="en-US" dirty="0" smtClean="0"/>
              <a:t>The computational effort increases as the number of goals (i.e. rooms) increases</a:t>
            </a:r>
          </a:p>
          <a:p>
            <a:r>
              <a:rPr lang="en-US" dirty="0" smtClean="0"/>
              <a:t>Total area coverage is configurable</a:t>
            </a:r>
          </a:p>
          <a:p>
            <a:pPr lvl="1"/>
            <a:r>
              <a:rPr lang="en-US" dirty="0" smtClean="0"/>
              <a:t>Depends on the granularity of auto-generated goal points</a:t>
            </a:r>
          </a:p>
          <a:p>
            <a:pPr lvl="1"/>
            <a:r>
              <a:rPr lang="en-US" dirty="0" smtClean="0"/>
              <a:t>Goal points can be recalculated during the mission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87" y="936647"/>
            <a:ext cx="3625782" cy="58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latin typeface="Candara"/>
                  <a:cs typeface="Candara"/>
                </a:rPr>
                <a:t>Path Planning – 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NN+2Opt Performance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147874" y="6394805"/>
            <a:ext cx="388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Note: Performance based on Matlab computations</a:t>
            </a:r>
            <a:endParaRPr lang="en-US" sz="1400" dirty="0"/>
          </a:p>
        </p:txBody>
      </p:sp>
      <p:graphicFrame>
        <p:nvGraphicFramePr>
          <p:cNvPr id="19" name="Chart 18"/>
          <p:cNvGraphicFramePr/>
          <p:nvPr>
            <p:extLst/>
          </p:nvPr>
        </p:nvGraphicFramePr>
        <p:xfrm>
          <a:off x="3215229" y="1020725"/>
          <a:ext cx="5535257" cy="36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Content Placeholder 1"/>
          <p:cNvSpPr>
            <a:spLocks noGrp="1"/>
          </p:cNvSpPr>
          <p:nvPr>
            <p:ph sz="half" idx="1"/>
          </p:nvPr>
        </p:nvSpPr>
        <p:spPr>
          <a:xfrm>
            <a:off x="180754" y="1080210"/>
            <a:ext cx="2944411" cy="5622372"/>
          </a:xfrm>
        </p:spPr>
        <p:txBody>
          <a:bodyPr>
            <a:normAutofit/>
          </a:bodyPr>
          <a:lstStyle/>
          <a:p>
            <a:r>
              <a:rPr lang="en-US" dirty="0" smtClean="0"/>
              <a:t>Processing time increases </a:t>
            </a:r>
            <a:r>
              <a:rPr lang="en-US" dirty="0" err="1" smtClean="0"/>
              <a:t>quadratically</a:t>
            </a:r>
            <a:r>
              <a:rPr lang="en-US" dirty="0" smtClean="0"/>
              <a:t> as the number of goals increases</a:t>
            </a:r>
          </a:p>
          <a:p>
            <a:r>
              <a:rPr lang="en-US" dirty="0" smtClean="0"/>
              <a:t>Goals are auto-generated for uniform coverage of the open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987</Words>
  <Application>Microsoft Office PowerPoint</Application>
  <PresentationFormat>On-screen Show (4:3)</PresentationFormat>
  <Paragraphs>154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Candara</vt:lpstr>
      <vt:lpstr>Office Theme</vt:lpstr>
      <vt:lpstr>PowerPoint Presentation</vt:lpstr>
      <vt:lpstr>2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Bryce Hill</cp:lastModifiedBy>
  <cp:revision>9</cp:revision>
  <dcterms:created xsi:type="dcterms:W3CDTF">2015-10-11T18:51:34Z</dcterms:created>
  <dcterms:modified xsi:type="dcterms:W3CDTF">2015-12-07T21:20:38Z</dcterms:modified>
</cp:coreProperties>
</file>