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283"/>
            <a:ext cx="9144000" cy="841730"/>
            <a:chOff x="0" y="2283"/>
            <a:chExt cx="9144000" cy="84173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2283"/>
              <a:ext cx="9144000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Mid Semester Review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10" y="1240973"/>
            <a:ext cx="4927600" cy="3610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0210" y="5067905"/>
            <a:ext cx="492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  <a:cs typeface="Candara"/>
              </a:rPr>
              <a:t>October 21</a:t>
            </a:r>
            <a:r>
              <a:rPr lang="en-US" sz="2400" baseline="30000" dirty="0" smtClean="0">
                <a:latin typeface="Candara"/>
                <a:cs typeface="Candara"/>
              </a:rPr>
              <a:t>st</a:t>
            </a:r>
            <a:r>
              <a:rPr lang="en-US" sz="2400" dirty="0" smtClean="0">
                <a:latin typeface="Candara"/>
                <a:cs typeface="Candara"/>
              </a:rPr>
              <a:t>, 2015</a:t>
            </a:r>
          </a:p>
          <a:p>
            <a:pPr algn="ctr"/>
            <a:r>
              <a:rPr lang="en-US" sz="2400" dirty="0" smtClean="0">
                <a:latin typeface="Candara"/>
                <a:cs typeface="Candara"/>
              </a:rPr>
              <a:t>Critical Design Review</a:t>
            </a:r>
            <a:endParaRPr lang="en-US" sz="2400" dirty="0">
              <a:latin typeface="Candara"/>
              <a:cs typeface="Candara"/>
            </a:endParaRPr>
          </a:p>
        </p:txBody>
      </p:sp>
      <p:pic>
        <p:nvPicPr>
          <p:cNvPr id="13" name="Picture 12" descr="Screen Shot 2015-10-11 at 1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51748" cy="8440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0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" y="834387"/>
            <a:ext cx="4287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Planning, SLAM, Ground Station:</a:t>
            </a:r>
          </a:p>
          <a:p>
            <a:r>
              <a:rPr lang="en-US" sz="1600" dirty="0" smtClean="0"/>
              <a:t>Target position estimate in local NED  @ &lt;8.6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781166" y="1984258"/>
            <a:ext cx="2397211" cy="1280160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81166" y="6011713"/>
            <a:ext cx="402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SLAM:</a:t>
            </a:r>
          </a:p>
          <a:p>
            <a:r>
              <a:rPr lang="en-US" sz="1600" dirty="0" smtClean="0"/>
              <a:t>Local NED estimate @ ~10 Hz</a:t>
            </a:r>
          </a:p>
          <a:p>
            <a:r>
              <a:rPr lang="en-US" sz="1600" dirty="0" smtClean="0"/>
              <a:t>Depth Map @ ~20 Hz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257935"/>
            <a:ext cx="402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Flight Control:</a:t>
            </a:r>
          </a:p>
          <a:p>
            <a:r>
              <a:rPr lang="en-US" sz="1600" dirty="0" smtClean="0"/>
              <a:t>Attitude estimate in Euler Angles @ TBD Hz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" y="5746012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</a:t>
            </a:r>
            <a:r>
              <a:rPr lang="en-US" sz="1600" b="1" dirty="0" err="1" smtClean="0"/>
              <a:t>FLiR</a:t>
            </a:r>
            <a:r>
              <a:rPr lang="en-US" sz="1600" b="1" dirty="0" smtClean="0"/>
              <a:t>:</a:t>
            </a:r>
          </a:p>
          <a:p>
            <a:r>
              <a:rPr lang="en-US" sz="1600" dirty="0" smtClean="0"/>
              <a:t>80x60 IR images @ 8.6 Hz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10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2" y="834387"/>
            <a:ext cx="4720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Flight Control:</a:t>
            </a:r>
          </a:p>
          <a:p>
            <a:r>
              <a:rPr lang="en-US" sz="1600" dirty="0" smtClean="0"/>
              <a:t>POS Command in Local (or Global) NED @ Variable Hz</a:t>
            </a:r>
          </a:p>
          <a:p>
            <a:r>
              <a:rPr lang="en-US" sz="1600" dirty="0" smtClean="0"/>
              <a:t>Attitude Command in Euler Angles @ Variable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781166" y="3385751"/>
            <a:ext cx="2397211" cy="1451022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5772016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SLAM:</a:t>
            </a:r>
          </a:p>
          <a:p>
            <a:r>
              <a:rPr lang="en-US" sz="1600" dirty="0" smtClean="0"/>
              <a:t>Local NED estimate @ ~10 Hz, Map @ ~10 Hz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257935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Guidance:</a:t>
            </a:r>
          </a:p>
          <a:p>
            <a:r>
              <a:rPr lang="en-US" sz="1600" dirty="0" smtClean="0"/>
              <a:t>5 x Obstacle distance @ 20 Hz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" y="5298682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Target D and T:</a:t>
            </a:r>
          </a:p>
          <a:p>
            <a:r>
              <a:rPr lang="en-US" sz="1600" dirty="0" smtClean="0"/>
              <a:t>Target Location Estimate @ &lt;8.6 Hz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95871" y="6257935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Ground Station:</a:t>
            </a:r>
          </a:p>
          <a:p>
            <a:r>
              <a:rPr lang="en-US" sz="1600" dirty="0" smtClean="0"/>
              <a:t>Operator Override Commands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DCEDD45-3EDF-D44C-9060-240C8E0CE3AF}" type="slidenum">
              <a:rPr lang="en-US" smtClean="0"/>
              <a:t>11</a:t>
            </a:fld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2" y="834387"/>
            <a:ext cx="472028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Target D and T:</a:t>
            </a:r>
          </a:p>
          <a:p>
            <a:r>
              <a:rPr lang="en-US" sz="1600" dirty="0" smtClean="0"/>
              <a:t>Attitude estimate in Euler Angles @ TBD Hz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22137" y="3638262"/>
            <a:ext cx="1631665" cy="1197443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5772016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SLAM:</a:t>
            </a:r>
          </a:p>
          <a:p>
            <a:r>
              <a:rPr lang="en-US" sz="1600" dirty="0" smtClean="0"/>
              <a:t>Local NED estimate @ ~10 Hz, Map @ ~10 Hz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257935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Guidance (TBD):</a:t>
            </a:r>
          </a:p>
          <a:p>
            <a:r>
              <a:rPr lang="en-US" sz="1600" dirty="0" smtClean="0"/>
              <a:t>1 x Sonar distance @ 20 Hz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1" y="5298682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Planning:</a:t>
            </a:r>
          </a:p>
          <a:p>
            <a:r>
              <a:rPr lang="en-US" sz="1600" dirty="0" smtClean="0"/>
              <a:t>Set-points (see planning slide)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8228" y="6035509"/>
            <a:ext cx="402330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RC Overrides:</a:t>
            </a:r>
          </a:p>
          <a:p>
            <a:r>
              <a:rPr lang="en-US" sz="1600" dirty="0" smtClean="0"/>
              <a:t>Arm signal</a:t>
            </a:r>
          </a:p>
          <a:p>
            <a:r>
              <a:rPr lang="en-US" sz="1600" dirty="0" smtClean="0"/>
              <a:t>Max throttle control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DCEDD45-3EDF-D44C-9060-240C8E0CE3AF}" type="slidenum">
              <a:rPr lang="en-US" smtClean="0"/>
              <a:t>12</a:t>
            </a:fld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905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DDCEDD45-3EDF-D44C-9060-240C8E0CE3AF}" type="slidenum">
              <a:rPr lang="en-US" smtClean="0"/>
              <a:t>13</a:t>
            </a:fld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027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Autonomous </a:t>
              </a:r>
              <a:r>
                <a:rPr lang="en-US" sz="30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 Control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2506" y="1343860"/>
            <a:ext cx="34399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/>
                <a:cs typeface="Candara"/>
              </a:rPr>
              <a:t>Requirement Motivation:</a:t>
            </a:r>
          </a:p>
          <a:p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The system shall perform a search for targets in unknown environments with limited prior information.</a:t>
            </a:r>
            <a:br>
              <a:rPr lang="en-US" dirty="0" smtClean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The system shall be completely autonomous after mission initialization.</a:t>
            </a:r>
            <a:r>
              <a:rPr lang="en-US" dirty="0">
                <a:latin typeface="Candara"/>
                <a:cs typeface="Candara"/>
              </a:rPr>
              <a:t/>
            </a:r>
            <a:br>
              <a:rPr lang="en-US" dirty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551" y="1343860"/>
            <a:ext cx="4536515" cy="544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/>
                <a:cs typeface="Candara"/>
              </a:rPr>
              <a:t>Proposed Solution (1</a:t>
            </a:r>
            <a:r>
              <a:rPr lang="en-US" sz="2400" baseline="30000" dirty="0" smtClean="0">
                <a:latin typeface="Candara"/>
                <a:cs typeface="Candara"/>
              </a:rPr>
              <a:t>st</a:t>
            </a:r>
            <a:r>
              <a:rPr lang="en-US" sz="2400" dirty="0" smtClean="0">
                <a:latin typeface="Candara"/>
                <a:cs typeface="Candara"/>
              </a:rPr>
              <a:t> iteration) :</a:t>
            </a:r>
          </a:p>
          <a:p>
            <a:endParaRPr lang="en-US" dirty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Onboard single board computer (SBC) to perform planning and navigation calculations. </a:t>
            </a:r>
            <a:br>
              <a:rPr lang="en-US" dirty="0" smtClean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Interface with </a:t>
            </a:r>
            <a:r>
              <a:rPr lang="en-US" dirty="0" err="1" smtClean="0">
                <a:latin typeface="Candara"/>
                <a:cs typeface="Candara"/>
              </a:rPr>
              <a:t>Pixhawk</a:t>
            </a:r>
            <a:r>
              <a:rPr lang="en-US" dirty="0" smtClean="0">
                <a:latin typeface="Candara"/>
                <a:cs typeface="Candara"/>
              </a:rPr>
              <a:t> autopilot and use onboard controllers for position/velocity control</a:t>
            </a:r>
            <a:br>
              <a:rPr lang="en-US" dirty="0" smtClean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Trajectory planning and obstacle avoidance will be done on the onboard companion computer, position and velocity </a:t>
            </a:r>
            <a:r>
              <a:rPr lang="en-US" dirty="0" err="1" smtClean="0">
                <a:latin typeface="Candara"/>
                <a:cs typeface="Candara"/>
              </a:rPr>
              <a:t>setpoints</a:t>
            </a:r>
            <a:r>
              <a:rPr lang="en-US" dirty="0" smtClean="0">
                <a:latin typeface="Candara"/>
                <a:cs typeface="Candara"/>
              </a:rPr>
              <a:t> sent to autopilot</a:t>
            </a:r>
            <a:br>
              <a:rPr lang="en-US" dirty="0" smtClean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If onboard controllers are not sufficient, modifications will be made to onboard controls architecture</a:t>
            </a:r>
            <a:r>
              <a:rPr lang="en-US" dirty="0">
                <a:latin typeface="Candara"/>
                <a:cs typeface="Candara"/>
              </a:rPr>
              <a:t/>
            </a:r>
            <a:br>
              <a:rPr lang="en-US" dirty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06" y="4355287"/>
            <a:ext cx="2366188" cy="23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1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Budget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 descr="Screen Shot 2015-10-18 at 4.00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5" y="1739135"/>
            <a:ext cx="5589971" cy="39706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0372" y="1807286"/>
            <a:ext cx="29326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Currently Spent: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$1855.00 / 12.4%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Previous spending: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Quadrotor</a:t>
            </a:r>
            <a:r>
              <a:rPr lang="en-US" dirty="0" smtClean="0"/>
              <a:t> platform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Several single board computers (ODROID XU4)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Planned Spending: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Secondary platform: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Estimated to be $3000 per platform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Forward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Overview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2505" y="1343860"/>
            <a:ext cx="7437975" cy="643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Project Overview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Organizational Chart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Concept of Operations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System Overview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Subsystem Overviews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Hardware Platform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Flight Controls / Autopilot Interfacing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Perception and Mapping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Target Identification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andara"/>
                <a:cs typeface="Candara"/>
              </a:rPr>
              <a:t>Planning and Guidance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End of semester demo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Deliverables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Requirement Updates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Budget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ndara"/>
                <a:cs typeface="Candara"/>
              </a:rPr>
              <a:t>Schedule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endParaRPr lang="en-US" sz="2400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ndara"/>
                <a:cs typeface="Candara"/>
              </a:rPr>
              <a:t/>
            </a:r>
            <a:br>
              <a:rPr lang="en-US" dirty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20947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Organization Chart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 descr="Screen Shot 2015-10-11 at 12.55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81" y="1071034"/>
            <a:ext cx="5969000" cy="5194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Organization Chart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 descr="Screen Shot 2015-10-11 at 12.55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81" y="1071034"/>
            <a:ext cx="5969000" cy="5194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124" y="1171253"/>
            <a:ext cx="1504222" cy="924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76902" y="2095928"/>
            <a:ext cx="1504222" cy="924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13821" y="3045261"/>
            <a:ext cx="1504222" cy="924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76902" y="4019252"/>
            <a:ext cx="1405585" cy="924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97897" y="4019252"/>
            <a:ext cx="1405585" cy="924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5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Concept of Operations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03816" y="899742"/>
            <a:ext cx="5340184" cy="5958258"/>
            <a:chOff x="3803816" y="899742"/>
            <a:chExt cx="5340184" cy="5958258"/>
          </a:xfrm>
        </p:grpSpPr>
        <p:grpSp>
          <p:nvGrpSpPr>
            <p:cNvPr id="11" name="Group 10"/>
            <p:cNvGrpSpPr/>
            <p:nvPr/>
          </p:nvGrpSpPr>
          <p:grpSpPr>
            <a:xfrm>
              <a:off x="3999123" y="899742"/>
              <a:ext cx="5144877" cy="5958258"/>
              <a:chOff x="3999123" y="899742"/>
              <a:chExt cx="5144877" cy="5958258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9123" y="899742"/>
                <a:ext cx="5144877" cy="5958258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078777" y="3294043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43191" y="3216136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“Roadblock”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5400000">
                <a:off x="7023567" y="1336958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41221" y="5859137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5-Point Star 20"/>
              <p:cNvSpPr/>
              <p:nvPr/>
            </p:nvSpPr>
            <p:spPr>
              <a:xfrm>
                <a:off x="5114823" y="3548863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043191" y="3548863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“Target”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5-Point Star 22"/>
              <p:cNvSpPr/>
              <p:nvPr/>
            </p:nvSpPr>
            <p:spPr>
              <a:xfrm>
                <a:off x="8601701" y="2103817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00811" y="4682171"/>
                <a:ext cx="385590" cy="25338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341221" y="6466901"/>
                <a:ext cx="385590" cy="25338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76241" y="4589054"/>
                <a:ext cx="991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Entry/Exit Point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Octagon 11"/>
            <p:cNvSpPr/>
            <p:nvPr/>
          </p:nvSpPr>
          <p:spPr>
            <a:xfrm>
              <a:off x="5100811" y="4012504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ctagon 12"/>
            <p:cNvSpPr/>
            <p:nvPr/>
          </p:nvSpPr>
          <p:spPr>
            <a:xfrm>
              <a:off x="8534711" y="3688790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65302" y="2607624"/>
              <a:ext cx="385590" cy="12118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03816" y="4089720"/>
              <a:ext cx="1344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“Complete 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9890" y="1769993"/>
            <a:ext cx="3433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Autonomously explore an indoor environment with a team of ground/air robots in a disaster area situation</a:t>
            </a:r>
            <a:br>
              <a:rPr lang="en-US" dirty="0" smtClean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Map the environment and communicate that map to first responders</a:t>
            </a:r>
            <a:br>
              <a:rPr lang="en-US" dirty="0" smtClean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Identify humans in the environment and report their locations to first responders</a:t>
            </a:r>
            <a:br>
              <a:rPr lang="en-US" dirty="0" smtClean="0">
                <a:latin typeface="Candara"/>
                <a:cs typeface="Candara"/>
              </a:rPr>
            </a:br>
            <a:endParaRPr lang="en-US" dirty="0" smtClean="0">
              <a:latin typeface="Candara"/>
              <a:cs typeface="Candar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ndara"/>
                <a:cs typeface="Candara"/>
              </a:rPr>
              <a:t>Deliver a package to humans in the environment</a:t>
            </a:r>
            <a:endParaRPr lang="en-US" dirty="0"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30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System Block Diagram</a:t>
              </a:r>
              <a:endParaRPr lang="en-US" sz="30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06336" y="1125098"/>
            <a:ext cx="247136" cy="29820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06336" y="1575701"/>
            <a:ext cx="247136" cy="298203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06336" y="2021329"/>
            <a:ext cx="247136" cy="298203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06336" y="2471932"/>
            <a:ext cx="247136" cy="2982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3693" y="1125098"/>
            <a:ext cx="37813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Internal Software hosted on XU4 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43693" y="1529286"/>
            <a:ext cx="37813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Off board system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53472" y="1982007"/>
            <a:ext cx="37813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Sensor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43693" y="2438231"/>
            <a:ext cx="37813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Pixhawk</a:t>
            </a:r>
            <a:endParaRPr lang="en-US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363229" y="5647038"/>
            <a:ext cx="36092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63229" y="6314303"/>
            <a:ext cx="360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63229" y="6676562"/>
            <a:ext cx="36092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33936" y="5461303"/>
            <a:ext cx="328936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Internal software connection </a:t>
            </a:r>
            <a:br>
              <a:rPr lang="en-US" dirty="0" smtClean="0"/>
            </a:br>
            <a:r>
              <a:rPr lang="en-US" dirty="0" smtClean="0"/>
              <a:t>    using ROS publish/subscribe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33936" y="6107634"/>
            <a:ext cx="3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USB connection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33936" y="6476966"/>
            <a:ext cx="32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Wireless link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3954343" y="5667972"/>
            <a:ext cx="360928" cy="0"/>
          </a:xfrm>
          <a:prstGeom prst="line">
            <a:avLst/>
          </a:prstGeom>
          <a:ln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325050" y="5461303"/>
            <a:ext cx="37813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= SPI Video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834387"/>
            <a:ext cx="3128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SLAM:</a:t>
            </a:r>
          </a:p>
          <a:p>
            <a:r>
              <a:rPr lang="en-US" sz="1600" dirty="0" smtClean="0"/>
              <a:t>5 x Grey-Scale Image @ 20 Hz</a:t>
            </a:r>
          </a:p>
          <a:p>
            <a:r>
              <a:rPr lang="en-US" sz="1600" dirty="0" smtClean="0"/>
              <a:t>2 x Depth Map @ 20 Hz</a:t>
            </a:r>
          </a:p>
          <a:p>
            <a:r>
              <a:rPr lang="en-US" sz="1600" dirty="0" smtClean="0"/>
              <a:t>Body Frame Velocity </a:t>
            </a: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vN,vE,vD</a:t>
            </a:r>
            <a:r>
              <a:rPr lang="en-US" sz="1600" dirty="0" smtClean="0"/>
              <a:t>) @ 10 Hz</a:t>
            </a:r>
          </a:p>
          <a:p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2192862"/>
            <a:ext cx="323135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Planning:</a:t>
            </a:r>
          </a:p>
          <a:p>
            <a:r>
              <a:rPr lang="en-US" sz="1600" dirty="0" smtClean="0"/>
              <a:t>5 x Obstacle distance @ 20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58346" y="3534032"/>
            <a:ext cx="1742303" cy="1408671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7</a:t>
            </a:fld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148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834387"/>
            <a:ext cx="312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Target D and T:</a:t>
            </a:r>
          </a:p>
          <a:p>
            <a:r>
              <a:rPr lang="en-US" sz="1600" dirty="0" smtClean="0"/>
              <a:t>80x60 IR images @ 8.6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312508" y="1075038"/>
            <a:ext cx="1453096" cy="880590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8</a:t>
            </a:fld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3179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6773797" y="3687690"/>
            <a:ext cx="1368792" cy="9805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Flight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56053" y="3687691"/>
            <a:ext cx="1000787" cy="992604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3301" y="3687690"/>
            <a:ext cx="1884221" cy="99260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3301" y="2129602"/>
            <a:ext cx="1884221" cy="9865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Detection and Tracking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56840" y="4010995"/>
            <a:ext cx="66646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2" idx="0"/>
          </p:cNvCxnSpPr>
          <p:nvPr/>
        </p:nvCxnSpPr>
        <p:spPr>
          <a:xfrm>
            <a:off x="4965412" y="3116192"/>
            <a:ext cx="0" cy="571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0" idx="1"/>
          </p:cNvCxnSpPr>
          <p:nvPr/>
        </p:nvCxnSpPr>
        <p:spPr>
          <a:xfrm flipV="1">
            <a:off x="5907522" y="4177977"/>
            <a:ext cx="866275" cy="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3472" y="3687691"/>
            <a:ext cx="1324592" cy="992604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85692" y="1251293"/>
            <a:ext cx="959439" cy="622611"/>
          </a:xfrm>
          <a:prstGeom prst="roundRect">
            <a:avLst/>
          </a:prstGeom>
          <a:solidFill>
            <a:schemeClr val="accent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3090590" y="2818173"/>
            <a:ext cx="12700" cy="3749644"/>
          </a:xfrm>
          <a:prstGeom prst="bentConnector3">
            <a:avLst>
              <a:gd name="adj1" fmla="val 473684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11" idx="0"/>
          </p:cNvCxnSpPr>
          <p:nvPr/>
        </p:nvCxnSpPr>
        <p:spPr>
          <a:xfrm rot="10800000" flipV="1">
            <a:off x="2856447" y="2622897"/>
            <a:ext cx="1166854" cy="1064794"/>
          </a:xfrm>
          <a:prstGeom prst="bentConnector2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8064" y="4196693"/>
            <a:ext cx="4779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0" idx="3"/>
          </p:cNvCxnSpPr>
          <p:nvPr/>
        </p:nvCxnSpPr>
        <p:spPr>
          <a:xfrm flipH="1" flipV="1">
            <a:off x="5907522" y="2887579"/>
            <a:ext cx="2235067" cy="1290398"/>
          </a:xfrm>
          <a:prstGeom prst="bentConnector3">
            <a:avLst>
              <a:gd name="adj1" fmla="val -1022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13" idx="0"/>
          </p:cNvCxnSpPr>
          <p:nvPr/>
        </p:nvCxnSpPr>
        <p:spPr>
          <a:xfrm>
            <a:off x="4965412" y="1873904"/>
            <a:ext cx="0" cy="2556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062697" y="5113421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 Overrides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662737" y="4668263"/>
            <a:ext cx="3362" cy="4451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9"/>
          <p:cNvCxnSpPr>
            <a:stCxn id="13" idx="3"/>
            <a:endCxn id="69" idx="2"/>
          </p:cNvCxnSpPr>
          <p:nvPr/>
        </p:nvCxnSpPr>
        <p:spPr>
          <a:xfrm flipV="1">
            <a:off x="5907522" y="2021329"/>
            <a:ext cx="603402" cy="60156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07522" y="1251293"/>
            <a:ext cx="1206804" cy="770036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Ground Station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11" idx="3"/>
            <a:endCxn id="10" idx="2"/>
          </p:cNvCxnSpPr>
          <p:nvPr/>
        </p:nvCxnSpPr>
        <p:spPr>
          <a:xfrm>
            <a:off x="3356840" y="4183993"/>
            <a:ext cx="4101353" cy="484270"/>
          </a:xfrm>
          <a:prstGeom prst="bentConnector4">
            <a:avLst>
              <a:gd name="adj1" fmla="val 5867"/>
              <a:gd name="adj2" fmla="val 17453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39"/>
          <p:cNvCxnSpPr/>
          <p:nvPr/>
        </p:nvCxnSpPr>
        <p:spPr>
          <a:xfrm rot="5400000">
            <a:off x="5641180" y="2878376"/>
            <a:ext cx="1989663" cy="2755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907522" y="4010995"/>
            <a:ext cx="59070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" y="834387"/>
            <a:ext cx="402330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Planning:</a:t>
            </a:r>
          </a:p>
          <a:p>
            <a:r>
              <a:rPr lang="en-US" sz="1600" dirty="0" smtClean="0"/>
              <a:t>Map (in </a:t>
            </a:r>
            <a:r>
              <a:rPr lang="en-US" sz="1600" dirty="0" err="1" smtClean="0"/>
              <a:t>octo</a:t>
            </a:r>
            <a:r>
              <a:rPr lang="en-US" sz="1600" dirty="0" smtClean="0"/>
              <a:t>-map representation) @ ~10 Hz</a:t>
            </a:r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125362" y="3473641"/>
            <a:ext cx="1668162" cy="1408671"/>
          </a:xfrm>
          <a:prstGeom prst="rect">
            <a:avLst/>
          </a:prstGeom>
          <a:noFill/>
          <a:ln w="25400">
            <a:solidFill>
              <a:srgbClr val="C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1" y="1507434"/>
            <a:ext cx="4213655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 Planning and Flight Control:</a:t>
            </a:r>
          </a:p>
          <a:p>
            <a:r>
              <a:rPr lang="en-US" sz="1600" dirty="0" smtClean="0"/>
              <a:t>Local NED @ ~10 Hz</a:t>
            </a:r>
          </a:p>
          <a:p>
            <a:endParaRPr lang="en-US" sz="1600" dirty="0"/>
          </a:p>
          <a:p>
            <a:r>
              <a:rPr lang="en-US" sz="1600" b="1" dirty="0" smtClean="0"/>
              <a:t>To Target D and T:</a:t>
            </a:r>
          </a:p>
          <a:p>
            <a:r>
              <a:rPr lang="en-US" sz="1600" dirty="0" smtClean="0"/>
              <a:t>Local NED @ ~10 Hz</a:t>
            </a:r>
          </a:p>
          <a:p>
            <a:r>
              <a:rPr lang="en-US" sz="1600" dirty="0" smtClean="0"/>
              <a:t>Depth Map @ ~20 Hz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5574304"/>
            <a:ext cx="402330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Guidance:</a:t>
            </a:r>
          </a:p>
          <a:p>
            <a:r>
              <a:rPr lang="en-US" sz="1600" dirty="0" smtClean="0"/>
              <a:t>See Guidance Slide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" y="6177527"/>
            <a:ext cx="448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Target D and T:</a:t>
            </a:r>
          </a:p>
          <a:p>
            <a:r>
              <a:rPr lang="en-US" sz="1600" dirty="0" smtClean="0"/>
              <a:t>Target position estimate in local NED @ &lt;8.6 Hz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2040" y="188621"/>
            <a:ext cx="6983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FFFF"/>
                </a:solidFill>
                <a:latin typeface="Candara"/>
                <a:cs typeface="Candara"/>
              </a:rPr>
              <a:t>FlyNet</a:t>
            </a:r>
            <a:r>
              <a:rPr lang="en-US" sz="3000" dirty="0" smtClean="0">
                <a:solidFill>
                  <a:srgbClr val="FFFFFF"/>
                </a:solidFill>
                <a:latin typeface="Candara"/>
                <a:cs typeface="Candara"/>
              </a:rPr>
              <a:t>: System Block Diagram</a:t>
            </a:r>
            <a:endParaRPr lang="en-US" sz="30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9</a:t>
            </a:fld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r="43229"/>
          <a:stretch/>
        </p:blipFill>
        <p:spPr>
          <a:xfrm>
            <a:off x="7462276" y="1106141"/>
            <a:ext cx="1697474" cy="12814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642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645</Words>
  <Application>Microsoft Macintosh PowerPoint</Application>
  <PresentationFormat>On-screen Show (4:3)</PresentationFormat>
  <Paragraphs>202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2</cp:revision>
  <dcterms:created xsi:type="dcterms:W3CDTF">2015-10-11T18:51:34Z</dcterms:created>
  <dcterms:modified xsi:type="dcterms:W3CDTF">2015-12-08T07:34:22Z</dcterms:modified>
</cp:coreProperties>
</file>