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2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28.png" ContentType="image/png"/>
  <Override PartName="/ppt/media/image25.png" ContentType="image/png"/>
  <Override PartName="/ppt/media/image31.png" ContentType="image/png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23.png" ContentType="image/png"/>
  <Override PartName="/ppt/media/image12.png" ContentType="image/png"/>
  <Override PartName="/ppt/media/image15.jpeg" ContentType="image/jpeg"/>
  <Override PartName="/ppt/media/image13.png" ContentType="image/png"/>
  <Override PartName="/ppt/media/image10.png" ContentType="image/png"/>
  <Override PartName="/ppt/media/image9.png" ContentType="image/png"/>
  <Override PartName="/ppt/media/image2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399720" cy="83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371600" y="4800960"/>
            <a:ext cx="6399720" cy="83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000" cy="83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51200" y="3886200"/>
            <a:ext cx="3123000" cy="83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51200" y="4800960"/>
            <a:ext cx="3123000" cy="83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371600" y="4800960"/>
            <a:ext cx="3123000" cy="83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399720" cy="1751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399720" cy="1751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473640" y="3885840"/>
            <a:ext cx="2194920" cy="175140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473640" y="3885840"/>
            <a:ext cx="2194920" cy="1751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399720" cy="175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399720" cy="1751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000" cy="1751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51200" y="3886200"/>
            <a:ext cx="3123000" cy="1751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320" cy="680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000" cy="83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1371600" y="4800960"/>
            <a:ext cx="3123000" cy="83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51200" y="3886200"/>
            <a:ext cx="3123000" cy="1751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399720" cy="175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000" cy="1751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51200" y="3886200"/>
            <a:ext cx="3123000" cy="83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51200" y="4800960"/>
            <a:ext cx="3123000" cy="83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000" cy="83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51200" y="3886200"/>
            <a:ext cx="3123000" cy="83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1371600" y="4800960"/>
            <a:ext cx="6399720" cy="83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399720" cy="83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1371600" y="4800960"/>
            <a:ext cx="6399720" cy="83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000" cy="83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51200" y="3886200"/>
            <a:ext cx="3123000" cy="83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51200" y="4800960"/>
            <a:ext cx="3123000" cy="83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1371600" y="4800960"/>
            <a:ext cx="3123000" cy="83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399720" cy="1751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399720" cy="1751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473640" y="3885840"/>
            <a:ext cx="2194920" cy="175140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473640" y="3885840"/>
            <a:ext cx="2194920" cy="1751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399720" cy="1751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000" cy="1751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51200" y="3886200"/>
            <a:ext cx="3123000" cy="1751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320" cy="680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000" cy="83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371600" y="4800960"/>
            <a:ext cx="3123000" cy="83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51200" y="3886200"/>
            <a:ext cx="3123000" cy="1751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000" cy="1751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51200" y="3886200"/>
            <a:ext cx="3123000" cy="83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51200" y="4800960"/>
            <a:ext cx="3123000" cy="83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000" cy="83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51200" y="3886200"/>
            <a:ext cx="3123000" cy="83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371600" y="4800960"/>
            <a:ext cx="6399720" cy="83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399720" cy="17514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DejaVu San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DejaVu San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DejaVu San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DejaVu San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DejaVu San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DejaVu Sans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DejaVu Sans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399720" cy="17514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DejaVu San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DejaVu San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DejaVu San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DejaVu San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DejaVu San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DejaVu Sans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DejaVu Sans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jpe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Line 1"/>
          <p:cNvSpPr/>
          <p:nvPr/>
        </p:nvSpPr>
        <p:spPr>
          <a:xfrm>
            <a:off x="0" y="84384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73" name="Picture 5" descr=""/>
          <p:cNvPicPr/>
          <p:nvPr/>
        </p:nvPicPr>
        <p:blipFill>
          <a:blip r:embed="rId1"/>
          <a:stretch/>
        </p:blipFill>
        <p:spPr>
          <a:xfrm>
            <a:off x="0" y="0"/>
            <a:ext cx="1150560" cy="842760"/>
          </a:xfrm>
          <a:prstGeom prst="rect">
            <a:avLst/>
          </a:prstGeom>
          <a:ln>
            <a:noFill/>
          </a:ln>
        </p:spPr>
      </p:pic>
      <p:sp>
        <p:nvSpPr>
          <p:cNvPr id="74" name="CustomShape 2"/>
          <p:cNvSpPr/>
          <p:nvPr/>
        </p:nvSpPr>
        <p:spPr>
          <a:xfrm>
            <a:off x="1151640" y="2160"/>
            <a:ext cx="7991280" cy="830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75" name="Picture 7" descr=""/>
          <p:cNvPicPr/>
          <p:nvPr/>
        </p:nvPicPr>
        <p:blipFill>
          <a:blip r:embed="rId2"/>
          <a:stretch/>
        </p:blipFill>
        <p:spPr>
          <a:xfrm>
            <a:off x="8310960" y="2160"/>
            <a:ext cx="831960" cy="831960"/>
          </a:xfrm>
          <a:prstGeom prst="rect">
            <a:avLst/>
          </a:prstGeom>
          <a:ln>
            <a:noFill/>
          </a:ln>
        </p:spPr>
      </p:pic>
      <p:sp>
        <p:nvSpPr>
          <p:cNvPr id="76" name="CustomShape 3"/>
          <p:cNvSpPr/>
          <p:nvPr/>
        </p:nvSpPr>
        <p:spPr>
          <a:xfrm>
            <a:off x="1202040" y="188640"/>
            <a:ext cx="69822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Candara"/>
                <a:ea typeface="DejaVu Sans"/>
              </a:rPr>
              <a:t>Perception: Motivation</a:t>
            </a:r>
            <a:endParaRPr/>
          </a:p>
        </p:txBody>
      </p:sp>
      <p:graphicFrame>
        <p:nvGraphicFramePr>
          <p:cNvPr id="77" name="Table 4"/>
          <p:cNvGraphicFramePr/>
          <p:nvPr/>
        </p:nvGraphicFramePr>
        <p:xfrm>
          <a:off x="480960" y="1035000"/>
          <a:ext cx="8228520" cy="5469840"/>
        </p:xfrm>
        <a:graphic>
          <a:graphicData uri="http://schemas.openxmlformats.org/drawingml/2006/table">
            <a:tbl>
              <a:tblPr/>
              <a:tblGrid>
                <a:gridCol w="1328760"/>
                <a:gridCol w="2364480"/>
                <a:gridCol w="867240"/>
                <a:gridCol w="3668400"/>
              </a:tblGrid>
              <a:tr h="509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trike="noStrike">
                          <a:solidFill>
                            <a:srgbClr val="000000"/>
                          </a:solidFill>
                          <a:latin typeface="Calibri (Body)"/>
                        </a:rPr>
                        <a:t>Level 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trike="noStrike">
                          <a:solidFill>
                            <a:srgbClr val="000000"/>
                          </a:solidFill>
                          <a:latin typeface="Calibri (Body)"/>
                        </a:rPr>
                        <a:t>Level 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trike="noStrike">
                          <a:solidFill>
                            <a:srgbClr val="000000"/>
                          </a:solidFill>
                          <a:latin typeface="Calibri (Body)"/>
                        </a:rPr>
                        <a:t>Level 3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1135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DejaVu Serif"/>
                        </a:rPr>
                        <a:t>The system shall perform a search for targets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latin typeface="DejaVu Serif"/>
                        </a:rPr>
                        <a:t>The system shall visually verify targets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latin typeface="DejaVu Serif"/>
                        </a:rPr>
                        <a:t>1.1.1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DejaVu Serif"/>
                        </a:rPr>
                        <a:t>The system shall have visual sensor(s)</a:t>
                      </a:r>
                      <a:endParaRPr/>
                    </a:p>
                  </a:txBody>
                  <a:tcPr/>
                </a:tc>
              </a:tr>
              <a:tr h="7182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latin typeface="DejaVu Serif"/>
                        </a:rPr>
                        <a:t>1.1.2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DejaVu Serif"/>
                        </a:rPr>
                        <a:t>The system shall be capable of processing imagery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  <a:tr h="2179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latin typeface="DejaVu Serif"/>
                        </a:rPr>
                        <a:t>The system shall navigate an unknown environment using partial prior information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latin typeface="DejaVu Serif"/>
                        </a:rPr>
                        <a:t>1.2.1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latin typeface="DejaVu Serif"/>
                        </a:rPr>
                        <a:t>The system shall avoid unrecoverable collisions with obstacles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927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latin typeface="DejaVu Serif"/>
                        </a:rPr>
                        <a:t>1.2.2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latin typeface="DejaVu Serif"/>
                        </a:rPr>
                        <a:t>The system shall plan vehicle trajectories through the environment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graphicFrame>
        <p:nvGraphicFramePr>
          <p:cNvPr id="78" name="Table 5"/>
          <p:cNvGraphicFramePr/>
          <p:nvPr/>
        </p:nvGraphicFramePr>
        <p:xfrm>
          <a:off x="414000" y="4346280"/>
          <a:ext cx="8412120" cy="2366640"/>
        </p:xfrm>
        <a:graphic>
          <a:graphicData uri="http://schemas.openxmlformats.org/drawingml/2006/table">
            <a:tbl>
              <a:tblPr/>
              <a:tblGrid>
                <a:gridCol w="1356840"/>
                <a:gridCol w="2204280"/>
                <a:gridCol w="694440"/>
                <a:gridCol w="4156920"/>
              </a:tblGrid>
              <a:tr h="513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trike="noStrike">
                          <a:solidFill>
                            <a:srgbClr val="000000"/>
                          </a:solidFill>
                          <a:latin typeface="DejaVu Serif"/>
                        </a:rPr>
                        <a:t>Level 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trike="noStrike">
                          <a:solidFill>
                            <a:srgbClr val="000000"/>
                          </a:solidFill>
                          <a:latin typeface="DejaVu Serif"/>
                        </a:rPr>
                        <a:t>Level 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trike="noStrike">
                          <a:solidFill>
                            <a:srgbClr val="000000"/>
                          </a:solidFill>
                          <a:latin typeface="DejaVu Serif"/>
                        </a:rPr>
                        <a:t>Level 3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1135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latin typeface="DejaVu Serif"/>
                        </a:rPr>
                        <a:t>The system shall track visually identified targets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latin typeface="DejaVu Serif"/>
                        </a:rPr>
                        <a:t>Each PPU shall have the ability to track targets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DejaVu Serif"/>
                        </a:rPr>
                        <a:t>2.1.1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DejaVu Serif"/>
                        </a:rPr>
                        <a:t>The PPU shall estimate target position to within 0.5 m</a:t>
                      </a:r>
                      <a:endParaRPr/>
                    </a:p>
                  </a:txBody>
                  <a:tcPr/>
                </a:tc>
              </a:tr>
              <a:tr h="7182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DejaVu Serif"/>
                        </a:rPr>
                        <a:t>The system shall be autonomous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DejaVu Serif"/>
                        </a:rPr>
                        <a:t>The system shall not rely on external processing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DejaVu Serif"/>
                        </a:rPr>
                        <a:t>4.1.2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DejaVu Serif"/>
                        </a:rPr>
                        <a:t>The system shall perform perception onboard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 1"/>
          <p:cNvSpPr/>
          <p:nvPr/>
        </p:nvSpPr>
        <p:spPr>
          <a:xfrm>
            <a:off x="0" y="84384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136" name="Picture 5" descr=""/>
          <p:cNvPicPr/>
          <p:nvPr/>
        </p:nvPicPr>
        <p:blipFill>
          <a:blip r:embed="rId1"/>
          <a:stretch/>
        </p:blipFill>
        <p:spPr>
          <a:xfrm>
            <a:off x="0" y="0"/>
            <a:ext cx="1150560" cy="84276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1151640" y="2160"/>
            <a:ext cx="7991280" cy="830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38" name="Picture 7" descr=""/>
          <p:cNvPicPr/>
          <p:nvPr/>
        </p:nvPicPr>
        <p:blipFill>
          <a:blip r:embed="rId2"/>
          <a:stretch/>
        </p:blipFill>
        <p:spPr>
          <a:xfrm>
            <a:off x="8310960" y="2160"/>
            <a:ext cx="831960" cy="831960"/>
          </a:xfrm>
          <a:prstGeom prst="rect">
            <a:avLst/>
          </a:prstGeom>
          <a:ln>
            <a:noFill/>
          </a:ln>
        </p:spPr>
      </p:pic>
      <p:sp>
        <p:nvSpPr>
          <p:cNvPr id="139" name="CustomShape 3"/>
          <p:cNvSpPr/>
          <p:nvPr/>
        </p:nvSpPr>
        <p:spPr>
          <a:xfrm>
            <a:off x="1202040" y="188640"/>
            <a:ext cx="69822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Candara"/>
                <a:ea typeface="DejaVu Sans"/>
              </a:rPr>
              <a:t>Perception: Block Diagram, Software Stereo</a:t>
            </a:r>
            <a:endParaRPr/>
          </a:p>
        </p:txBody>
      </p:sp>
      <p:pic>
        <p:nvPicPr>
          <p:cNvPr id="140" name="" descr=""/>
          <p:cNvPicPr/>
          <p:nvPr/>
        </p:nvPicPr>
        <p:blipFill>
          <a:blip r:embed="rId3"/>
          <a:stretch/>
        </p:blipFill>
        <p:spPr>
          <a:xfrm>
            <a:off x="1645920" y="1623960"/>
            <a:ext cx="5955840" cy="285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Line 1"/>
          <p:cNvSpPr/>
          <p:nvPr/>
        </p:nvSpPr>
        <p:spPr>
          <a:xfrm>
            <a:off x="0" y="84384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142" name="Picture 5" descr=""/>
          <p:cNvPicPr/>
          <p:nvPr/>
        </p:nvPicPr>
        <p:blipFill>
          <a:blip r:embed="rId1"/>
          <a:stretch/>
        </p:blipFill>
        <p:spPr>
          <a:xfrm>
            <a:off x="0" y="0"/>
            <a:ext cx="1150560" cy="842760"/>
          </a:xfrm>
          <a:prstGeom prst="rect">
            <a:avLst/>
          </a:prstGeom>
          <a:ln>
            <a:noFill/>
          </a:ln>
        </p:spPr>
      </p:pic>
      <p:sp>
        <p:nvSpPr>
          <p:cNvPr id="143" name="CustomShape 2"/>
          <p:cNvSpPr/>
          <p:nvPr/>
        </p:nvSpPr>
        <p:spPr>
          <a:xfrm>
            <a:off x="1151640" y="2160"/>
            <a:ext cx="7991280" cy="830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44" name="Picture 7" descr=""/>
          <p:cNvPicPr/>
          <p:nvPr/>
        </p:nvPicPr>
        <p:blipFill>
          <a:blip r:embed="rId2"/>
          <a:stretch/>
        </p:blipFill>
        <p:spPr>
          <a:xfrm>
            <a:off x="8310960" y="2160"/>
            <a:ext cx="831960" cy="831960"/>
          </a:xfrm>
          <a:prstGeom prst="rect">
            <a:avLst/>
          </a:prstGeom>
          <a:ln>
            <a:noFill/>
          </a:ln>
        </p:spPr>
      </p:pic>
      <p:sp>
        <p:nvSpPr>
          <p:cNvPr id="145" name="CustomShape 3"/>
          <p:cNvSpPr/>
          <p:nvPr/>
        </p:nvSpPr>
        <p:spPr>
          <a:xfrm>
            <a:off x="1202040" y="188640"/>
            <a:ext cx="69822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Candara"/>
                <a:ea typeface="DejaVu Sans"/>
              </a:rPr>
              <a:t>Perception: Requirements</a:t>
            </a:r>
            <a:endParaRPr/>
          </a:p>
        </p:txBody>
      </p:sp>
      <p:graphicFrame>
        <p:nvGraphicFramePr>
          <p:cNvPr id="146" name="Table 4"/>
          <p:cNvGraphicFramePr/>
          <p:nvPr/>
        </p:nvGraphicFramePr>
        <p:xfrm>
          <a:off x="477360" y="1025280"/>
          <a:ext cx="8203680" cy="2723400"/>
        </p:xfrm>
        <a:graphic>
          <a:graphicData uri="http://schemas.openxmlformats.org/drawingml/2006/table">
            <a:tbl>
              <a:tblPr/>
              <a:tblGrid>
                <a:gridCol w="867240"/>
                <a:gridCol w="3668400"/>
                <a:gridCol w="3668400"/>
              </a:tblGrid>
              <a:tr h="444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trike="noStrike">
                          <a:solidFill>
                            <a:srgbClr val="000000"/>
                          </a:solidFill>
                          <a:latin typeface="DejaVu Serif"/>
                        </a:rPr>
                        <a:t>Level 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trike="noStrike">
                          <a:latin typeface="DejaVu Serif"/>
                        </a:rPr>
                        <a:t>How is Requirement Satisfied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374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latin typeface="DejaVu Serif"/>
                        </a:rPr>
                        <a:t>1.1.1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DejaVu Serif"/>
                        </a:rPr>
                        <a:t>The system shall have visual sensor(s)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i="1" lang="en-US" sz="1400" strike="noStrike">
                          <a:latin typeface="DejaVu Serif"/>
                        </a:rPr>
                        <a:t>Guidance</a:t>
                      </a:r>
                      <a:r>
                        <a:rPr lang="en-US" sz="1400" strike="noStrike">
                          <a:latin typeface="DejaVu Serif"/>
                        </a:rPr>
                        <a:t> cameras</a:t>
                      </a:r>
                      <a:endParaRPr/>
                    </a:p>
                  </a:txBody>
                  <a:tcPr/>
                </a:tc>
              </a:tr>
              <a:tr h="6346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latin typeface="DejaVu Serif"/>
                        </a:rPr>
                        <a:t>1.1.2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DejaVu Serif"/>
                        </a:rPr>
                        <a:t>The system shall be capable of processing imagery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i="1" lang="en-US" sz="1400" strike="noStrike">
                          <a:latin typeface="DejaVu Serif"/>
                        </a:rPr>
                        <a:t>Guidance</a:t>
                      </a:r>
                      <a:r>
                        <a:rPr lang="en-US" sz="1400" strike="noStrike">
                          <a:latin typeface="DejaVu Serif"/>
                        </a:rPr>
                        <a:t> and software pipelines</a:t>
                      </a:r>
                      <a:endParaRPr/>
                    </a:p>
                  </a:txBody>
                  <a:tcPr/>
                </a:tc>
              </a:tr>
              <a:tr h="6346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latin typeface="DejaVu Serif"/>
                        </a:rPr>
                        <a:t>1.2.1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latin typeface="DejaVu Serif"/>
                        </a:rPr>
                        <a:t>The system shall avoid unrecoverable collisions with obstacles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latin typeface="DejaVu Serif"/>
                        </a:rPr>
                        <a:t>Obstacle detection via </a:t>
                      </a:r>
                      <a:r>
                        <a:rPr i="1" lang="en-US" sz="1400" strike="noStrike">
                          <a:latin typeface="DejaVu Serif"/>
                        </a:rPr>
                        <a:t>Guidance</a:t>
                      </a:r>
                      <a:endParaRPr/>
                    </a:p>
                  </a:txBody>
                  <a:tcPr/>
                </a:tc>
              </a:tr>
              <a:tr h="635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latin typeface="DejaVu Serif"/>
                        </a:rPr>
                        <a:t>1.2.2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latin typeface="DejaVu Serif"/>
                        </a:rPr>
                        <a:t>The system shall plan vehicle trajectories through the environment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latin typeface="DejaVu Serif"/>
                        </a:rPr>
                        <a:t>Map production from </a:t>
                      </a:r>
                      <a:r>
                        <a:rPr i="1" lang="en-US" sz="1400" strike="noStrike">
                          <a:latin typeface="DejaVu Serif"/>
                        </a:rPr>
                        <a:t>RTABMap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7" name="Table 5"/>
          <p:cNvGraphicFramePr/>
          <p:nvPr/>
        </p:nvGraphicFramePr>
        <p:xfrm>
          <a:off x="414000" y="4346280"/>
          <a:ext cx="8272440" cy="1740240"/>
        </p:xfrm>
        <a:graphic>
          <a:graphicData uri="http://schemas.openxmlformats.org/drawingml/2006/table">
            <a:tbl>
              <a:tblPr/>
              <a:tblGrid>
                <a:gridCol w="637920"/>
                <a:gridCol w="3817800"/>
                <a:gridCol w="3817080"/>
              </a:tblGrid>
              <a:tr h="513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trike="noStrike">
                          <a:solidFill>
                            <a:srgbClr val="000000"/>
                          </a:solidFill>
                          <a:latin typeface="DejaVu Serif"/>
                        </a:rPr>
                        <a:t>Level 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trike="noStrike">
                          <a:latin typeface="DejaVu Serif"/>
                        </a:rPr>
                        <a:t>How is Requirement Satisfied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7182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DejaVu Serif"/>
                        </a:rPr>
                        <a:t>2.1.1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DejaVu Serif"/>
                        </a:rPr>
                        <a:t>The PPU shall estimate target position to within 0.5 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latin typeface="DejaVu Serif"/>
                        </a:rPr>
                        <a:t>Software stereo pipeline's depth image coupled with </a:t>
                      </a:r>
                      <a:r>
                        <a:rPr i="1" lang="en-US" sz="1400" strike="noStrike">
                          <a:latin typeface="DejaVu Serif"/>
                        </a:rPr>
                        <a:t>RTABMap</a:t>
                      </a:r>
                      <a:r>
                        <a:rPr lang="en-US" sz="1400" strike="noStrike">
                          <a:latin typeface="DejaVu Serif"/>
                        </a:rPr>
                        <a:t> position estimate</a:t>
                      </a:r>
                      <a:endParaRPr/>
                    </a:p>
                  </a:txBody>
                  <a:tcPr/>
                </a:tc>
              </a:tr>
              <a:tr h="509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DejaVu Serif"/>
                        </a:rPr>
                        <a:t>4.1.2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DejaVu Serif"/>
                        </a:rPr>
                        <a:t>The system shall perform perception onboard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i="1" lang="en-US" sz="1400" strike="noStrike">
                          <a:latin typeface="DejaVu Serif"/>
                        </a:rPr>
                        <a:t>Guidance </a:t>
                      </a:r>
                      <a:r>
                        <a:rPr lang="en-US" sz="1400" strike="noStrike">
                          <a:latin typeface="DejaVu Serif"/>
                        </a:rPr>
                        <a:t>+ </a:t>
                      </a:r>
                      <a:r>
                        <a:rPr i="1" lang="en-US" sz="1400" strike="noStrike">
                          <a:latin typeface="DejaVu Serif"/>
                        </a:rPr>
                        <a:t>RTABMap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Line 1"/>
          <p:cNvSpPr/>
          <p:nvPr/>
        </p:nvSpPr>
        <p:spPr>
          <a:xfrm>
            <a:off x="0" y="84384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80" name="Picture 5" descr=""/>
          <p:cNvPicPr/>
          <p:nvPr/>
        </p:nvPicPr>
        <p:blipFill>
          <a:blip r:embed="rId1"/>
          <a:stretch/>
        </p:blipFill>
        <p:spPr>
          <a:xfrm>
            <a:off x="0" y="0"/>
            <a:ext cx="1150560" cy="842760"/>
          </a:xfrm>
          <a:prstGeom prst="rect">
            <a:avLst/>
          </a:prstGeom>
          <a:ln>
            <a:noFill/>
          </a:ln>
        </p:spPr>
      </p:pic>
      <p:sp>
        <p:nvSpPr>
          <p:cNvPr id="81" name="CustomShape 2"/>
          <p:cNvSpPr/>
          <p:nvPr/>
        </p:nvSpPr>
        <p:spPr>
          <a:xfrm>
            <a:off x="1151640" y="2160"/>
            <a:ext cx="7991280" cy="830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82" name="Picture 7" descr=""/>
          <p:cNvPicPr/>
          <p:nvPr/>
        </p:nvPicPr>
        <p:blipFill>
          <a:blip r:embed="rId2"/>
          <a:stretch/>
        </p:blipFill>
        <p:spPr>
          <a:xfrm>
            <a:off x="8310960" y="2160"/>
            <a:ext cx="831960" cy="831960"/>
          </a:xfrm>
          <a:prstGeom prst="rect">
            <a:avLst/>
          </a:prstGeom>
          <a:ln>
            <a:noFill/>
          </a:ln>
        </p:spPr>
      </p:pic>
      <p:sp>
        <p:nvSpPr>
          <p:cNvPr id="83" name="CustomShape 3"/>
          <p:cNvSpPr/>
          <p:nvPr/>
        </p:nvSpPr>
        <p:spPr>
          <a:xfrm>
            <a:off x="1202040" y="188640"/>
            <a:ext cx="69822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Candara"/>
                <a:ea typeface="DejaVu Sans"/>
              </a:rPr>
              <a:t>Perception: Major Design Choices</a:t>
            </a:r>
            <a:endParaRPr/>
          </a:p>
        </p:txBody>
      </p:sp>
      <p:sp>
        <p:nvSpPr>
          <p:cNvPr id="84" name="CustomShape 4"/>
          <p:cNvSpPr/>
          <p:nvPr/>
        </p:nvSpPr>
        <p:spPr>
          <a:xfrm>
            <a:off x="457200" y="1188720"/>
            <a:ext cx="8411760" cy="48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i="1" lang="en-US" strike="noStrike">
                <a:solidFill>
                  <a:srgbClr val="000000"/>
                </a:solidFill>
                <a:latin typeface="DejaVu Sans"/>
                <a:ea typeface="DejaVu Sans"/>
              </a:rPr>
              <a:t>Major Design Choices: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Custom vs Off-The-Shelf SLAM Package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Underlying algorithmic options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Sparse vs Dense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Loop closure support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Image processing choices: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Onboard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Auxiliary processor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Image sensor choices: 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Monocular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Visual + Depth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Stereo pair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Additional sensor options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Ultrasound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Scanning laser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Laser altimeter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Line 1"/>
          <p:cNvSpPr/>
          <p:nvPr/>
        </p:nvSpPr>
        <p:spPr>
          <a:xfrm>
            <a:off x="0" y="84384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86" name="Picture 5" descr=""/>
          <p:cNvPicPr/>
          <p:nvPr/>
        </p:nvPicPr>
        <p:blipFill>
          <a:blip r:embed="rId1"/>
          <a:stretch/>
        </p:blipFill>
        <p:spPr>
          <a:xfrm>
            <a:off x="0" y="0"/>
            <a:ext cx="1150560" cy="84276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1151640" y="2160"/>
            <a:ext cx="7991280" cy="830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88" name="Picture 7" descr=""/>
          <p:cNvPicPr/>
          <p:nvPr/>
        </p:nvPicPr>
        <p:blipFill>
          <a:blip r:embed="rId2"/>
          <a:stretch/>
        </p:blipFill>
        <p:spPr>
          <a:xfrm>
            <a:off x="8310960" y="2160"/>
            <a:ext cx="831960" cy="831960"/>
          </a:xfrm>
          <a:prstGeom prst="rect">
            <a:avLst/>
          </a:prstGeom>
          <a:ln>
            <a:noFill/>
          </a:ln>
        </p:spPr>
      </p:pic>
      <p:sp>
        <p:nvSpPr>
          <p:cNvPr id="89" name="CustomShape 3"/>
          <p:cNvSpPr/>
          <p:nvPr/>
        </p:nvSpPr>
        <p:spPr>
          <a:xfrm>
            <a:off x="1202040" y="188640"/>
            <a:ext cx="69822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Candara"/>
                <a:ea typeface="DejaVu Sans"/>
              </a:rPr>
              <a:t>Perception: Custom vs Off-The-Shelf</a:t>
            </a:r>
            <a:endParaRPr/>
          </a:p>
        </p:txBody>
      </p:sp>
      <p:sp>
        <p:nvSpPr>
          <p:cNvPr id="90" name="CustomShape 4"/>
          <p:cNvSpPr/>
          <p:nvPr/>
        </p:nvSpPr>
        <p:spPr>
          <a:xfrm>
            <a:off x="548640" y="1188720"/>
            <a:ext cx="8228880" cy="592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Given timeline and team resources, development of a custom SLAM solution was not feasible</a:t>
            </a:r>
            <a:endParaRPr/>
          </a:p>
          <a:p>
            <a:endParaRPr/>
          </a:p>
          <a:p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Turned to available software packages for their support of popular varieties of SLAM: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i="1" lang="en-US" strike="noStrike">
                <a:solidFill>
                  <a:srgbClr val="000000"/>
                </a:solidFill>
                <a:latin typeface="DejaVu Sans"/>
                <a:ea typeface="DejaVu Sans"/>
              </a:rPr>
              <a:t>RGBDSlam</a:t>
            </a:r>
            <a:endParaRPr/>
          </a:p>
          <a:p>
            <a:r>
              <a:rPr i="1" lang="en-US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i="1" lang="en-US" strike="noStrike">
                <a:solidFill>
                  <a:srgbClr val="000000"/>
                </a:solidFill>
                <a:latin typeface="DejaVu Sans"/>
                <a:ea typeface="DejaVu Sans"/>
              </a:rPr>
              <a:t>RTABMap</a:t>
            </a:r>
            <a:endParaRPr/>
          </a:p>
          <a:p>
            <a:r>
              <a:rPr i="1" lang="en-US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i="1" lang="en-US" strike="noStrike">
                <a:solidFill>
                  <a:srgbClr val="000000"/>
                </a:solidFill>
                <a:latin typeface="DejaVu Sans"/>
                <a:ea typeface="DejaVu Sans"/>
              </a:rPr>
              <a:t>CCNYSlam</a:t>
            </a:r>
            <a:endParaRPr/>
          </a:p>
          <a:p>
            <a:r>
              <a:rPr i="1" lang="en-US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i="1" lang="en-US" strike="noStrike">
                <a:solidFill>
                  <a:srgbClr val="000000"/>
                </a:solidFill>
                <a:latin typeface="DejaVu Sans"/>
                <a:ea typeface="DejaVu Sans"/>
              </a:rPr>
              <a:t>LSDSlam</a:t>
            </a:r>
            <a:endParaRPr/>
          </a:p>
          <a:p>
            <a:endParaRPr/>
          </a:p>
          <a:p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Package determines sensors required and potential limitations</a:t>
            </a:r>
            <a:endParaRPr/>
          </a:p>
          <a:p>
            <a:endParaRPr/>
          </a:p>
          <a:p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Loop closure determined to be a necessary feature to support operations in larger spaces</a:t>
            </a:r>
            <a:endParaRPr/>
          </a:p>
          <a:p>
            <a:endParaRPr/>
          </a:p>
          <a:p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Necessary to have immediate position output for use in control system</a:t>
            </a:r>
            <a:endParaRPr/>
          </a:p>
          <a:p>
            <a:endParaRPr/>
          </a:p>
          <a:p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Required to provide reasonable performance on a CPU that can be flown as payload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Line 1"/>
          <p:cNvSpPr/>
          <p:nvPr/>
        </p:nvSpPr>
        <p:spPr>
          <a:xfrm>
            <a:off x="0" y="84384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92" name="Picture 5" descr=""/>
          <p:cNvPicPr/>
          <p:nvPr/>
        </p:nvPicPr>
        <p:blipFill>
          <a:blip r:embed="rId1"/>
          <a:stretch/>
        </p:blipFill>
        <p:spPr>
          <a:xfrm>
            <a:off x="0" y="0"/>
            <a:ext cx="1150560" cy="84276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1151640" y="2160"/>
            <a:ext cx="7991280" cy="830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94" name="Picture 7" descr=""/>
          <p:cNvPicPr/>
          <p:nvPr/>
        </p:nvPicPr>
        <p:blipFill>
          <a:blip r:embed="rId2"/>
          <a:stretch/>
        </p:blipFill>
        <p:spPr>
          <a:xfrm>
            <a:off x="8310960" y="2160"/>
            <a:ext cx="831960" cy="831960"/>
          </a:xfrm>
          <a:prstGeom prst="rect">
            <a:avLst/>
          </a:prstGeom>
          <a:ln>
            <a:noFill/>
          </a:ln>
        </p:spPr>
      </p:pic>
      <p:sp>
        <p:nvSpPr>
          <p:cNvPr id="95" name="CustomShape 3"/>
          <p:cNvSpPr/>
          <p:nvPr/>
        </p:nvSpPr>
        <p:spPr>
          <a:xfrm>
            <a:off x="1202040" y="188640"/>
            <a:ext cx="69822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Candara"/>
                <a:ea typeface="DejaVu Sans"/>
              </a:rPr>
              <a:t>Perception: SLAM Design Choice</a:t>
            </a:r>
            <a:endParaRPr/>
          </a:p>
        </p:txBody>
      </p:sp>
      <p:sp>
        <p:nvSpPr>
          <p:cNvPr id="96" name="CustomShape 4"/>
          <p:cNvSpPr/>
          <p:nvPr/>
        </p:nvSpPr>
        <p:spPr>
          <a:xfrm>
            <a:off x="548640" y="1188720"/>
            <a:ext cx="8228880" cy="27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trike="noStrike">
                <a:solidFill>
                  <a:srgbClr val="000000"/>
                </a:solidFill>
                <a:latin typeface="DejaVu Sans"/>
                <a:ea typeface="DejaVu Sans"/>
              </a:rPr>
              <a:t>Design choice: </a:t>
            </a:r>
            <a:r>
              <a:rPr b="1" i="1" lang="en-US" strike="noStrike">
                <a:solidFill>
                  <a:srgbClr val="000000"/>
                </a:solidFill>
                <a:latin typeface="DejaVu Sans"/>
                <a:ea typeface="DejaVu Sans"/>
              </a:rPr>
              <a:t>RTABMap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Demonstrated capability aboard ARM SOCs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Provides for loop closure and map generation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Able to use a variety of sensor inputs (RGB-D / stereo / laser)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Uses sparse methods with a keyframe approach to minimize growth of map over large areas</a:t>
            </a:r>
            <a:endParaRPr/>
          </a:p>
          <a:p>
            <a:endParaRPr/>
          </a:p>
          <a:p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Line 1"/>
          <p:cNvSpPr/>
          <p:nvPr/>
        </p:nvSpPr>
        <p:spPr>
          <a:xfrm>
            <a:off x="0" y="84384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98" name="Picture 5" descr=""/>
          <p:cNvPicPr/>
          <p:nvPr/>
        </p:nvPicPr>
        <p:blipFill>
          <a:blip r:embed="rId1"/>
          <a:stretch/>
        </p:blipFill>
        <p:spPr>
          <a:xfrm>
            <a:off x="0" y="0"/>
            <a:ext cx="1150560" cy="84276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1151640" y="2160"/>
            <a:ext cx="7991280" cy="830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00" name="Picture 7" descr=""/>
          <p:cNvPicPr/>
          <p:nvPr/>
        </p:nvPicPr>
        <p:blipFill>
          <a:blip r:embed="rId2"/>
          <a:stretch/>
        </p:blipFill>
        <p:spPr>
          <a:xfrm>
            <a:off x="8310960" y="2160"/>
            <a:ext cx="831960" cy="831960"/>
          </a:xfrm>
          <a:prstGeom prst="rect">
            <a:avLst/>
          </a:prstGeom>
          <a:ln>
            <a:noFill/>
          </a:ln>
        </p:spPr>
      </p:pic>
      <p:sp>
        <p:nvSpPr>
          <p:cNvPr id="101" name="CustomShape 3"/>
          <p:cNvSpPr/>
          <p:nvPr/>
        </p:nvSpPr>
        <p:spPr>
          <a:xfrm>
            <a:off x="1202040" y="188640"/>
            <a:ext cx="69822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Candara"/>
                <a:ea typeface="DejaVu Sans"/>
              </a:rPr>
              <a:t>Perception: Onboard vs Auxiliary</a:t>
            </a:r>
            <a:endParaRPr/>
          </a:p>
        </p:txBody>
      </p:sp>
      <p:sp>
        <p:nvSpPr>
          <p:cNvPr id="102" name="CustomShape 4"/>
          <p:cNvSpPr/>
          <p:nvPr/>
        </p:nvSpPr>
        <p:spPr>
          <a:xfrm>
            <a:off x="548640" y="1188720"/>
            <a:ext cx="8228880" cy="194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trike="noStrike">
                <a:solidFill>
                  <a:srgbClr val="000000"/>
                </a:solidFill>
                <a:latin typeface="DejaVu Sans"/>
                <a:ea typeface="DejaVu Sans"/>
              </a:rPr>
              <a:t>RTABMap</a:t>
            </a:r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 requires an odometry source of some sort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External odometry could offload a major source of CPU utilization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Capable of generating odometry from monocular or stereo sensors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endParaRPr/>
          </a:p>
        </p:txBody>
      </p:sp>
      <p:sp>
        <p:nvSpPr>
          <p:cNvPr id="103" name="CustomShape 5"/>
          <p:cNvSpPr/>
          <p:nvPr/>
        </p:nvSpPr>
        <p:spPr>
          <a:xfrm>
            <a:off x="640080" y="2440440"/>
            <a:ext cx="3839760" cy="30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trike="noStrike">
                <a:solidFill>
                  <a:srgbClr val="000000"/>
                </a:solidFill>
                <a:latin typeface="DejaVu Sans"/>
                <a:ea typeface="DejaVu Sans"/>
              </a:rPr>
              <a:t>Design Choice:</a:t>
            </a:r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i="1" lang="en-US" strike="noStrike">
                <a:solidFill>
                  <a:srgbClr val="000000"/>
                </a:solidFill>
                <a:latin typeface="DejaVu Sans"/>
                <a:ea typeface="DejaVu Sans"/>
              </a:rPr>
              <a:t>Guidance</a:t>
            </a:r>
            <a:endParaRPr/>
          </a:p>
          <a:p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Provides an external auxiliary processor to compute odometry, as well as sychronized global shutter stereo pairs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Includes ultrasound sensors as a bonus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Available as a turn-key solution</a:t>
            </a:r>
            <a:endParaRPr/>
          </a:p>
        </p:txBody>
      </p:sp>
      <p:sp>
        <p:nvSpPr>
          <p:cNvPr id="104" name="CustomShape 6"/>
          <p:cNvSpPr/>
          <p:nvPr/>
        </p:nvSpPr>
        <p:spPr>
          <a:xfrm>
            <a:off x="731520" y="5523480"/>
            <a:ext cx="7863120" cy="11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trike="noStrike">
                <a:solidFill>
                  <a:srgbClr val="000000"/>
                </a:solidFill>
                <a:latin typeface="DejaVu Sans"/>
                <a:ea typeface="DejaVu Sans"/>
              </a:rPr>
              <a:t>Other solutions considered: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Mounting a second CPU to handle perception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Required external cameras as well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Rejected due to SWaP impact</a:t>
            </a:r>
            <a:endParaRPr/>
          </a:p>
        </p:txBody>
      </p:sp>
      <p:pic>
        <p:nvPicPr>
          <p:cNvPr id="105" name="" descr=""/>
          <p:cNvPicPr/>
          <p:nvPr/>
        </p:nvPicPr>
        <p:blipFill>
          <a:blip r:embed="rId3"/>
          <a:stretch/>
        </p:blipFill>
        <p:spPr>
          <a:xfrm>
            <a:off x="5019480" y="2093400"/>
            <a:ext cx="3575160" cy="357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Line 1"/>
          <p:cNvSpPr/>
          <p:nvPr/>
        </p:nvSpPr>
        <p:spPr>
          <a:xfrm>
            <a:off x="0" y="84384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107" name="Picture 5" descr=""/>
          <p:cNvPicPr/>
          <p:nvPr/>
        </p:nvPicPr>
        <p:blipFill>
          <a:blip r:embed="rId1"/>
          <a:stretch/>
        </p:blipFill>
        <p:spPr>
          <a:xfrm>
            <a:off x="0" y="0"/>
            <a:ext cx="1150560" cy="842760"/>
          </a:xfrm>
          <a:prstGeom prst="rect">
            <a:avLst/>
          </a:prstGeom>
          <a:ln>
            <a:noFill/>
          </a:ln>
        </p:spPr>
      </p:pic>
      <p:sp>
        <p:nvSpPr>
          <p:cNvPr id="108" name="CustomShape 2"/>
          <p:cNvSpPr/>
          <p:nvPr/>
        </p:nvSpPr>
        <p:spPr>
          <a:xfrm>
            <a:off x="1151640" y="2160"/>
            <a:ext cx="7991280" cy="830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09" name="Picture 7" descr=""/>
          <p:cNvPicPr/>
          <p:nvPr/>
        </p:nvPicPr>
        <p:blipFill>
          <a:blip r:embed="rId2"/>
          <a:stretch/>
        </p:blipFill>
        <p:spPr>
          <a:xfrm>
            <a:off x="8310960" y="2160"/>
            <a:ext cx="831960" cy="83196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1202040" y="188640"/>
            <a:ext cx="69822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Candara"/>
                <a:ea typeface="DejaVu Sans"/>
              </a:rPr>
              <a:t>Perception: Camera Choice</a:t>
            </a:r>
            <a:endParaRPr/>
          </a:p>
        </p:txBody>
      </p:sp>
      <p:sp>
        <p:nvSpPr>
          <p:cNvPr id="111" name="CustomShape 4"/>
          <p:cNvSpPr/>
          <p:nvPr/>
        </p:nvSpPr>
        <p:spPr>
          <a:xfrm>
            <a:off x="457200" y="1645920"/>
            <a:ext cx="8228880" cy="30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trike="noStrike">
                <a:solidFill>
                  <a:srgbClr val="000000"/>
                </a:solidFill>
                <a:latin typeface="DejaVu Sans"/>
                <a:ea typeface="DejaVu Sans"/>
              </a:rPr>
              <a:t>Design choice: </a:t>
            </a:r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Stereo Pair</a:t>
            </a:r>
            <a:r>
              <a:rPr b="1" lang="en-US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Depth maps produced by </a:t>
            </a:r>
            <a:r>
              <a:rPr i="1" lang="en-US" strike="noStrike">
                <a:solidFill>
                  <a:srgbClr val="000000"/>
                </a:solidFill>
                <a:latin typeface="DejaVu Sans"/>
                <a:ea typeface="DejaVu Sans"/>
              </a:rPr>
              <a:t>Guidance</a:t>
            </a:r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 show poor performance, related to stereo pipeline algorithm parameters that can't be changed</a:t>
            </a:r>
            <a:endParaRPr/>
          </a:p>
          <a:p>
            <a:endParaRPr/>
          </a:p>
          <a:p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Software stereo pipeline available to produce depth maps for use in target registration to 3D coordinates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endParaRPr/>
          </a:p>
          <a:p>
            <a:endParaRPr/>
          </a:p>
          <a:p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endParaRPr/>
          </a:p>
        </p:txBody>
      </p:sp>
      <p:sp>
        <p:nvSpPr>
          <p:cNvPr id="112" name="CustomShape 5"/>
          <p:cNvSpPr/>
          <p:nvPr/>
        </p:nvSpPr>
        <p:spPr>
          <a:xfrm>
            <a:off x="365760" y="1005480"/>
            <a:ext cx="8228880" cy="11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trike="noStrike">
                <a:solidFill>
                  <a:srgbClr val="000000"/>
                </a:solidFill>
                <a:latin typeface="DejaVu Sans"/>
                <a:ea typeface="DejaVu Sans"/>
              </a:rPr>
              <a:t>RTABMap</a:t>
            </a:r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 requires imagery input, either as a RGB-D or a stereo pair</a:t>
            </a:r>
            <a:endParaRPr/>
          </a:p>
          <a:p>
            <a:endParaRPr/>
          </a:p>
          <a:p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endParaRPr/>
          </a:p>
        </p:txBody>
      </p:sp>
      <p:pic>
        <p:nvPicPr>
          <p:cNvPr id="113" name="" descr=""/>
          <p:cNvPicPr/>
          <p:nvPr/>
        </p:nvPicPr>
        <p:blipFill>
          <a:blip r:embed="rId3"/>
          <a:srcRect l="34975" t="26546" r="35863" b="24071"/>
          <a:stretch/>
        </p:blipFill>
        <p:spPr>
          <a:xfrm>
            <a:off x="4881600" y="3566160"/>
            <a:ext cx="3895920" cy="297900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4"/>
          <a:stretch/>
        </p:blipFill>
        <p:spPr>
          <a:xfrm>
            <a:off x="640080" y="3827520"/>
            <a:ext cx="3672360" cy="1658160"/>
          </a:xfrm>
          <a:prstGeom prst="rect">
            <a:avLst/>
          </a:prstGeom>
          <a:ln>
            <a:noFill/>
          </a:ln>
        </p:spPr>
      </p:pic>
      <p:sp>
        <p:nvSpPr>
          <p:cNvPr id="115" name="CustomShape 6"/>
          <p:cNvSpPr/>
          <p:nvPr/>
        </p:nvSpPr>
        <p:spPr>
          <a:xfrm>
            <a:off x="640080" y="5760720"/>
            <a:ext cx="383976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trike="noStrike">
                <a:solidFill>
                  <a:srgbClr val="000000"/>
                </a:solidFill>
                <a:latin typeface="DejaVu Sans"/>
                <a:ea typeface="DejaVu Sans"/>
              </a:rPr>
              <a:t>Map produced by RGB+Depth</a:t>
            </a:r>
            <a:endParaRPr/>
          </a:p>
        </p:txBody>
      </p:sp>
      <p:sp>
        <p:nvSpPr>
          <p:cNvPr id="116" name="CustomShape 7"/>
          <p:cNvSpPr/>
          <p:nvPr/>
        </p:nvSpPr>
        <p:spPr>
          <a:xfrm>
            <a:off x="4937760" y="6217920"/>
            <a:ext cx="383976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trike="noStrike">
                <a:solidFill>
                  <a:srgbClr val="000000"/>
                </a:solidFill>
                <a:latin typeface="DejaVu Sans"/>
                <a:ea typeface="DejaVu Sans"/>
              </a:rPr>
              <a:t>Map produced by stereo pair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Line 1"/>
          <p:cNvSpPr/>
          <p:nvPr/>
        </p:nvSpPr>
        <p:spPr>
          <a:xfrm>
            <a:off x="0" y="84384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118" name="Picture 5" descr=""/>
          <p:cNvPicPr/>
          <p:nvPr/>
        </p:nvPicPr>
        <p:blipFill>
          <a:blip r:embed="rId1"/>
          <a:stretch/>
        </p:blipFill>
        <p:spPr>
          <a:xfrm>
            <a:off x="0" y="0"/>
            <a:ext cx="1150560" cy="842760"/>
          </a:xfrm>
          <a:prstGeom prst="rect">
            <a:avLst/>
          </a:prstGeom>
          <a:ln>
            <a:noFill/>
          </a:ln>
        </p:spPr>
      </p:pic>
      <p:sp>
        <p:nvSpPr>
          <p:cNvPr id="119" name="CustomShape 2"/>
          <p:cNvSpPr/>
          <p:nvPr/>
        </p:nvSpPr>
        <p:spPr>
          <a:xfrm>
            <a:off x="1151640" y="2160"/>
            <a:ext cx="7991280" cy="830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20" name="Picture 7" descr=""/>
          <p:cNvPicPr/>
          <p:nvPr/>
        </p:nvPicPr>
        <p:blipFill>
          <a:blip r:embed="rId2"/>
          <a:stretch/>
        </p:blipFill>
        <p:spPr>
          <a:xfrm>
            <a:off x="8310960" y="2160"/>
            <a:ext cx="831960" cy="831960"/>
          </a:xfrm>
          <a:prstGeom prst="rect">
            <a:avLst/>
          </a:prstGeom>
          <a:ln>
            <a:noFill/>
          </a:ln>
        </p:spPr>
      </p:pic>
      <p:sp>
        <p:nvSpPr>
          <p:cNvPr id="121" name="CustomShape 3"/>
          <p:cNvSpPr/>
          <p:nvPr/>
        </p:nvSpPr>
        <p:spPr>
          <a:xfrm>
            <a:off x="1202040" y="188640"/>
            <a:ext cx="69822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Candara"/>
                <a:ea typeface="DejaVu Sans"/>
              </a:rPr>
              <a:t>Perception: Additional Sensors</a:t>
            </a:r>
            <a:endParaRPr/>
          </a:p>
        </p:txBody>
      </p:sp>
      <p:sp>
        <p:nvSpPr>
          <p:cNvPr id="122" name="CustomShape 4"/>
          <p:cNvSpPr/>
          <p:nvPr/>
        </p:nvSpPr>
        <p:spPr>
          <a:xfrm>
            <a:off x="548640" y="1188720"/>
            <a:ext cx="8228880" cy="27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trike="noStrike">
                <a:solidFill>
                  <a:srgbClr val="000000"/>
                </a:solidFill>
                <a:latin typeface="DejaVu Sans"/>
                <a:ea typeface="DejaVu Sans"/>
              </a:rPr>
              <a:t>Design choice: Potentially laser altimeter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i="1" lang="en-US" strike="noStrike">
                <a:solidFill>
                  <a:srgbClr val="000000"/>
                </a:solidFill>
                <a:latin typeface="DejaVu Sans"/>
                <a:ea typeface="DejaVu Sans"/>
              </a:rPr>
              <a:t>Guidance</a:t>
            </a:r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 provides ultrasounds for coarse object detection and coarse altitude estimation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As testing proceeds, the laser altimeter may become necessary to ensure safe autonomous takeoffs and landings </a:t>
            </a:r>
            <a:endParaRPr/>
          </a:p>
          <a:p>
            <a:endParaRPr/>
          </a:p>
          <a:p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Line 1"/>
          <p:cNvSpPr/>
          <p:nvPr/>
        </p:nvSpPr>
        <p:spPr>
          <a:xfrm>
            <a:off x="0" y="84384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124" name="Picture 5" descr=""/>
          <p:cNvPicPr/>
          <p:nvPr/>
        </p:nvPicPr>
        <p:blipFill>
          <a:blip r:embed="rId1"/>
          <a:stretch/>
        </p:blipFill>
        <p:spPr>
          <a:xfrm>
            <a:off x="0" y="0"/>
            <a:ext cx="1150560" cy="842760"/>
          </a:xfrm>
          <a:prstGeom prst="rect">
            <a:avLst/>
          </a:prstGeom>
          <a:ln>
            <a:noFill/>
          </a:ln>
        </p:spPr>
      </p:pic>
      <p:sp>
        <p:nvSpPr>
          <p:cNvPr id="125" name="CustomShape 2"/>
          <p:cNvSpPr/>
          <p:nvPr/>
        </p:nvSpPr>
        <p:spPr>
          <a:xfrm>
            <a:off x="1151640" y="2160"/>
            <a:ext cx="7991280" cy="830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26" name="Picture 7" descr=""/>
          <p:cNvPicPr/>
          <p:nvPr/>
        </p:nvPicPr>
        <p:blipFill>
          <a:blip r:embed="rId2"/>
          <a:stretch/>
        </p:blipFill>
        <p:spPr>
          <a:xfrm>
            <a:off x="8310960" y="2160"/>
            <a:ext cx="831960" cy="831960"/>
          </a:xfrm>
          <a:prstGeom prst="rect">
            <a:avLst/>
          </a:prstGeom>
          <a:ln>
            <a:noFill/>
          </a:ln>
        </p:spPr>
      </p:pic>
      <p:sp>
        <p:nvSpPr>
          <p:cNvPr id="127" name="CustomShape 3"/>
          <p:cNvSpPr/>
          <p:nvPr/>
        </p:nvSpPr>
        <p:spPr>
          <a:xfrm>
            <a:off x="1202040" y="188640"/>
            <a:ext cx="69822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Candara"/>
                <a:ea typeface="DejaVu Sans"/>
              </a:rPr>
              <a:t>Perception: Block Diagram, </a:t>
            </a:r>
            <a:r>
              <a:rPr i="1" lang="en-US" sz="2400" strike="noStrike">
                <a:solidFill>
                  <a:srgbClr val="ffffff"/>
                </a:solidFill>
                <a:latin typeface="Candara"/>
                <a:ea typeface="DejaVu Sans"/>
              </a:rPr>
              <a:t>Guidance</a:t>
            </a:r>
            <a:endParaRPr/>
          </a:p>
        </p:txBody>
      </p:sp>
      <p:pic>
        <p:nvPicPr>
          <p:cNvPr id="128" name="" descr=""/>
          <p:cNvPicPr/>
          <p:nvPr/>
        </p:nvPicPr>
        <p:blipFill>
          <a:blip r:embed="rId3"/>
          <a:stretch/>
        </p:blipFill>
        <p:spPr>
          <a:xfrm>
            <a:off x="203040" y="561960"/>
            <a:ext cx="8845920" cy="578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ine 1"/>
          <p:cNvSpPr/>
          <p:nvPr/>
        </p:nvSpPr>
        <p:spPr>
          <a:xfrm>
            <a:off x="0" y="84384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130" name="Picture 5" descr=""/>
          <p:cNvPicPr/>
          <p:nvPr/>
        </p:nvPicPr>
        <p:blipFill>
          <a:blip r:embed="rId1"/>
          <a:stretch/>
        </p:blipFill>
        <p:spPr>
          <a:xfrm>
            <a:off x="0" y="0"/>
            <a:ext cx="1150560" cy="84276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1151640" y="2160"/>
            <a:ext cx="7991280" cy="830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32" name="Picture 7" descr=""/>
          <p:cNvPicPr/>
          <p:nvPr/>
        </p:nvPicPr>
        <p:blipFill>
          <a:blip r:embed="rId2"/>
          <a:stretch/>
        </p:blipFill>
        <p:spPr>
          <a:xfrm>
            <a:off x="8310960" y="2160"/>
            <a:ext cx="831960" cy="831960"/>
          </a:xfrm>
          <a:prstGeom prst="rect">
            <a:avLst/>
          </a:prstGeom>
          <a:ln>
            <a:noFill/>
          </a:ln>
        </p:spPr>
      </p:pic>
      <p:sp>
        <p:nvSpPr>
          <p:cNvPr id="133" name="CustomShape 3"/>
          <p:cNvSpPr/>
          <p:nvPr/>
        </p:nvSpPr>
        <p:spPr>
          <a:xfrm>
            <a:off x="1202040" y="188640"/>
            <a:ext cx="69822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Candara"/>
                <a:ea typeface="DejaVu Sans"/>
              </a:rPr>
              <a:t>Perception: Block Diagram, </a:t>
            </a:r>
            <a:r>
              <a:rPr i="1" lang="en-US" sz="2400" strike="noStrike">
                <a:solidFill>
                  <a:srgbClr val="ffffff"/>
                </a:solidFill>
                <a:latin typeface="Candara"/>
                <a:ea typeface="DejaVu Sans"/>
              </a:rPr>
              <a:t>RTABMap</a:t>
            </a:r>
            <a:endParaRPr/>
          </a:p>
        </p:txBody>
      </p:sp>
      <p:pic>
        <p:nvPicPr>
          <p:cNvPr id="134" name="" descr=""/>
          <p:cNvPicPr/>
          <p:nvPr/>
        </p:nvPicPr>
        <p:blipFill>
          <a:blip r:embed="rId3"/>
          <a:stretch/>
        </p:blipFill>
        <p:spPr>
          <a:xfrm>
            <a:off x="1188720" y="1320840"/>
            <a:ext cx="6713640" cy="428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LibreOffice/4.4.4.3$Linux_X86_64 LibreOffice_project/40m0$Build-3</Application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2015-10-11T18:51:34Z</dcterms:created>
  <dc:creator>Drew Ellison</dc:creator>
  <dc:language>en-US</dc:language>
  <dcterms:modified xsi:type="dcterms:W3CDTF">2015-12-08T16:44:21Z</dcterms:modified>
  <cp:revision>11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