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917000" x="457200"/>
            <a:ext cy="4008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y="744409" x="446700"/>
            <a:ext cy="0" cx="8250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ctrTitle"/>
          </p:nvPr>
        </p:nvSpPr>
        <p:spPr>
          <a:xfrm>
            <a:off y="1212625" x="685800"/>
            <a:ext cy="15306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Modeling Properties of Inferior Temporal Cortex Neurons</a:t>
            </a: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Salman Khan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6" x="457200"/>
            <a:ext cy="554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Roads &amp; Lane Detection - 2 - Labels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917000" x="457200"/>
            <a:ext cy="4008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Single label IMAGE for each left camera image.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Road type prefixed to image name.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For urban marked road type label image marks ‘ego’ lane - lane the car is in.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For all other images, total road area is marked.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r" rtl="0" lvl="0" indent="0" marL="228600">
              <a:spcBef>
                <a:spcPts val="0"/>
              </a:spcBef>
              <a:buSzPct val="200000"/>
              <a:buNone/>
            </a:pPr>
            <a:r>
              <a:rPr sz="1200" lang="en"/>
              <a:t>REF: A New Performance Measure and Evaluation Benchmark for Road Detection Algorithms - 2013 - Fritsch, Kuhnl &amp; Geiger.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82176" x="457200"/>
            <a:ext cy="527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Raw Data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612200" x="457200"/>
            <a:ext cy="4428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Raw data videos available for 5 categories: City Residential, Road, Campus, Person.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For each video: 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Unsynchronized, unrectified images 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Left and right color images with timestamps.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Left and right grayscale images with timestamps.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Oxts (GPS\IMU) data with data format &amp; timestamps.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Lidar data with timestamps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rabicPeriod"/>
            </a:pPr>
            <a:r>
              <a:rPr lang="en"/>
              <a:t>S</a:t>
            </a:r>
            <a:r>
              <a:rPr sz="2400" lang="en"/>
              <a:t>ynced &amp; rectified </a:t>
            </a:r>
            <a:r>
              <a:rPr lang="en"/>
              <a:t>images</a:t>
            </a:r>
            <a:r>
              <a:rPr sz="2400" lang="en"/>
              <a:t> 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Same data as unsynchronized, unrectified images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rabicPeriod"/>
            </a:pPr>
            <a:r>
              <a:rPr lang="en"/>
              <a:t>C</a:t>
            </a:r>
            <a:r>
              <a:rPr sz="2400" lang="en"/>
              <a:t>alibration 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rabicPeriod"/>
            </a:pPr>
            <a:r>
              <a:rPr lang="en"/>
              <a:t>T</a:t>
            </a:r>
            <a:r>
              <a:rPr sz="2400" lang="en"/>
              <a:t>racklets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xml file. (</a:t>
            </a:r>
            <a:r>
              <a:rPr sz="1400" lang="en">
                <a:solidFill>
                  <a:srgbClr val="FF0000"/>
                </a:solidFill>
              </a:rPr>
              <a:t>Verify if same labels data per object</a:t>
            </a:r>
            <a:r>
              <a:rPr sz="1400" lang="en"/>
              <a:t>)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400" lang="en"/>
              <a:t>python file for reading xml file exists.</a:t>
            </a:r>
          </a:p>
          <a:p>
            <a:pPr algn="r" lvl="0">
              <a:spcBef>
                <a:spcPts val="0"/>
              </a:spcBef>
              <a:buNone/>
            </a:pPr>
            <a:r>
              <a:rPr sz="1200" lang="en"/>
              <a:t>REF: Vision meets Robotics: The KITTI Dataset - 2013 - Geiger et. al.</a:t>
            </a:r>
          </a:p>
        </p:txBody>
      </p:sp>
      <p:sp>
        <p:nvSpPr>
          <p:cNvPr id="89" name="Shape 89"/>
          <p:cNvSpPr/>
          <p:nvPr/>
        </p:nvSpPr>
        <p:spPr>
          <a:xfrm>
            <a:off y="1555700" x="5654250"/>
            <a:ext cy="573600" cx="2929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Rectified = cropped to 1382x512.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Synchronized = ?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82176" x="457200"/>
            <a:ext cy="527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Next Steps - KITTI data sets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917000" x="332175"/>
            <a:ext cy="4008900" cx="8441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Understand Lidar data &amp; point cloud representations.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Understand GPS\IMU data.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Select data set to use.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Analyze code files and libraries in development kit of selected data set.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Find a good python image processing toolbox - read &amp; process .png images.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Annotate labels onto images.</a:t>
            </a:r>
          </a:p>
          <a:p>
            <a:pPr rtl="0" lvl="0" indent="-381000" marL="45720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0000"/>
                </a:solidFill>
              </a:rPr>
              <a:t>More annotations? Explore existing additional labels?</a:t>
            </a:r>
          </a:p>
          <a:p>
            <a:pPr rtl="0" lvl="0" indent="-381000" marL="45720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FF0000"/>
                </a:solidFill>
              </a:rPr>
              <a:t>Look at other KITTI datasets and tasks?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6" x="457200"/>
            <a:ext cy="527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Properties on IT Neurons - 1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917000" x="457200"/>
            <a:ext cy="4164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See properties of IT neuron document for figures.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Notes on Figures: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1. Each neuron will have a ranked list of preferred objects.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1800" lang="en"/>
              <a:t>       2. Response will decay exponentially with a rate depending on the 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"/>
              <a:t>           selectivity (sparseness) parameter of the neuron.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3 &amp; 4. Each tolerance modeled independently: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1400" lang="en"/>
              <a:t>Elevation Figure  → y coordinate of object position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1400" lang="en"/>
              <a:t>       ?                   → x coordinate of object position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1400" lang="en"/>
              <a:t>       ?                   → z coordinate of object position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1400" lang="en"/>
              <a:t>Size Figure        → 3D object parameters (length, width, height), bounding box area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1400" lang="en"/>
              <a:t>Contrast Figure  →  ?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1400" lang="en"/>
              <a:t>Clutter (need better figure)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5. Linear decreasing relationship between selectivity and tolerance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rPr sz="1800" lang="en"/>
              <a:t>6. Multiple objects in receptive field </a:t>
            </a:r>
            <a:r>
              <a:rPr sz="1400" lang="en"/>
              <a:t>→ </a:t>
            </a:r>
            <a:r>
              <a:rPr sz="1800" lang="en"/>
              <a:t>avg of each response individually.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23376" x="326650"/>
            <a:ext cy="545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Properties of IT Neurons - 2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917000" x="457200"/>
            <a:ext cy="4008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457200">
              <a:spcBef>
                <a:spcPts val="0"/>
              </a:spcBef>
              <a:buNone/>
            </a:pPr>
            <a:r>
              <a:rPr sz="2400" lang="en"/>
              <a:t>7. Not sure how to include. What is distance from 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2400" lang="en"/>
              <a:t>    preferred object for KITTI objects? Is this implicitly 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2400" lang="en"/>
              <a:t>    included by exponential selectivity tuning curve?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2400" lang="en"/>
              <a:t>8. Rotation-y, observation ∠.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en"/>
              <a:t>9. How to include response latency.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en"/>
              <a:t>10. Not sure kurtosis.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2400" lang="en"/>
              <a:t>11. Background receptive field shrinking. How to 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en"/>
              <a:t>     quantify background complexity.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20274" x="457200"/>
            <a:ext cy="564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Objective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852003" x="457200"/>
            <a:ext cy="3906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sz="2400" lang="en"/>
              <a:t>Given ground truth about object identity in a image/video, output Inferior Temporal (IT) neuronal spikes for object identity exhibiting known properties of IT neurons.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sz="2400" lang="en"/>
              <a:t>PROBLEMS:</a:t>
            </a:r>
            <a:r>
              <a:rPr sz="1800" lang="en"/>
              <a:t> </a:t>
            </a:r>
          </a:p>
          <a:p>
            <a:pPr rtl="0" lvl="0" indent="-3810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Individual IT neuronal properties are highly variable - difficult to model as single tuning curves.</a:t>
            </a:r>
          </a:p>
          <a:p>
            <a:pPr rtl="0" lvl="0" indent="-3810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Object quantization is difficult.</a:t>
            </a:r>
          </a:p>
          <a:p>
            <a:pPr rtl="0" lvl="0" indent="-381000" marL="4572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Lots of contradicting data.</a:t>
            </a:r>
          </a:p>
          <a:p>
            <a:pPr rtl="0" lvl="0" indent="0" mar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33624" x="457200"/>
            <a:ext cy="600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KITTI Vision Benchmark Suite - Summary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733975" x="457200"/>
            <a:ext cy="4281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Computer vision problems for autonomous navigation.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Several data sets for tasks involving cars, pedestrians and cyclists. 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Most relevant datasets and tasks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Object detection &amp; orientation estimation from stationary images.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Object detection &amp; tracking in videos.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Roads &amp; lanes detection in static images.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Raw data videos.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Other datasets and tasks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Stereo estimation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Optical flow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Odometry - change in position over time.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sz="2400" lang="en"/>
              <a:t>Best results published on websites for each task.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108300" x="457200"/>
            <a:ext cy="600600" cx="8624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Object Detection &amp; Orientation Estimation - 1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530400" x="457200"/>
            <a:ext cy="4540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Data Set Size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7481 training images, 7518 test color images.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Image size = 1382 x 512 pixels.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80,256 labeled objects.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TASKs </a:t>
            </a:r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Estimate 2D bounding box around object.</a:t>
            </a:r>
          </a:p>
          <a:p>
            <a:pPr rtl="0" lvl="0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Estimate orientation of object from a birds eye view.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DATA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Left &amp; right color camera images. (right images optional)-12.6GB each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3 temporally preceding frames for each image. (optional) - 36GB each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Object labels for left camera images.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Point clouds from a LIDAR. (</a:t>
            </a:r>
            <a:r>
              <a:rPr sz="1800" lang="en">
                <a:solidFill>
                  <a:srgbClr val="FF0000"/>
                </a:solidFill>
              </a:rPr>
              <a:t>how to use?</a:t>
            </a:r>
            <a:r>
              <a:rPr sz="1800" lang="en"/>
              <a:t>) -  36GB .bin files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Camera calibration data.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Pre-trained models for joint 3D object &amp; scene layout estimation.</a:t>
            </a:r>
          </a:p>
          <a:p>
            <a:pPr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Reference detections for 1 provided model.</a:t>
            </a:r>
          </a:p>
        </p:txBody>
      </p:sp>
      <p:cxnSp>
        <p:nvCxnSpPr>
          <p:cNvPr id="44" name="Shape 44"/>
          <p:cNvCxnSpPr/>
          <p:nvPr/>
        </p:nvCxnSpPr>
        <p:spPr>
          <a:xfrm>
            <a:off y="681350" x="558750"/>
            <a:ext cy="0" cx="8197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82175" x="381000"/>
            <a:ext cy="543899" cx="8365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Object Det. &amp; Orientation Est. - 2 - Labels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623350" x="457200"/>
            <a:ext cy="4399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000000"/>
                </a:solidFill>
              </a:rPr>
              <a:t>Separate ‘labels’ file for each left camera training image.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000000"/>
                </a:solidFill>
              </a:rPr>
              <a:t>Data on each identified object:</a:t>
            </a:r>
          </a:p>
          <a:p>
            <a:pPr rtl="0" lvl="2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000000"/>
                </a:solidFill>
              </a:rPr>
              <a:t>Types:</a:t>
            </a:r>
            <a:r>
              <a:rPr sz="1800" lang="en">
                <a:solidFill>
                  <a:srgbClr val="000000"/>
                </a:solidFill>
              </a:rPr>
              <a:t> Car, Van, Truck, Pedestrian, Person sitting, Cyclist, Tram, Misc., Dont care [8 categories].</a:t>
            </a:r>
          </a:p>
          <a:p>
            <a:pPr rtl="0" lvl="2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000000"/>
                </a:solidFill>
              </a:rPr>
              <a:t>Truncated</a:t>
            </a:r>
            <a:r>
              <a:rPr sz="1800" lang="en">
                <a:solidFill>
                  <a:srgbClr val="000000"/>
                </a:solidFill>
              </a:rPr>
              <a:t>: float. [0 = none  to 1 = truncated].</a:t>
            </a:r>
          </a:p>
          <a:p>
            <a:pPr rtl="0" lvl="2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000000"/>
                </a:solidFill>
              </a:rPr>
              <a:t>Occluded:</a:t>
            </a:r>
            <a:r>
              <a:rPr sz="1800" lang="en">
                <a:solidFill>
                  <a:srgbClr val="000000"/>
                </a:solidFill>
              </a:rPr>
              <a:t> [0 = no, 1= partly, 2 = mostly, 3 = unknown].</a:t>
            </a:r>
          </a:p>
          <a:p>
            <a:pPr rtl="0" lvl="2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000000"/>
                </a:solidFill>
              </a:rPr>
              <a:t>Observation ∠</a:t>
            </a:r>
            <a:r>
              <a:rPr sz="1800" lang="en">
                <a:solidFill>
                  <a:srgbClr val="000000"/>
                </a:solidFill>
              </a:rPr>
              <a:t>. [-pi to pi]. (</a:t>
            </a:r>
            <a:r>
              <a:rPr sz="1800" lang="en">
                <a:solidFill>
                  <a:srgbClr val="0000FF"/>
                </a:solidFill>
              </a:rPr>
              <a:t>pose?</a:t>
            </a:r>
            <a:r>
              <a:rPr sz="1800" lang="en">
                <a:solidFill>
                  <a:srgbClr val="000000"/>
                </a:solidFill>
              </a:rPr>
              <a:t>)</a:t>
            </a:r>
          </a:p>
          <a:p>
            <a:pPr rtl="0" lvl="2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000000"/>
                </a:solidFill>
              </a:rPr>
              <a:t>2D bounding box. </a:t>
            </a:r>
            <a:r>
              <a:rPr sz="1800" lang="en">
                <a:solidFill>
                  <a:srgbClr val="000000"/>
                </a:solidFill>
              </a:rPr>
              <a:t>(</a:t>
            </a:r>
            <a:r>
              <a:rPr sz="1800" lang="en">
                <a:solidFill>
                  <a:srgbClr val="0000FF"/>
                </a:solidFill>
              </a:rPr>
              <a:t>size, receptive field size</a:t>
            </a:r>
            <a:r>
              <a:rPr sz="1800" lang="en">
                <a:solidFill>
                  <a:srgbClr val="000000"/>
                </a:solidFill>
              </a:rPr>
              <a:t>)</a:t>
            </a:r>
          </a:p>
          <a:p>
            <a:pPr rtl="0" lvl="2" indent="-342900" marL="137160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rgbClr val="FF0000"/>
                </a:solidFill>
              </a:rPr>
              <a:t>3D object dimensions?</a:t>
            </a:r>
          </a:p>
          <a:p>
            <a:pPr rtl="0" lvl="2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000000"/>
                </a:solidFill>
              </a:rPr>
              <a:t>location</a:t>
            </a:r>
            <a:r>
              <a:rPr sz="1800" lang="en">
                <a:solidFill>
                  <a:srgbClr val="000000"/>
                </a:solidFill>
              </a:rPr>
              <a:t> (x, y, z) in camera coordinates. (</a:t>
            </a:r>
            <a:r>
              <a:rPr sz="1800" lang="en">
                <a:solidFill>
                  <a:srgbClr val="0000FF"/>
                </a:solidFill>
              </a:rPr>
              <a:t>position</a:t>
            </a:r>
            <a:r>
              <a:rPr sz="1800" lang="en">
                <a:solidFill>
                  <a:srgbClr val="000000"/>
                </a:solidFill>
              </a:rPr>
              <a:t>)</a:t>
            </a:r>
          </a:p>
          <a:p>
            <a:pPr rtl="0" lvl="2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000000"/>
                </a:solidFill>
              </a:rPr>
              <a:t>Rotation wrt y axis</a:t>
            </a:r>
            <a:r>
              <a:rPr sz="1800" lang="en">
                <a:solidFill>
                  <a:srgbClr val="000000"/>
                </a:solidFill>
              </a:rPr>
              <a:t>. [-pi to pi]. (</a:t>
            </a:r>
            <a:r>
              <a:rPr sz="1800" lang="en">
                <a:solidFill>
                  <a:srgbClr val="0000FF"/>
                </a:solidFill>
              </a:rPr>
              <a:t>pose</a:t>
            </a:r>
            <a:r>
              <a:rPr sz="1800" lang="en">
                <a:solidFill>
                  <a:srgbClr val="000000"/>
                </a:solidFill>
              </a:rPr>
              <a:t>)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</a:rPr>
              <a:t>Only car, pedestrian and cyclist detection evaluated.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0000FF"/>
                </a:solidFill>
              </a:rPr>
              <a:t>NOTE: Blue IT neuron property for which figures are available.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0000FF"/>
              </a:solidFill>
            </a:endParaRPr>
          </a:p>
          <a:p>
            <a:pPr algn="r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REF: Are we ready for Autonomous Driving? The KITTI Vision Benchmark Suite 2012 - Geiger, Lenz &amp; Urtasun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59875" x="457200"/>
            <a:ext cy="980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3000" lang="en"/>
              <a:t>Object Det. &amp; Orientation Est. - 3 - Calibration Data &amp; Extra Annotations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044800" x="235750"/>
            <a:ext cy="3951599" cx="845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Calibration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3x4 project matrices for transforming camera coordinates to image coordinates (P2, P3 - color cameras; P0, P1 - gray camera).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Parameters for projecting lidar points to image coordinates (R0_rect, Tr_vel_to_cam)</a:t>
            </a:r>
          </a:p>
          <a:p>
            <a:pPr rtl="0" lvl="1" indent="-342900" marL="91440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rgbClr val="FF0000"/>
                </a:solidFill>
              </a:rPr>
              <a:t>Tr_imu_to_velo ?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000000"/>
                </a:solidFill>
              </a:rPr>
              <a:t>Extra Annotations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rgbClr val="000000"/>
                </a:solidFill>
              </a:rPr>
              <a:t>Adding extra data to identified objects straight forward.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rgbClr val="000000"/>
                </a:solidFill>
              </a:rPr>
              <a:t>Identifying extra objects more work, for consistency will need to generate all information present in existing labels.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rgbClr val="000000"/>
                </a:solidFill>
              </a:rPr>
              <a:t>Use [Krizhevsky, Hinton 2012] for extra object detection (code available)</a:t>
            </a:r>
          </a:p>
          <a:p>
            <a:pPr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rgbClr val="000000"/>
                </a:solidFill>
              </a:rPr>
              <a:t>Can reuse limited additional ‘semantic‘ annotations done by individuals. exist for raw, stereo,odometry data sets. </a:t>
            </a:r>
            <a:r>
              <a:rPr sz="1800" lang="en">
                <a:solidFill>
                  <a:srgbClr val="0000FF"/>
                </a:solidFill>
              </a:rPr>
              <a:t>Reuse techniques?</a:t>
            </a:r>
          </a:p>
        </p:txBody>
      </p:sp>
      <p:cxnSp>
        <p:nvCxnSpPr>
          <p:cNvPr id="57" name="Shape 57"/>
          <p:cNvCxnSpPr/>
          <p:nvPr/>
        </p:nvCxnSpPr>
        <p:spPr>
          <a:xfrm rot="10800000" flipH="1">
            <a:off y="1141399" x="503050"/>
            <a:ext cy="55800" cx="8186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6" x="457200"/>
            <a:ext cy="566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Object tracking - 1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619675" x="457200"/>
            <a:ext cy="4472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Data Set Size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21 training, 29 test video sequences.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Image size = 1382 x 512 pixels, 10 images per second.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TASK</a:t>
            </a:r>
          </a:p>
          <a:p>
            <a:pPr rtl="0" indent="0" marL="457200">
              <a:spcBef>
                <a:spcPts val="0"/>
              </a:spcBef>
              <a:buNone/>
            </a:pPr>
            <a:r>
              <a:rPr sz="1800" lang="en"/>
              <a:t>Estimate object tracklets for car pedestrian &amp; cyclists. Provide </a:t>
            </a:r>
            <a:r>
              <a:rPr sz="1800" lang="en">
                <a:solidFill>
                  <a:srgbClr val="FF0000"/>
                </a:solidFill>
              </a:rPr>
              <a:t>2D 0-based bounding boxes</a:t>
            </a:r>
            <a:r>
              <a:rPr sz="1800" lang="en"/>
              <a:t> for each object and a confidence score.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DATA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Individual images for each video sequence for left &amp; right camera (15.8 GB each)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Point clouds from a LIDAR. (</a:t>
            </a:r>
            <a:r>
              <a:rPr sz="1800" lang="en">
                <a:solidFill>
                  <a:srgbClr val="FF0000"/>
                </a:solidFill>
              </a:rPr>
              <a:t>how to use?</a:t>
            </a:r>
            <a:r>
              <a:rPr sz="1800" lang="en"/>
              <a:t>) -  35GB .bin files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GPS &amp; Inertial measurement Unit (IMU) data.</a:t>
            </a:r>
            <a:r>
              <a:rPr sz="1800" lang="en">
                <a:solidFill>
                  <a:srgbClr val="FF0000"/>
                </a:solidFill>
              </a:rPr>
              <a:t> (how to use raw position (oxts) data? Use with map data?)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Camera calibration.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Reference detections for training &amp; test data from a provided model.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6" x="457200"/>
            <a:ext cy="5438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Object Tracking - 2- Labels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612200" x="457200"/>
            <a:ext cy="4325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Single label file for each video sequence.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Data on each identified object: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1800" lang="en"/>
              <a:t>Frame number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sz="1800" lang="en"/>
              <a:t>track_id</a:t>
            </a:r>
            <a:r>
              <a:rPr sz="1800" lang="en"/>
              <a:t>: Unique tracking Id of object within the sequence.</a:t>
            </a:r>
          </a:p>
          <a:p>
            <a:pPr rtl="0" lvl="1" indent="-342900" marL="9144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0000FF"/>
                </a:solidFill>
              </a:rPr>
              <a:t>Types:</a:t>
            </a:r>
            <a:r>
              <a:rPr sz="1800" lang="en">
                <a:solidFill>
                  <a:srgbClr val="0000FF"/>
                </a:solidFill>
              </a:rPr>
              <a:t> Car, Van, Truck, Pedestrian, Person sitting, Cyclist, Tram, Misc., Dontcare [8 categories].</a:t>
            </a:r>
          </a:p>
          <a:p>
            <a:pPr rtl="0" lvl="1" indent="-342900" marL="9144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0000FF"/>
                </a:solidFill>
              </a:rPr>
              <a:t>Truncated</a:t>
            </a:r>
            <a:r>
              <a:rPr sz="1800" lang="en">
                <a:solidFill>
                  <a:srgbClr val="0000FF"/>
                </a:solidFill>
              </a:rPr>
              <a:t>: float. [0 = none  to 1 = truncated].</a:t>
            </a:r>
          </a:p>
          <a:p>
            <a:pPr rtl="0" lvl="1" indent="-342900" marL="9144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0000FF"/>
                </a:solidFill>
              </a:rPr>
              <a:t>Occluded:</a:t>
            </a:r>
            <a:r>
              <a:rPr sz="1800" lang="en">
                <a:solidFill>
                  <a:srgbClr val="0000FF"/>
                </a:solidFill>
              </a:rPr>
              <a:t> [0 = no, 1= partly, 2 = mostly, 3 = unknown].</a:t>
            </a:r>
          </a:p>
          <a:p>
            <a:pPr rtl="0" lvl="1" indent="-342900" marL="9144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0000FF"/>
                </a:solidFill>
              </a:rPr>
              <a:t>Observation ∠</a:t>
            </a:r>
            <a:r>
              <a:rPr sz="1800" lang="en">
                <a:solidFill>
                  <a:srgbClr val="0000FF"/>
                </a:solidFill>
              </a:rPr>
              <a:t>. [-pi to pi].</a:t>
            </a:r>
          </a:p>
          <a:p>
            <a:pPr rtl="0" lvl="1" indent="-342900" marL="9144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0000FF"/>
                </a:solidFill>
              </a:rPr>
              <a:t>2D bounding box.</a:t>
            </a:r>
          </a:p>
          <a:p>
            <a:pPr rtl="0" lvl="1" indent="-342900" marL="9144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rgbClr val="0000FF"/>
                </a:solidFill>
              </a:rPr>
              <a:t>3D object dimensions?</a:t>
            </a:r>
          </a:p>
          <a:p>
            <a:pPr rtl="0" lvl="1" indent="-342900" marL="9144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0000FF"/>
                </a:solidFill>
              </a:rPr>
              <a:t>location</a:t>
            </a:r>
            <a:r>
              <a:rPr sz="1800" lang="en">
                <a:solidFill>
                  <a:srgbClr val="0000FF"/>
                </a:solidFill>
              </a:rPr>
              <a:t> (x,y,z) in camera coordinates. </a:t>
            </a:r>
          </a:p>
          <a:p>
            <a:pPr rtl="0" lvl="1" indent="-342900" marL="9144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AutoNum type="arabicPeriod"/>
            </a:pPr>
            <a:r>
              <a:rPr b="1" sz="1800" lang="en">
                <a:solidFill>
                  <a:srgbClr val="0000FF"/>
                </a:solidFill>
              </a:rPr>
              <a:t>Rotation wrt y axis</a:t>
            </a:r>
            <a:r>
              <a:rPr sz="1800" lang="en">
                <a:solidFill>
                  <a:srgbClr val="0000FF"/>
                </a:solidFill>
              </a:rPr>
              <a:t>. [-pi to pi]</a:t>
            </a:r>
            <a:r>
              <a:rPr sz="1800" lang="en"/>
              <a:t>. 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Only car &amp; pedestrian tracking evaluated.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y="4284800" x="5919550"/>
            <a:ext cy="470100" cx="2419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200" lang="en">
                <a:solidFill>
                  <a:srgbClr val="0000FF"/>
                </a:solidFill>
              </a:rPr>
              <a:t>BLUE: Same as object detection and orientation detection task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82176" x="457200"/>
            <a:ext cy="554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Roads &amp; lanes Detection - 1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620900" x="457200"/>
            <a:ext cy="4429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Data Set Size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289 training &amp; 290 test images.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3 different types of road scenes - urban unmarked, urban marked, urban multiple marked lanes.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TASK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/>
              <a:t>Evaluate road area &amp; lane estimation in birds eye view.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DATA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Left &amp; right camera color image. 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Calibration data.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Label image with marked road area for each left color camera image.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rgbClr val="000000"/>
                </a:solidFill>
              </a:rPr>
              <a:t>Grayscale left &amp; right camera images.</a:t>
            </a:r>
            <a:r>
              <a:rPr sz="1800" lang="en">
                <a:solidFill>
                  <a:srgbClr val="FF0000"/>
                </a:solidFill>
              </a:rPr>
              <a:t> (What additional information?)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800" lang="en"/>
              <a:t>Point clouds from a LIDAR. (</a:t>
            </a:r>
            <a:r>
              <a:rPr sz="1800" lang="en">
                <a:solidFill>
                  <a:srgbClr val="FF0000"/>
                </a:solidFill>
              </a:rPr>
              <a:t>how to use?</a:t>
            </a:r>
            <a:r>
              <a:rPr sz="1800" lang="en"/>
              <a:t>)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800" lang="en"/>
              <a:t>GPS &amp; Inertial measurement Unit (IMU) data.</a:t>
            </a:r>
            <a:r>
              <a:rPr sz="1800" lang="en">
                <a:solidFill>
                  <a:srgbClr val="FF0000"/>
                </a:solidFill>
              </a:rPr>
              <a:t> (how to use?) </a:t>
            </a:r>
          </a:p>
          <a:p>
            <a:pPr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800" lang="en">
                <a:solidFill>
                  <a:srgbClr val="000000"/>
                </a:solidFill>
              </a:rPr>
              <a:t>Mapping of training set to raw data sequence.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