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9" r:id="rId14"/>
    <p:sldId id="270" r:id="rId15"/>
    <p:sldId id="271" r:id="rId16"/>
    <p:sldId id="265" r:id="rId17"/>
    <p:sldId id="266" r:id="rId18"/>
    <p:sldId id="274" r:id="rId19"/>
    <p:sldId id="27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2A38-EFFC-4C98-A516-A12ED5AAA16F}" type="datetimeFigureOut">
              <a:rPr lang="x-none" smtClean="0"/>
              <a:t>19.12.2017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AA665-8811-4A2E-B423-9821191B2BF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96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FF28-809B-499F-BBE5-A148F834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761FA-E134-4BEC-BC5F-D7D27813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8B14-B9BF-4383-961C-776B206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CBAE-1C0B-42F7-9B10-829F6B512535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68A2-AA54-4ABA-968E-0D23DE5E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D570-91CE-4307-A364-36280D76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88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CE16-CA87-4A8D-9AFA-A44934B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5066-8EA8-4CAB-BC48-78D9E0599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412A-2294-430E-A00A-C24E271E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DB60-FDE5-433A-B1C8-F7840F1A42F7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EF78-436D-4149-99D5-990425FD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9986-BCA3-4F09-B5CA-95AB6065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80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41352-7F91-4314-8CAB-626240166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2C0DB-0B4C-4150-97F5-13574E77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231C-84D6-41A5-929D-A60248C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C588-E14B-48F6-B27B-685F8DDF43EE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38BB-0445-4946-8EEC-61C1E9A8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C69-0825-499E-9448-6E72602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3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961F-8A89-4C75-9F3E-9C194D0B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B2BF-8FA0-4E9E-A37C-6817706D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61D4-2E1F-4682-B633-0747774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7DC5-B869-4196-9387-E0B3DFB63331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750E-4975-4E5A-8E09-ADC9106F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AE74-EC9D-46E3-B3C0-D7A1573D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13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0502-ED59-42EB-BC68-A2F4561F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4B8A-7331-43C6-939E-AAE097A6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3183-FA14-4F6D-875F-4865337D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8F6F-C615-4061-8601-C2878FE13AE0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6F08-56D8-4F10-93C8-4D212C83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A6AC-E954-4BFB-A16C-AD961EA8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292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4A9A-4C3E-41EC-83E2-D9912E27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D6D-4A7C-417A-977D-32790F60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72540-3D4B-4847-9C8B-DDE6259B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E4FE-CCA1-4DBD-855D-A175EFE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0EA8-BC69-45EE-AFA4-82396B06E8FF}" type="datetime1">
              <a:rPr lang="x-none" smtClean="0"/>
              <a:t>19.12.2017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FE2F3-9977-4215-B6EC-91AD54EE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AB62-F73A-46AD-AB22-AE39D25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A6D8-92D5-447A-AC33-08D3777A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AF4F0-C9F9-4A05-A052-AA808E32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388A4-A28E-48BE-A086-FCF0A7EA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28EA-CB9E-48A8-A544-DF2395752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28B0F-5090-4FF0-8F1E-A5E79132C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DE003-F8AD-422B-B8D9-76B20B8C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639F-C4D2-4E17-9765-9B3C67CA7C58}" type="datetime1">
              <a:rPr lang="x-none" smtClean="0"/>
              <a:t>19.12.2017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0392-52D9-43DC-8E80-093A4A9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98791-DA31-4465-9463-FA036275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23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2563-C50C-4FD0-8A1A-9FE7183E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EF3F3-3872-4510-B4B5-9762A0D3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5569-1196-4B72-9EB5-3B73C75DA524}" type="datetime1">
              <a:rPr lang="x-none" smtClean="0"/>
              <a:t>19.12.2017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619E-B05F-4A8B-80D9-1308F6E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1B899-70A4-459B-BB33-3C06F9E3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562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E0A3A-6A11-452C-821B-778B62EB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19B-00E0-4FAC-B787-BFFE314E971F}" type="datetime1">
              <a:rPr lang="x-none" smtClean="0"/>
              <a:t>19.12.2017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79314-BA41-46BB-859E-3DCC93A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5DDD-30ED-489F-AA0D-0E40479D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45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8FC5-ACF1-4E7C-A27C-97E8E0B7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DE39-8F77-46F1-84D1-F6875ABA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C3CA-BBD2-40EB-98EC-EBE90625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C1F3-8A3B-44D4-8884-3DE8B5D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41BE-F661-42D6-9A7D-6F2B1ADC304D}" type="datetime1">
              <a:rPr lang="x-none" smtClean="0"/>
              <a:t>19.12.2017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111E-994A-4276-B6D2-BA45DF5A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4B37-8D09-4DF0-8620-37F7F63C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7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8D68-53AC-4FF7-9079-68E70DB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476F6-CCDF-49D6-8D0A-0C80FA16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2D41-6EAF-4419-9AE0-ADC23B25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11AD2-1C7E-450C-9866-F64E3608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AD8E-B4A9-4982-8138-9CB6B504444F}" type="datetime1">
              <a:rPr lang="x-none" smtClean="0"/>
              <a:t>19.12.2017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5CF7-684A-40FA-96CA-F4052C95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61E4-8AE9-41B7-B9C0-84331C31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145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51CD1-8711-460A-BDC8-1F581A5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8CEA-1899-42EF-9503-46E70D8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0789-77E4-4040-8B35-ED059CBC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A795-F387-4FCB-83F2-49C94E760D75}" type="datetime1">
              <a:rPr lang="x-none" smtClean="0"/>
              <a:t>19.12.2017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2132-7742-4884-B67A-97256DEA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18CC-0F00-4F05-BA58-8A8A5411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B8F4-EFBB-4545-B219-1C889CDF61CF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876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4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11" Type="http://schemas.openxmlformats.org/officeDocument/2006/relationships/image" Target="../media/image11.png"/><Relationship Id="rId5" Type="http://schemas.microsoft.com/office/2007/relationships/media" Target="../media/media5.mp4"/><Relationship Id="rId10" Type="http://schemas.openxmlformats.org/officeDocument/2006/relationships/image" Target="../media/image10.png"/><Relationship Id="rId4" Type="http://schemas.openxmlformats.org/officeDocument/2006/relationships/video" Target="../media/media4.mp4"/><Relationship Id="rId9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97F36-5624-476E-93DA-E8B78F0A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560" y="1122679"/>
            <a:ext cx="5425440" cy="1655763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60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b="1" dirty="0">
                <a:latin typeface="+mn-lt"/>
              </a:rPr>
              <a:t>The Krillians</a:t>
            </a:r>
            <a:endParaRPr lang="x-none" b="1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BAAC6-6C24-490F-A8B0-B94A5E63A995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50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r>
              <a:rPr lang="en-GB" sz="2800" b="1" dirty="0"/>
              <a:t>Jules Bachmann, Anna </a:t>
            </a:r>
            <a:r>
              <a:rPr lang="en-GB" sz="2800" b="1" dirty="0" err="1"/>
              <a:t>Jaeggi</a:t>
            </a:r>
            <a:r>
              <a:rPr lang="en-GB" sz="2800" b="1" dirty="0"/>
              <a:t>, Felix </a:t>
            </a:r>
            <a:r>
              <a:rPr lang="en-GB" sz="2800" b="1" dirty="0" err="1"/>
              <a:t>Sarnthein</a:t>
            </a:r>
            <a:r>
              <a:rPr lang="en-GB" sz="2800" b="1" dirty="0"/>
              <a:t>, Laura </a:t>
            </a:r>
            <a:r>
              <a:rPr lang="en-GB" sz="2800" b="1" dirty="0" err="1"/>
              <a:t>Wülfroth</a:t>
            </a:r>
            <a:r>
              <a:rPr lang="en-GB" sz="5400" b="1" dirty="0"/>
              <a:t> 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7385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FD7DB1-A896-422D-83D9-04E2229F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Non-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Behaviours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Force Model</a:t>
            </a:r>
          </a:p>
          <a:p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7F9E08A-A3D2-4CA7-B5C5-DA8ECFDCDD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566539"/>
          <a:ext cx="1051560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716">
                  <a:extLst>
                    <a:ext uri="{9D8B030D-6E8A-4147-A177-3AD203B41FA5}">
                      <a16:colId xmlns:a16="http://schemas.microsoft.com/office/drawing/2014/main" val="97628763"/>
                    </a:ext>
                  </a:extLst>
                </a:gridCol>
                <a:gridCol w="6338884">
                  <a:extLst>
                    <a:ext uri="{9D8B030D-6E8A-4147-A177-3AD203B41FA5}">
                      <a16:colId xmlns:a16="http://schemas.microsoft.com/office/drawing/2014/main" val="151336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behaviour_x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computeDesire</a:t>
                      </a:r>
                      <a:r>
                        <a:rPr lang="de-CH" dirty="0"/>
                        <a:t>( …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4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seek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desired_velocity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+ 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de-CH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flee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desired_velocity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 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de-CH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wander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desired_velocity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+ 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-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de-CH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090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1E8633A-8506-48A7-BAB2-67E95B7C9D24}"/>
              </a:ext>
            </a:extLst>
          </p:cNvPr>
          <p:cNvSpPr txBox="1"/>
          <p:nvPr/>
        </p:nvSpPr>
        <p:spPr>
          <a:xfrm>
            <a:off x="838200" y="4576792"/>
            <a:ext cx="105156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steering_force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behavior_x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position, velocity, environment){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desired_velocity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computeDesire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steering_force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computeForce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(velocity,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desired_velocity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return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steering_force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5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FD7DB1-A896-422D-83D9-04E2229F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Behaviours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Force Model</a:t>
            </a:r>
          </a:p>
          <a:p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7F9E08A-A3D2-4CA7-B5C5-DA8ECFDCDD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2498370"/>
          <a:ext cx="10515601" cy="175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717">
                  <a:extLst>
                    <a:ext uri="{9D8B030D-6E8A-4147-A177-3AD203B41FA5}">
                      <a16:colId xmlns:a16="http://schemas.microsoft.com/office/drawing/2014/main" val="97628763"/>
                    </a:ext>
                  </a:extLst>
                </a:gridCol>
                <a:gridCol w="6338884">
                  <a:extLst>
                    <a:ext uri="{9D8B030D-6E8A-4147-A177-3AD203B41FA5}">
                      <a16:colId xmlns:a16="http://schemas.microsoft.com/office/drawing/2014/main" val="151336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behaviour_x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computeDesire</a:t>
                      </a:r>
                      <a:r>
                        <a:rPr lang="de-CH" dirty="0"/>
                        <a:t>( …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4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cohesion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+ 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neighbor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separation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 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neighbor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norm(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)^2;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alignment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e-CH" sz="18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neighbor_velocity</a:t>
                      </a:r>
                      <a:r>
                        <a:rPr lang="de-CH" sz="18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090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A4430C1-7AD7-4436-AB64-5AF1349AA4F2}"/>
              </a:ext>
            </a:extLst>
          </p:cNvPr>
          <p:cNvSpPr txBox="1"/>
          <p:nvPr/>
        </p:nvSpPr>
        <p:spPr>
          <a:xfrm>
            <a:off x="838199" y="4706135"/>
            <a:ext cx="1051560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neighbors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rangesearch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positions, radius);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all neighbors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desires[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computeDesire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desired_velocity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mean(desires);</a:t>
            </a:r>
          </a:p>
        </p:txBody>
      </p:sp>
    </p:spTree>
    <p:extLst>
      <p:ext uri="{BB962C8B-B14F-4D97-AF65-F5344CB8AC3E}">
        <p14:creationId xmlns:p14="http://schemas.microsoft.com/office/powerpoint/2010/main" val="12795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LID4096" smtClean="0"/>
              <a:t>12</a:t>
            </a:fld>
            <a:endParaRPr lang="LID4096"/>
          </a:p>
        </p:txBody>
      </p:sp>
      <p:pic>
        <p:nvPicPr>
          <p:cNvPr id="3" name="swarm">
            <a:hlinkClick r:id="" action="ppaction://media"/>
            <a:extLst>
              <a:ext uri="{FF2B5EF4-FFF2-40B4-BE49-F238E27FC236}">
                <a16:creationId xmlns:a16="http://schemas.microsoft.com/office/drawing/2014/main" id="{ED37D23D-FC4D-493B-8F03-030B4E60C5D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14775" y="1825625"/>
            <a:ext cx="4360863" cy="4351338"/>
          </a:xfrm>
        </p:spPr>
      </p:pic>
    </p:spTree>
    <p:extLst>
      <p:ext uri="{BB962C8B-B14F-4D97-AF65-F5344CB8AC3E}">
        <p14:creationId xmlns:p14="http://schemas.microsoft.com/office/powerpoint/2010/main" val="5410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56DE-9F6F-41D9-A010-A58CC7E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r>
              <a:rPr lang="en-GB" sz="3200" dirty="0"/>
              <a:t>Vector A: target vector and steering force</a:t>
            </a:r>
          </a:p>
          <a:p>
            <a:r>
              <a:rPr lang="en-GB" sz="3200" dirty="0"/>
              <a:t>Combinate with normal influences</a:t>
            </a:r>
            <a:endParaRPr lang="x-none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13</a:t>
            </a:fld>
            <a:endParaRPr lang="x-non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289DF-A135-430A-A404-9563F700925C}"/>
              </a:ext>
            </a:extLst>
          </p:cNvPr>
          <p:cNvCxnSpPr/>
          <p:nvPr/>
        </p:nvCxnSpPr>
        <p:spPr>
          <a:xfrm flipV="1">
            <a:off x="5974405" y="3378015"/>
            <a:ext cx="0" cy="2047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9544E-DFA3-4213-BF7D-1FADDEF7AD44}"/>
              </a:ext>
            </a:extLst>
          </p:cNvPr>
          <p:cNvSpPr txBox="1"/>
          <p:nvPr/>
        </p:nvSpPr>
        <p:spPr>
          <a:xfrm>
            <a:off x="5512740" y="3378015"/>
            <a:ext cx="461665" cy="17319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Target vector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9EC50-9ED1-4F8B-8A51-E0C45D931146}"/>
              </a:ext>
            </a:extLst>
          </p:cNvPr>
          <p:cNvCxnSpPr>
            <a:cxnSpLocks/>
          </p:cNvCxnSpPr>
          <p:nvPr/>
        </p:nvCxnSpPr>
        <p:spPr>
          <a:xfrm flipV="1">
            <a:off x="6496050" y="3038475"/>
            <a:ext cx="2886075" cy="24765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48964F-6D32-429E-9D9C-6A33B5E38A88}"/>
              </a:ext>
            </a:extLst>
          </p:cNvPr>
          <p:cNvCxnSpPr>
            <a:cxnSpLocks/>
          </p:cNvCxnSpPr>
          <p:nvPr/>
        </p:nvCxnSpPr>
        <p:spPr>
          <a:xfrm flipH="1" flipV="1">
            <a:off x="9382127" y="3038477"/>
            <a:ext cx="495298" cy="12382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F678E2-07AE-40CE-AAFB-2EC8A63C2B18}"/>
              </a:ext>
            </a:extLst>
          </p:cNvPr>
          <p:cNvCxnSpPr>
            <a:cxnSpLocks/>
          </p:cNvCxnSpPr>
          <p:nvPr/>
        </p:nvCxnSpPr>
        <p:spPr>
          <a:xfrm flipV="1">
            <a:off x="6496049" y="4276725"/>
            <a:ext cx="3381376" cy="1238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1ABC59-A580-4D80-BB3A-CDC6A7D855FE}"/>
              </a:ext>
            </a:extLst>
          </p:cNvPr>
          <p:cNvSpPr txBox="1"/>
          <p:nvPr/>
        </p:nvSpPr>
        <p:spPr>
          <a:xfrm rot="19091678">
            <a:off x="7408820" y="3750243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New vector</a:t>
            </a:r>
            <a:endParaRPr lang="LID4096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09109-0A04-45A6-8D5B-C3DA9E3EAAE2}"/>
              </a:ext>
            </a:extLst>
          </p:cNvPr>
          <p:cNvSpPr txBox="1"/>
          <p:nvPr/>
        </p:nvSpPr>
        <p:spPr>
          <a:xfrm rot="4109241">
            <a:off x="8735896" y="3537291"/>
            <a:ext cx="23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Max Steering force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057CBD-488A-4C99-9DAD-90BC8F00646A}"/>
              </a:ext>
            </a:extLst>
          </p:cNvPr>
          <p:cNvSpPr txBox="1"/>
          <p:nvPr/>
        </p:nvSpPr>
        <p:spPr>
          <a:xfrm rot="20511550">
            <a:off x="7783242" y="4808947"/>
            <a:ext cx="18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velocity</a:t>
            </a:r>
            <a:endParaRPr lang="LID4096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3E1817-C7A3-4F16-A98B-4EC0918A46E4}"/>
              </a:ext>
            </a:extLst>
          </p:cNvPr>
          <p:cNvSpPr/>
          <p:nvPr/>
        </p:nvSpPr>
        <p:spPr>
          <a:xfrm>
            <a:off x="6338889" y="5356496"/>
            <a:ext cx="314321" cy="31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53C9D3D7-5B58-4041-A2B3-A80F4A8D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7822453-4B15-41D1-8F47-096DF831B0B5}"/>
              </a:ext>
            </a:extLst>
          </p:cNvPr>
          <p:cNvSpPr txBox="1">
            <a:spLocks/>
          </p:cNvSpPr>
          <p:nvPr/>
        </p:nvSpPr>
        <p:spPr>
          <a:xfrm>
            <a:off x="0" y="370671"/>
            <a:ext cx="12192000" cy="1325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	Implementation of the escapists</a:t>
            </a:r>
            <a:endParaRPr lang="x-none" dirty="0"/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6AC8E172-4BDB-49B6-93B1-B4992E930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94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1D54AAB-4D4E-47B9-9252-AD2E945FF452}"/>
              </a:ext>
            </a:extLst>
          </p:cNvPr>
          <p:cNvSpPr/>
          <p:nvPr/>
        </p:nvSpPr>
        <p:spPr>
          <a:xfrm>
            <a:off x="8239125" y="4869871"/>
            <a:ext cx="1104900" cy="11049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97386-DA0C-4535-B507-3231D64B04FA}"/>
              </a:ext>
            </a:extLst>
          </p:cNvPr>
          <p:cNvCxnSpPr>
            <a:cxnSpLocks/>
          </p:cNvCxnSpPr>
          <p:nvPr/>
        </p:nvCxnSpPr>
        <p:spPr>
          <a:xfrm>
            <a:off x="8801100" y="3973512"/>
            <a:ext cx="342899" cy="1369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7B38BA-2ABB-4226-9F06-05989F0D499E}"/>
              </a:ext>
            </a:extLst>
          </p:cNvPr>
          <p:cNvCxnSpPr>
            <a:cxnSpLocks/>
          </p:cNvCxnSpPr>
          <p:nvPr/>
        </p:nvCxnSpPr>
        <p:spPr>
          <a:xfrm flipH="1" flipV="1">
            <a:off x="8782049" y="3928341"/>
            <a:ext cx="19051" cy="147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56DE-9F6F-41D9-A010-A58CC7E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r>
              <a:rPr lang="en-GB" sz="3200" dirty="0"/>
              <a:t>Following target vector</a:t>
            </a:r>
          </a:p>
          <a:p>
            <a:r>
              <a:rPr lang="en-GB" sz="3200" dirty="0"/>
              <a:t>Closeness to escapists</a:t>
            </a:r>
          </a:p>
          <a:p>
            <a:r>
              <a:rPr lang="en-GB" sz="3200" dirty="0"/>
              <a:t>Computation every single simulation step</a:t>
            </a:r>
            <a:endParaRPr lang="x-none" sz="32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Computation of the 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Krill Swarm Behaviour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14</a:t>
            </a:fld>
            <a:endParaRPr 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94A268-0C5E-4FFC-B297-E0BE8A0D7BFD}"/>
              </a:ext>
            </a:extLst>
          </p:cNvPr>
          <p:cNvSpPr/>
          <p:nvPr/>
        </p:nvSpPr>
        <p:spPr>
          <a:xfrm>
            <a:off x="8705850" y="5343021"/>
            <a:ext cx="171450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F3FAF-FDDD-462A-8ABE-80C1789859DC}"/>
              </a:ext>
            </a:extLst>
          </p:cNvPr>
          <p:cNvSpPr txBox="1"/>
          <p:nvPr/>
        </p:nvSpPr>
        <p:spPr>
          <a:xfrm>
            <a:off x="7391675" y="4277785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Target vector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68F11-62D8-40E4-B723-C2CAA0BE5363}"/>
              </a:ext>
            </a:extLst>
          </p:cNvPr>
          <p:cNvSpPr txBox="1"/>
          <p:nvPr/>
        </p:nvSpPr>
        <p:spPr>
          <a:xfrm>
            <a:off x="9001124" y="4277785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Current vector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41D02-F9EC-424D-A614-1B03043A49F9}"/>
              </a:ext>
            </a:extLst>
          </p:cNvPr>
          <p:cNvSpPr txBox="1"/>
          <p:nvPr/>
        </p:nvSpPr>
        <p:spPr>
          <a:xfrm>
            <a:off x="9363076" y="541633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F0"/>
                </a:solidFill>
              </a:rPr>
              <a:t>ErrorMargin</a:t>
            </a:r>
            <a:endParaRPr lang="LID4096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15</a:t>
            </a:fld>
            <a:endParaRPr 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6A5C-CA73-4C1D-B721-59A38E5C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0" y="1922834"/>
            <a:ext cx="7241040" cy="4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5EE47-6465-4D53-804C-29B4E9608355}"/>
              </a:ext>
            </a:extLst>
          </p:cNvPr>
          <p:cNvSpPr txBox="1"/>
          <p:nvPr/>
        </p:nvSpPr>
        <p:spPr>
          <a:xfrm>
            <a:off x="8191500" y="3539428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Results of 15% escaping krill and a target vector [0,1]</a:t>
            </a:r>
            <a:endParaRPr lang="LID4096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1C951-9F9E-4B0B-938A-164AF7B40088}"/>
              </a:ext>
            </a:extLst>
          </p:cNvPr>
          <p:cNvCxnSpPr>
            <a:cxnSpLocks/>
          </p:cNvCxnSpPr>
          <p:nvPr/>
        </p:nvCxnSpPr>
        <p:spPr>
          <a:xfrm flipV="1">
            <a:off x="3276600" y="2171700"/>
            <a:ext cx="0" cy="39719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B29619-E40E-41C8-8C50-E6BE87C4B34E}"/>
              </a:ext>
            </a:extLst>
          </p:cNvPr>
          <p:cNvSpPr txBox="1"/>
          <p:nvPr/>
        </p:nvSpPr>
        <p:spPr>
          <a:xfrm>
            <a:off x="2440318" y="1869043"/>
            <a:ext cx="235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125 calculation steps</a:t>
            </a:r>
            <a:endParaRPr lang="LID4096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16</a:t>
            </a:fld>
            <a:endParaRPr 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20E9-D614-4983-974C-A02181A08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1768270"/>
            <a:ext cx="7185660" cy="49532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1F12C-EBBA-4A4B-86B4-5A754A4B588E}"/>
              </a:ext>
            </a:extLst>
          </p:cNvPr>
          <p:cNvCxnSpPr/>
          <p:nvPr/>
        </p:nvCxnSpPr>
        <p:spPr>
          <a:xfrm>
            <a:off x="3505200" y="5143500"/>
            <a:ext cx="215900" cy="5461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90CDE9-9FB5-4EA4-967F-E7052ECE593D}"/>
              </a:ext>
            </a:extLst>
          </p:cNvPr>
          <p:cNvCxnSpPr>
            <a:cxnSpLocks/>
          </p:cNvCxnSpPr>
          <p:nvPr/>
        </p:nvCxnSpPr>
        <p:spPr>
          <a:xfrm>
            <a:off x="5067300" y="2870200"/>
            <a:ext cx="88900" cy="5588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18D905-355A-4B38-A9EA-E818431E5B8B}"/>
              </a:ext>
            </a:extLst>
          </p:cNvPr>
          <p:cNvCxnSpPr>
            <a:cxnSpLocks/>
          </p:cNvCxnSpPr>
          <p:nvPr/>
        </p:nvCxnSpPr>
        <p:spPr>
          <a:xfrm flipH="1">
            <a:off x="6184900" y="2095500"/>
            <a:ext cx="190500" cy="5461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32487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7A633F-B308-466B-B492-A6E6795B1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1" y="3005638"/>
            <a:ext cx="3595538" cy="24784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17</a:t>
            </a:fld>
            <a:endParaRPr lang="x-non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1F12C-EBBA-4A4B-86B4-5A754A4B588E}"/>
              </a:ext>
            </a:extLst>
          </p:cNvPr>
          <p:cNvCxnSpPr>
            <a:cxnSpLocks/>
          </p:cNvCxnSpPr>
          <p:nvPr/>
        </p:nvCxnSpPr>
        <p:spPr>
          <a:xfrm>
            <a:off x="769257" y="4659086"/>
            <a:ext cx="168729" cy="3639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90CDE9-9FB5-4EA4-967F-E7052ECE593D}"/>
              </a:ext>
            </a:extLst>
          </p:cNvPr>
          <p:cNvCxnSpPr>
            <a:cxnSpLocks/>
          </p:cNvCxnSpPr>
          <p:nvPr/>
        </p:nvCxnSpPr>
        <p:spPr>
          <a:xfrm>
            <a:off x="1514566" y="3474857"/>
            <a:ext cx="134530" cy="3846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18D905-355A-4B38-A9EA-E818431E5B8B}"/>
              </a:ext>
            </a:extLst>
          </p:cNvPr>
          <p:cNvCxnSpPr>
            <a:cxnSpLocks/>
          </p:cNvCxnSpPr>
          <p:nvPr/>
        </p:nvCxnSpPr>
        <p:spPr>
          <a:xfrm flipH="1">
            <a:off x="2138863" y="2977876"/>
            <a:ext cx="168908" cy="4511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video_05_01">
            <a:hlinkClick r:id="" action="ppaction://media"/>
            <a:extLst>
              <a:ext uri="{FF2B5EF4-FFF2-40B4-BE49-F238E27FC236}">
                <a16:creationId xmlns:a16="http://schemas.microsoft.com/office/drawing/2014/main" id="{0BA97CD2-AFCD-4055-966D-A5A9F9D164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50222" y="2877305"/>
            <a:ext cx="2740456" cy="2735134"/>
          </a:xfrm>
          <a:prstGeom prst="rect">
            <a:avLst/>
          </a:prstGeom>
        </p:spPr>
      </p:pic>
      <p:pic>
        <p:nvPicPr>
          <p:cNvPr id="5" name="video_20_01">
            <a:hlinkClick r:id="" action="ppaction://media"/>
            <a:extLst>
              <a:ext uri="{FF2B5EF4-FFF2-40B4-BE49-F238E27FC236}">
                <a16:creationId xmlns:a16="http://schemas.microsoft.com/office/drawing/2014/main" id="{97F11C8D-A8DF-4948-BAE2-4F70EBAB5F1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590678" y="2874567"/>
            <a:ext cx="2743199" cy="2737872"/>
          </a:xfrm>
          <a:prstGeom prst="rect">
            <a:avLst/>
          </a:prstGeom>
        </p:spPr>
      </p:pic>
      <p:pic>
        <p:nvPicPr>
          <p:cNvPr id="6" name="video_30_01">
            <a:hlinkClick r:id="" action="ppaction://media"/>
            <a:extLst>
              <a:ext uri="{FF2B5EF4-FFF2-40B4-BE49-F238E27FC236}">
                <a16:creationId xmlns:a16="http://schemas.microsoft.com/office/drawing/2014/main" id="{4B6BA72C-07C3-4D72-8158-F134447A262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331134" y="2874567"/>
            <a:ext cx="2743199" cy="27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1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4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41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18</a:t>
            </a:fld>
            <a:endParaRPr 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617E4-13AC-45F8-BFBE-C5D220D91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60" y="2441725"/>
            <a:ext cx="4230640" cy="31729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24D045-68FD-47BF-9513-E1C55D7C476E}"/>
              </a:ext>
            </a:extLst>
          </p:cNvPr>
          <p:cNvCxnSpPr>
            <a:cxnSpLocks/>
          </p:cNvCxnSpPr>
          <p:nvPr/>
        </p:nvCxnSpPr>
        <p:spPr>
          <a:xfrm>
            <a:off x="2600960" y="2441725"/>
            <a:ext cx="213360" cy="6164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6F71EAF-5C16-400A-80DB-7EC33327C9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6931" r="17204" b="10217"/>
          <a:stretch/>
        </p:blipFill>
        <p:spPr>
          <a:xfrm>
            <a:off x="6836636" y="2487842"/>
            <a:ext cx="3055575" cy="30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Results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19</a:t>
            </a:fld>
            <a:endParaRPr lang="x-non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7BB3D6-D6FA-4D75-8A32-513C20044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6931" r="17204" b="10217"/>
          <a:stretch/>
        </p:blipFill>
        <p:spPr>
          <a:xfrm>
            <a:off x="6836636" y="2487842"/>
            <a:ext cx="3055575" cy="3080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6E6FE-C412-4012-A240-D8FDD9709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6761" r="17235" b="10490"/>
          <a:stretch/>
        </p:blipFill>
        <p:spPr>
          <a:xfrm>
            <a:off x="2146403" y="2487842"/>
            <a:ext cx="3074417" cy="30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C9A-04A5-4180-8BE9-02A40525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Table of Contents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ECECC-927D-4702-8C2C-16FC0DA78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AF16FB-B2A0-4748-B4A0-FD9AF2D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B71292-BB12-4AE9-8230-4AA3B55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2</a:t>
            </a:fld>
            <a:endParaRPr lang="x-none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7490C0-93B0-43F1-B9A2-539F84503185}"/>
              </a:ext>
            </a:extLst>
          </p:cNvPr>
          <p:cNvSpPr txBox="1">
            <a:spLocks/>
          </p:cNvSpPr>
          <p:nvPr/>
        </p:nvSpPr>
        <p:spPr>
          <a:xfrm>
            <a:off x="838200" y="2145589"/>
            <a:ext cx="10515600" cy="403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Our Goals</a:t>
            </a:r>
          </a:p>
          <a:p>
            <a:r>
              <a:rPr lang="en-GB" sz="3200" dirty="0"/>
              <a:t>The model</a:t>
            </a:r>
          </a:p>
          <a:p>
            <a:r>
              <a:rPr lang="en-GB" sz="3200" dirty="0"/>
              <a:t>Implementation</a:t>
            </a:r>
          </a:p>
          <a:p>
            <a:r>
              <a:rPr lang="en-GB" sz="3200" dirty="0"/>
              <a:t>Results</a:t>
            </a:r>
          </a:p>
          <a:p>
            <a:r>
              <a:rPr lang="en-GB" sz="3200" dirty="0"/>
              <a:t>Outlook</a:t>
            </a:r>
          </a:p>
          <a:p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9007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Summary and Outlook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20</a:t>
            </a:fld>
            <a:endParaRPr lang="x-non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CB596B-459A-40A7-9282-CA3F9314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r>
              <a:rPr lang="en-GB" sz="3200" dirty="0">
                <a:sym typeface="Wingdings" panose="05000000000000000000" pitchFamily="2" charset="2"/>
              </a:rPr>
              <a:t>After what percentage of escapists does the swarm follow?</a:t>
            </a:r>
            <a:endParaRPr lang="en-GB" sz="32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2800" dirty="0">
                <a:sym typeface="Wingdings" panose="05000000000000000000" pitchFamily="2" charset="2"/>
              </a:rPr>
              <a:t>30% for [0,1], ~20% for [1,1]</a:t>
            </a:r>
          </a:p>
          <a:p>
            <a:r>
              <a:rPr lang="en-GB" sz="3200" dirty="0">
                <a:sym typeface="Wingdings" panose="05000000000000000000" pitchFamily="2" charset="2"/>
              </a:rPr>
              <a:t>Problem: “similar” vector (the range)</a:t>
            </a:r>
          </a:p>
          <a:p>
            <a:r>
              <a:rPr lang="en-GB" sz="3200" dirty="0">
                <a:sym typeface="Wingdings" panose="05000000000000000000" pitchFamily="2" charset="2"/>
              </a:rPr>
              <a:t>Further simulations: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Swimming direction of the swarm 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Position of the escapists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Current</a:t>
            </a:r>
          </a:p>
          <a:p>
            <a:pPr lvl="1"/>
            <a:endParaRPr lang="en-GB" sz="2800" dirty="0">
              <a:sym typeface="Wingdings" panose="05000000000000000000" pitchFamily="2" charset="2"/>
            </a:endParaRPr>
          </a:p>
          <a:p>
            <a:pPr lvl="1"/>
            <a:endParaRPr lang="en-GB" sz="2800" dirty="0">
              <a:sym typeface="Wingdings" panose="05000000000000000000" pitchFamily="2" charset="2"/>
            </a:endParaRPr>
          </a:p>
          <a:p>
            <a:endParaRPr lang="en-GB" sz="3200" dirty="0">
              <a:sym typeface="Wingdings" panose="05000000000000000000" pitchFamily="2" charset="2"/>
            </a:endParaRPr>
          </a:p>
          <a:p>
            <a:endParaRPr lang="en-GB" sz="3200" dirty="0">
              <a:sym typeface="Wingdings" panose="05000000000000000000" pitchFamily="2" charset="2"/>
            </a:endParaRPr>
          </a:p>
          <a:p>
            <a:endParaRPr lang="en-GB" sz="3200" dirty="0">
              <a:sym typeface="Wingdings" panose="05000000000000000000" pitchFamily="2" charset="2"/>
            </a:endParaRPr>
          </a:p>
          <a:p>
            <a:endParaRPr lang="en-GB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11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E3E9-8BB3-4DE7-B57E-A373EE42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045"/>
            <a:ext cx="10515600" cy="1325563"/>
          </a:xfrm>
        </p:spPr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44ED-C263-41AA-90CB-F69CB3A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170C1-64E8-4DD4-869C-87DE7E20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21</a:t>
            </a:fld>
            <a:endParaRPr lang="x-non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0CE325-6F68-405C-9A3D-65EBE78A5609}"/>
              </a:ext>
            </a:extLst>
          </p:cNvPr>
          <p:cNvSpPr txBox="1">
            <a:spLocks/>
          </p:cNvSpPr>
          <p:nvPr/>
        </p:nvSpPr>
        <p:spPr>
          <a:xfrm>
            <a:off x="0" y="2027965"/>
            <a:ext cx="12192000" cy="2307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	</a:t>
            </a:r>
            <a:r>
              <a:rPr lang="en-GB" sz="6000" dirty="0"/>
              <a:t>Questions?</a:t>
            </a:r>
            <a:endParaRPr lang="x-none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76A6826-57D1-4284-8144-BD775D86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7239000" y="1120666"/>
            <a:ext cx="4114800" cy="4122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0290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Our goals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4F0A96-83ED-4750-B1DD-B806E03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017C9E-C47B-40F7-8011-75EA2D11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3</a:t>
            </a:fld>
            <a:endParaRPr lang="x-non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A321EA-A342-49AF-B425-F5112784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r>
              <a:rPr lang="en-GB" sz="3200" dirty="0"/>
              <a:t>Implementation of a krill swarm</a:t>
            </a:r>
          </a:p>
          <a:p>
            <a:r>
              <a:rPr lang="en-GB" sz="3200" dirty="0"/>
              <a:t>Analyse the swarm reacting on escaping krill</a:t>
            </a:r>
          </a:p>
          <a:p>
            <a:pPr marL="457200" lvl="1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 After what percentage of escapists does the swarm follow?</a:t>
            </a:r>
            <a:endParaRPr lang="en-GB" sz="2800" dirty="0"/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0978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</a:t>
            </a:r>
            <a:r>
              <a:rPr lang="en-GB" dirty="0" err="1"/>
              <a:t>Boids</a:t>
            </a:r>
            <a:r>
              <a:rPr lang="en-GB" dirty="0"/>
              <a:t> model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4</a:t>
            </a:fld>
            <a:endParaRPr lang="x-non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Force Components: Separation, </a:t>
            </a:r>
            <a:r>
              <a:rPr lang="de-DE" sz="3200" dirty="0" err="1"/>
              <a:t>Cohesion</a:t>
            </a:r>
            <a:r>
              <a:rPr lang="de-DE" sz="3200" dirty="0"/>
              <a:t>, </a:t>
            </a:r>
            <a:r>
              <a:rPr lang="de-DE" sz="3200" dirty="0" err="1"/>
              <a:t>Alignment</a:t>
            </a:r>
            <a:endParaRPr lang="de-DE" sz="3200" dirty="0"/>
          </a:p>
        </p:txBody>
      </p:sp>
      <p:pic>
        <p:nvPicPr>
          <p:cNvPr id="7" name="Bild 6" descr="sep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5" y="3250294"/>
            <a:ext cx="3441479" cy="2299606"/>
          </a:xfrm>
          <a:prstGeom prst="rect">
            <a:avLst/>
          </a:prstGeom>
        </p:spPr>
      </p:pic>
      <p:pic>
        <p:nvPicPr>
          <p:cNvPr id="11" name="Bild 10" descr="align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64" y="3256072"/>
            <a:ext cx="3432831" cy="2293827"/>
          </a:xfrm>
          <a:prstGeom prst="rect">
            <a:avLst/>
          </a:prstGeom>
        </p:spPr>
      </p:pic>
      <p:pic>
        <p:nvPicPr>
          <p:cNvPr id="12" name="Bild 11" descr="cohe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28" y="3250462"/>
            <a:ext cx="3441228" cy="2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56DE-9F6F-41D9-A010-A58CC7E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589"/>
            <a:ext cx="10515600" cy="4031374"/>
          </a:xfrm>
        </p:spPr>
        <p:txBody>
          <a:bodyPr>
            <a:normAutofit/>
          </a:bodyPr>
          <a:lstStyle/>
          <a:p>
            <a:r>
              <a:rPr lang="de-CH" sz="3200" dirty="0"/>
              <a:t>Move </a:t>
            </a:r>
            <a:r>
              <a:rPr lang="de-CH" sz="3200" dirty="0" err="1"/>
              <a:t>towards</a:t>
            </a:r>
            <a:r>
              <a:rPr lang="de-CH" sz="3200" dirty="0"/>
              <a:t> </a:t>
            </a:r>
            <a:r>
              <a:rPr lang="de-CH" sz="3200" dirty="0" err="1"/>
              <a:t>target</a:t>
            </a:r>
            <a:r>
              <a:rPr lang="de-CH" sz="3200" dirty="0"/>
              <a:t> </a:t>
            </a:r>
            <a:r>
              <a:rPr lang="de-CH" sz="3200" dirty="0" err="1"/>
              <a:t>vector</a:t>
            </a:r>
            <a:endParaRPr lang="de-CH" sz="3200" dirty="0"/>
          </a:p>
          <a:p>
            <a:r>
              <a:rPr lang="de-CH" sz="3200" dirty="0"/>
              <a:t>Still </a:t>
            </a:r>
            <a:r>
              <a:rPr lang="de-CH" sz="3200" dirty="0" err="1"/>
              <a:t>influenced</a:t>
            </a:r>
            <a:r>
              <a:rPr lang="de-CH" sz="3200" dirty="0"/>
              <a:t> </a:t>
            </a:r>
            <a:r>
              <a:rPr lang="de-CH" sz="3200" dirty="0" err="1"/>
              <a:t>by</a:t>
            </a:r>
            <a:r>
              <a:rPr lang="de-CH" sz="3200" dirty="0"/>
              <a:t> </a:t>
            </a:r>
            <a:r>
              <a:rPr lang="de-CH" sz="3200" dirty="0" err="1"/>
              <a:t>other</a:t>
            </a:r>
            <a:r>
              <a:rPr lang="de-CH" sz="3200" dirty="0"/>
              <a:t> </a:t>
            </a:r>
            <a:r>
              <a:rPr lang="de-CH" sz="3200" dirty="0" err="1"/>
              <a:t>krills</a:t>
            </a:r>
            <a:endParaRPr lang="de-CH" sz="3200" dirty="0"/>
          </a:p>
          <a:p>
            <a:endParaRPr lang="x-none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The escapists</a:t>
            </a:r>
            <a:endParaRPr lang="x-non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Krill Swarm Behaviour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8F4-EFBB-4545-B219-1C889CDF61CF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15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FD7DB1-A896-422D-83D9-04E2229F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673"/>
            <a:ext cx="10515600" cy="4091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Autonomous Character Model </a:t>
            </a:r>
            <a:r>
              <a:rPr lang="en-US" sz="2000" dirty="0"/>
              <a:t>by Craig Reynolds</a:t>
            </a:r>
            <a:endParaRPr lang="en-US" dirty="0"/>
          </a:p>
          <a:p>
            <a:r>
              <a:rPr lang="en-US" dirty="0"/>
              <a:t>agent-based model for animations</a:t>
            </a:r>
          </a:p>
          <a:p>
            <a:r>
              <a:rPr lang="en-US" dirty="0"/>
              <a:t>autonomous individuals follow a set of rules</a:t>
            </a:r>
          </a:p>
          <a:p>
            <a:r>
              <a:rPr lang="en-US" dirty="0"/>
              <a:t>restricted perception of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impression of reproducing a </a:t>
            </a:r>
            <a:r>
              <a:rPr lang="en-GB" dirty="0"/>
              <a:t>behaviour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filename">
            <a:hlinkClick r:id="" action="ppaction://media"/>
            <a:extLst>
              <a:ext uri="{FF2B5EF4-FFF2-40B4-BE49-F238E27FC236}">
                <a16:creationId xmlns:a16="http://schemas.microsoft.com/office/drawing/2014/main" id="{FB601C7D-783C-4C96-A3E7-5CB28423DC1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71586" y="2158878"/>
            <a:ext cx="4027596" cy="40180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057046-858A-443F-94B1-2C8FA5FD117F}"/>
              </a:ext>
            </a:extLst>
          </p:cNvPr>
          <p:cNvSpPr txBox="1">
            <a:spLocks/>
          </p:cNvSpPr>
          <p:nvPr/>
        </p:nvSpPr>
        <p:spPr>
          <a:xfrm>
            <a:off x="539261" y="2146300"/>
            <a:ext cx="5676901" cy="403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Behaviours</a:t>
            </a:r>
            <a:endParaRPr kumimoji="0" lang="de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seek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de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flee</a:t>
            </a:r>
            <a:r>
              <a:rPr kumimoji="0" lang="de-CH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de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wander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randomly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but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seek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front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individuals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CH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de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9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752C301-3FBF-49A5-B236-4AE1C6F9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65" y="2302265"/>
            <a:ext cx="5460026" cy="273001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BD12AB-7B92-4C43-AD62-C380A324F1FE}"/>
              </a:ext>
            </a:extLst>
          </p:cNvPr>
          <p:cNvSpPr txBox="1"/>
          <p:nvPr/>
        </p:nvSpPr>
        <p:spPr>
          <a:xfrm>
            <a:off x="6093065" y="5066693"/>
            <a:ext cx="546002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steering_force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desired_velocity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current_velocity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current_velocity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current_velocity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steering_force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</a:t>
            </a:r>
            <a:r>
              <a:rPr kumimoji="0" lang="de-C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de-CH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</a:t>
            </a:r>
            <a:r>
              <a:rPr kumimoji="0" lang="de-C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</a:t>
            </a:r>
            <a:r>
              <a:rPr kumimoji="0" lang="de-CH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current_velocity</a:t>
            </a:r>
            <a:endParaRPr kumimoji="0" lang="de-CH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373E6A-1BB0-4906-8B24-9F6F782DDA34}"/>
              </a:ext>
            </a:extLst>
          </p:cNvPr>
          <p:cNvSpPr txBox="1">
            <a:spLocks/>
          </p:cNvSpPr>
          <p:nvPr/>
        </p:nvSpPr>
        <p:spPr>
          <a:xfrm>
            <a:off x="501161" y="2146300"/>
            <a:ext cx="5591904" cy="403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Force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concept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makes animations feel natural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allows for modular approach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multiple forces are added together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agility is controllable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74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771A4E-CC86-4CBC-9A79-73F3AD1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518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	Implementation</a:t>
            </a:r>
            <a:endParaRPr lang="LID4096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BFA58F-ED69-4B34-B8DB-6A817FC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r="25736"/>
          <a:stretch/>
        </p:blipFill>
        <p:spPr>
          <a:xfrm>
            <a:off x="9585960" y="151765"/>
            <a:ext cx="1767840" cy="1771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D32B-7005-4B16-BB45-13B9FC6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Krill Swarm Behaviour</a:t>
            </a: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5F2C-E5B9-485B-A9BE-34C52DC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5B8F4-EFBB-4545-B219-1C889CDF61C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FD7DB1-A896-422D-83D9-04E2229F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692"/>
            <a:ext cx="10515600" cy="12868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CH" sz="4400" dirty="0"/>
              <a:t>But </a:t>
            </a:r>
            <a:r>
              <a:rPr lang="de-CH" sz="4400" dirty="0" err="1"/>
              <a:t>most</a:t>
            </a:r>
            <a:r>
              <a:rPr lang="de-CH" sz="4400" dirty="0"/>
              <a:t> </a:t>
            </a:r>
            <a:r>
              <a:rPr lang="de-CH" sz="4400" dirty="0" err="1"/>
              <a:t>importantly</a:t>
            </a:r>
            <a:r>
              <a:rPr lang="de-CH" sz="4400" dirty="0"/>
              <a:t>:</a:t>
            </a:r>
            <a:br>
              <a:rPr lang="de-CH" sz="4400" dirty="0"/>
            </a:br>
            <a:r>
              <a:rPr lang="de-CH" sz="4400" dirty="0" err="1"/>
              <a:t>Usefull</a:t>
            </a:r>
            <a:r>
              <a:rPr lang="de-CH" sz="4400" dirty="0"/>
              <a:t> </a:t>
            </a:r>
            <a:r>
              <a:rPr lang="de-CH" sz="4400" dirty="0" err="1"/>
              <a:t>abstraction</a:t>
            </a:r>
            <a:r>
              <a:rPr lang="de-CH" sz="4400" dirty="0"/>
              <a:t> </a:t>
            </a:r>
            <a:r>
              <a:rPr lang="de-CH" sz="4400" dirty="0" err="1"/>
              <a:t>of</a:t>
            </a:r>
            <a:r>
              <a:rPr lang="de-CH" sz="4400" dirty="0"/>
              <a:t> </a:t>
            </a:r>
            <a:r>
              <a:rPr lang="de-CH" sz="4400" dirty="0" err="1"/>
              <a:t>steering</a:t>
            </a:r>
            <a:r>
              <a:rPr lang="de-CH" sz="4400" dirty="0"/>
              <a:t> </a:t>
            </a:r>
            <a:r>
              <a:rPr lang="de-CH" sz="4400" dirty="0" err="1"/>
              <a:t>behaviour</a:t>
            </a:r>
            <a:endParaRPr lang="de-CH" sz="4400" dirty="0"/>
          </a:p>
          <a:p>
            <a:pPr marL="0" indent="0">
              <a:buNone/>
            </a:pPr>
            <a:endParaRPr lang="de-CH" sz="4400" dirty="0"/>
          </a:p>
          <a:p>
            <a:pPr marL="0" indent="0">
              <a:buNone/>
            </a:pPr>
            <a:endParaRPr lang="de-CH" sz="4400" dirty="0"/>
          </a:p>
          <a:p>
            <a:pPr marL="0" indent="0">
              <a:buNone/>
            </a:pPr>
            <a:endParaRPr lang="de-CH" sz="4400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0AE54EFB-B32D-40A3-BF58-77B7F435507C}"/>
              </a:ext>
            </a:extLst>
          </p:cNvPr>
          <p:cNvSpPr txBox="1">
            <a:spLocks/>
          </p:cNvSpPr>
          <p:nvPr/>
        </p:nvSpPr>
        <p:spPr>
          <a:xfrm>
            <a:off x="1582615" y="4334369"/>
            <a:ext cx="9771185" cy="64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behaviour only needs to specify its desires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Breitbild</PresentationFormat>
  <Paragraphs>154</Paragraphs>
  <Slides>21</Slides>
  <Notes>0</Notes>
  <HiddenSlides>1</HiddenSlides>
  <MMClips>5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The Krillians</vt:lpstr>
      <vt:lpstr> Table of Contents</vt:lpstr>
      <vt:lpstr> Our goals</vt:lpstr>
      <vt:lpstr> Boids model</vt:lpstr>
      <vt:lpstr> The escapists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PowerPoint-Präsentation</vt:lpstr>
      <vt:lpstr> Computation of the results</vt:lpstr>
      <vt:lpstr> Results</vt:lpstr>
      <vt:lpstr> Results</vt:lpstr>
      <vt:lpstr> Results</vt:lpstr>
      <vt:lpstr> Results</vt:lpstr>
      <vt:lpstr> Results</vt:lpstr>
      <vt:lpstr> Summary and 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Krillians</dc:title>
  <dc:creator>lala. nici. w.</dc:creator>
  <cp:lastModifiedBy>Felix Sarnthein</cp:lastModifiedBy>
  <cp:revision>32</cp:revision>
  <dcterms:created xsi:type="dcterms:W3CDTF">2017-12-18T00:01:23Z</dcterms:created>
  <dcterms:modified xsi:type="dcterms:W3CDTF">2017-12-19T12:45:44Z</dcterms:modified>
</cp:coreProperties>
</file>