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0" r:id="rId1"/>
  </p:sldMasterIdLst>
  <p:notesMasterIdLst>
    <p:notesMasterId r:id="rId28"/>
  </p:notesMasterIdLst>
  <p:handoutMasterIdLst>
    <p:handoutMasterId r:id="rId29"/>
  </p:handoutMasterIdLst>
  <p:sldIdLst>
    <p:sldId id="603" r:id="rId2"/>
    <p:sldId id="578" r:id="rId3"/>
    <p:sldId id="553" r:id="rId4"/>
    <p:sldId id="587" r:id="rId5"/>
    <p:sldId id="550" r:id="rId6"/>
    <p:sldId id="552" r:id="rId7"/>
    <p:sldId id="554" r:id="rId8"/>
    <p:sldId id="570" r:id="rId9"/>
    <p:sldId id="555" r:id="rId10"/>
    <p:sldId id="559" r:id="rId11"/>
    <p:sldId id="572" r:id="rId12"/>
    <p:sldId id="558" r:id="rId13"/>
    <p:sldId id="574" r:id="rId14"/>
    <p:sldId id="564" r:id="rId15"/>
    <p:sldId id="604" r:id="rId16"/>
    <p:sldId id="575" r:id="rId17"/>
    <p:sldId id="568" r:id="rId18"/>
    <p:sldId id="561" r:id="rId19"/>
    <p:sldId id="566" r:id="rId20"/>
    <p:sldId id="602" r:id="rId21"/>
    <p:sldId id="538" r:id="rId22"/>
    <p:sldId id="581" r:id="rId23"/>
    <p:sldId id="557" r:id="rId24"/>
    <p:sldId id="577" r:id="rId25"/>
    <p:sldId id="565" r:id="rId26"/>
    <p:sldId id="588" r:id="rId27"/>
  </p:sldIdLst>
  <p:sldSz cx="9144000" cy="6858000" type="screen4x3"/>
  <p:notesSz cx="6865938" cy="9148763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rgbClr val="800080"/>
      </a:buClr>
      <a:buFont typeface="Wingdings" charset="2"/>
      <a:defRPr sz="3200" b="1" kern="1200">
        <a:solidFill>
          <a:srgbClr val="FF0000"/>
        </a:solidFill>
        <a:latin typeface="Comic Sans MS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rgbClr val="800080"/>
      </a:buClr>
      <a:buFont typeface="Wingdings" charset="2"/>
      <a:defRPr sz="3200" b="1" kern="1200">
        <a:solidFill>
          <a:srgbClr val="FF0000"/>
        </a:solidFill>
        <a:latin typeface="Comic Sans MS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rgbClr val="800080"/>
      </a:buClr>
      <a:buFont typeface="Wingdings" charset="2"/>
      <a:defRPr sz="3200" b="1" kern="1200">
        <a:solidFill>
          <a:srgbClr val="FF0000"/>
        </a:solidFill>
        <a:latin typeface="Comic Sans MS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rgbClr val="800080"/>
      </a:buClr>
      <a:buFont typeface="Wingdings" charset="2"/>
      <a:defRPr sz="3200" b="1" kern="1200">
        <a:solidFill>
          <a:srgbClr val="FF0000"/>
        </a:solidFill>
        <a:latin typeface="Comic Sans MS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rgbClr val="800080"/>
      </a:buClr>
      <a:buFont typeface="Wingdings" charset="2"/>
      <a:defRPr sz="3200" b="1" kern="1200">
        <a:solidFill>
          <a:srgbClr val="FF0000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3200" b="1" kern="1200">
        <a:solidFill>
          <a:srgbClr val="FF0000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3200" b="1" kern="1200">
        <a:solidFill>
          <a:srgbClr val="FF0000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3200" b="1" kern="1200">
        <a:solidFill>
          <a:srgbClr val="FF0000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3200" b="1" kern="1200">
        <a:solidFill>
          <a:srgbClr val="FF0000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3" frameSlides="1"/>
  <p:showPr showNarration="1">
    <p:present/>
    <p:sldAll/>
    <p:penClr>
      <a:schemeClr val="tx1"/>
    </p:penClr>
  </p:showPr>
  <p:clrMru>
    <a:srgbClr val="00279F"/>
    <a:srgbClr val="0033CC"/>
    <a:srgbClr val="3366FF"/>
    <a:srgbClr val="3333FF"/>
    <a:srgbClr val="66FF33"/>
    <a:srgbClr val="FF0000"/>
    <a:srgbClr val="3E1F00"/>
    <a:srgbClr val="800080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>
    <p:restoredLeft sz="14731" autoAdjust="0"/>
    <p:restoredTop sz="90777" autoAdjust="0"/>
  </p:normalViewPr>
  <p:slideViewPr>
    <p:cSldViewPr showGuides="1">
      <p:cViewPr>
        <p:scale>
          <a:sx n="100" d="100"/>
          <a:sy n="100" d="100"/>
        </p:scale>
        <p:origin x="-2048" y="-1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50" rIns="91499" bIns="4575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buClrTx/>
              <a:buFontTx/>
              <a:buNone/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r>
              <a:rPr lang="en-US"/>
              <a:t>Juan Meza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963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50" rIns="91499" bIns="4575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Tx/>
              <a:buFontTx/>
              <a:buNone/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1563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50" rIns="91499" bIns="4575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buClrTx/>
              <a:buFontTx/>
              <a:buNone/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r>
              <a:rPr lang="en-US"/>
              <a:t>Getting A Job</a:t>
            </a:r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963" y="8691563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50" rIns="91499" bIns="457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Tx/>
              <a:buFontTx/>
              <a:buNone/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2EB4DB7C-65E5-DA43-B833-0DB1DBE02D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50" rIns="91499" bIns="4575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buClrTx/>
              <a:buFontTx/>
              <a:buChar char="•"/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365577" name="Rectangle 9"/>
          <p:cNvSpPr>
            <a:spLocks noChangeArrowheads="1"/>
          </p:cNvSpPr>
          <p:nvPr>
            <p:ph type="sldImg" idx="2"/>
          </p:nvPr>
        </p:nvSpPr>
        <p:spPr bwMode="auto">
          <a:xfrm>
            <a:off x="1146175" y="687388"/>
            <a:ext cx="4573588" cy="3430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6575"/>
            <a:ext cx="50371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50" rIns="91499" bIns="45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557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963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50" rIns="91499" bIns="4575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Tx/>
              <a:buFontTx/>
              <a:buChar char="•"/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36558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1563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50" rIns="91499" bIns="4575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buClrTx/>
              <a:buFontTx/>
              <a:buChar char="•"/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36558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963" y="8691563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50" rIns="91499" bIns="457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Tx/>
              <a:buFontTx/>
              <a:buChar char="•"/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0A801EB6-C03E-C140-AB33-2C2625E7AE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3DF65-5FC5-3E48-AE13-D233BC41AEA2}" type="slidenum">
              <a:rPr lang="en-US"/>
              <a:pPr/>
              <a:t>1</a:t>
            </a:fld>
            <a:endParaRPr lang="en-US"/>
          </a:p>
        </p:txBody>
      </p:sp>
      <p:sp>
        <p:nvSpPr>
          <p:cNvPr id="5079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4113" y="688975"/>
            <a:ext cx="4559300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7575" y="4348163"/>
            <a:ext cx="5030788" cy="4119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474" tIns="44233" rIns="88474" bIns="4423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0" y="6667500"/>
            <a:ext cx="9144000" cy="1905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71045" name="Picture 5" descr="Berkeley_Lab_logo.jpg                                          00090404FRobles HD1                    B77CA0E6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6162675"/>
            <a:ext cx="850900" cy="695325"/>
          </a:xfrm>
          <a:prstGeom prst="rect">
            <a:avLst/>
          </a:prstGeom>
          <a:noFill/>
        </p:spPr>
      </p:pic>
      <p:sp>
        <p:nvSpPr>
          <p:cNvPr id="471046" name="Text Box 6"/>
          <p:cNvSpPr txBox="1">
            <a:spLocks noChangeArrowheads="1"/>
          </p:cNvSpPr>
          <p:nvPr/>
        </p:nvSpPr>
        <p:spPr bwMode="auto">
          <a:xfrm>
            <a:off x="1192213" y="6626225"/>
            <a:ext cx="614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900" i="1">
                <a:solidFill>
                  <a:schemeClr val="bg2"/>
                </a:solidFill>
                <a:latin typeface="Arial" charset="0"/>
              </a:rPr>
              <a:t>C    O    M    P    U    T    A    T    I    O    N    A    L        R    E    S    E    A    R    C    H        D    I    V    I    S    I    O    N</a:t>
            </a:r>
            <a:endParaRPr lang="en-US" sz="9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047" name="Rectangle 7"/>
          <p:cNvSpPr>
            <a:spLocks noChangeArrowheads="1"/>
          </p:cNvSpPr>
          <p:nvPr/>
        </p:nvSpPr>
        <p:spPr bwMode="auto">
          <a:xfrm>
            <a:off x="2146300" y="0"/>
            <a:ext cx="6997700" cy="13890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407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049" name="Text Box 9"/>
          <p:cNvSpPr txBox="1">
            <a:spLocks noChangeArrowheads="1"/>
          </p:cNvSpPr>
          <p:nvPr/>
        </p:nvSpPr>
        <p:spPr bwMode="auto">
          <a:xfrm>
            <a:off x="3016250" y="6477000"/>
            <a:ext cx="31115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chemeClr val="tx1"/>
                </a:solidFill>
              </a:rPr>
              <a:t>CS Summer Student Seminar, June 11, 2003, LBNL</a:t>
            </a:r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6025" y="152400"/>
            <a:ext cx="19970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5838825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89450" y="1193800"/>
            <a:ext cx="3803650" cy="248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89450" y="3835400"/>
            <a:ext cx="3803650" cy="248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ChangeArrowheads="1"/>
          </p:cNvSpPr>
          <p:nvPr/>
        </p:nvSpPr>
        <p:spPr bwMode="auto">
          <a:xfrm>
            <a:off x="0" y="6667500"/>
            <a:ext cx="9144000" cy="1905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93800"/>
            <a:ext cx="77597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70020" name="Picture 4" descr="Berkeley_Lab_logo.jpg                                          00090404FRobles HD1                    B77CA0E6: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93100" y="6162675"/>
            <a:ext cx="850900" cy="695325"/>
          </a:xfrm>
          <a:prstGeom prst="rect">
            <a:avLst/>
          </a:prstGeom>
          <a:noFill/>
        </p:spPr>
      </p:pic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1192213" y="6626225"/>
            <a:ext cx="6140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900" i="1" dirty="0">
                <a:solidFill>
                  <a:srgbClr val="808080"/>
                </a:solidFill>
                <a:latin typeface="Arial" charset="0"/>
              </a:rPr>
              <a:t>C    O    M    P    U    T    A    T    I    O    N    A    L        R    E    S    E    A    R    C    H        D    I    V    I    S    I    O    N</a:t>
            </a:r>
            <a:endParaRPr lang="en-US" sz="9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2146300" y="0"/>
            <a:ext cx="6997700" cy="1117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407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4676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70024" name="Text Box 8"/>
          <p:cNvSpPr txBox="1">
            <a:spLocks noChangeArrowheads="1"/>
          </p:cNvSpPr>
          <p:nvPr/>
        </p:nvSpPr>
        <p:spPr bwMode="auto">
          <a:xfrm>
            <a:off x="3075002" y="6470650"/>
            <a:ext cx="3082895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CS Summer Student Seminar, </a:t>
            </a:r>
            <a:r>
              <a:rPr lang="en-US" sz="900" dirty="0" smtClean="0">
                <a:solidFill>
                  <a:schemeClr val="tx1"/>
                </a:solidFill>
              </a:rPr>
              <a:t>July </a:t>
            </a:r>
            <a:r>
              <a:rPr lang="en-US" sz="900" dirty="0">
                <a:solidFill>
                  <a:schemeClr val="tx1"/>
                </a:solidFill>
              </a:rPr>
              <a:t>28, </a:t>
            </a:r>
            <a:r>
              <a:rPr lang="en-US" sz="900" dirty="0" smtClean="0">
                <a:solidFill>
                  <a:schemeClr val="tx1"/>
                </a:solidFill>
              </a:rPr>
              <a:t>2011, </a:t>
            </a:r>
            <a:r>
              <a:rPr lang="en-US" sz="900" dirty="0">
                <a:solidFill>
                  <a:schemeClr val="tx1"/>
                </a:solidFill>
              </a:rPr>
              <a:t>LBNL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79F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79F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79F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79F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79F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79F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79F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79F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79F"/>
          </a:solidFill>
          <a:latin typeface="Arial" charset="0"/>
        </a:defRPr>
      </a:lvl9pPr>
    </p:titleStyle>
    <p:bodyStyle>
      <a:lvl1pPr marL="346075" indent="-346075" algn="l" rtl="0" fontAlgn="base">
        <a:spcBef>
          <a:spcPct val="20000"/>
        </a:spcBef>
        <a:spcAft>
          <a:spcPct val="0"/>
        </a:spcAft>
        <a:buClr>
          <a:srgbClr val="0026A0"/>
        </a:buClr>
        <a:buSzPct val="85000"/>
        <a:buFont typeface="Wingdings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401638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2049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55763" indent="-336550" algn="l" rtl="0" fontAlgn="base">
        <a:spcBef>
          <a:spcPct val="20000"/>
        </a:spcBef>
        <a:spcAft>
          <a:spcPct val="0"/>
        </a:spcAft>
        <a:buChar char="—"/>
        <a:defRPr>
          <a:solidFill>
            <a:schemeClr val="tx1"/>
          </a:solidFill>
          <a:latin typeface="+mn-lt"/>
          <a:ea typeface="ＭＳ Ｐゴシック" charset="-128"/>
        </a:defRPr>
      </a:lvl4pPr>
      <a:lvl5pPr marL="20605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5pPr>
      <a:lvl6pPr marL="25177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6pPr>
      <a:lvl7pPr marL="29749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7pPr>
      <a:lvl8pPr marL="34321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8pPr>
      <a:lvl9pPr marL="38893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meza/LBNL/Talks/20070510_MIDAS.key/movie.mpeg" TargetMode="Externa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video" Target="file://localhost/Users/meza/LBNL/Talks/20070510_MIDAS.key/movie.mpg" TargetMode="Externa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 shadeToTitle="1">
        <a:gradFill rotWithShape="0">
          <a:gsLst>
            <a:gs pos="0">
              <a:schemeClr val="accent1"/>
            </a:gs>
            <a:gs pos="100000">
              <a:srgbClr val="333399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The Art of Giving Talks: </a:t>
            </a:r>
            <a:br>
              <a:rPr lang="en-US" sz="2800" dirty="0">
                <a:solidFill>
                  <a:schemeClr val="bg1"/>
                </a:solidFill>
                <a:latin typeface="Arial" charset="0"/>
              </a:rPr>
            </a:br>
            <a:r>
              <a:rPr lang="en-US" sz="2800" dirty="0">
                <a:solidFill>
                  <a:schemeClr val="bg1"/>
                </a:solidFill>
                <a:latin typeface="Arial" charset="0"/>
              </a:rPr>
              <a:t>Some Thoughts, Advice, and </a:t>
            </a:r>
            <a:br>
              <a:rPr lang="en-US" sz="2800" dirty="0">
                <a:solidFill>
                  <a:schemeClr val="bg1"/>
                </a:solidFill>
                <a:latin typeface="Arial" charset="0"/>
              </a:rPr>
            </a:br>
            <a:r>
              <a:rPr lang="en-US" sz="2800" dirty="0">
                <a:solidFill>
                  <a:schemeClr val="bg1"/>
                </a:solidFill>
                <a:latin typeface="Arial" charset="0"/>
              </a:rPr>
              <a:t>Lessons Learned the Hard Way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Juan Meza</a:t>
            </a: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Department Head, Lawrence Berkeley National Laboratory</a:t>
            </a:r>
          </a:p>
          <a:p>
            <a:pPr marL="1588" indent="-1588">
              <a:lnSpc>
                <a:spcPct val="100000"/>
              </a:lnSpc>
              <a:buClr>
                <a:srgbClr val="0026A0"/>
              </a:buClr>
              <a:buSzPct val="85000"/>
            </a:pPr>
            <a:r>
              <a:rPr lang="en-US" sz="1800" b="0" dirty="0">
                <a:solidFill>
                  <a:schemeClr val="bg1"/>
                </a:solidFill>
                <a:latin typeface="Arial" charset="0"/>
              </a:rPr>
              <a:t>http://</a:t>
            </a:r>
            <a:r>
              <a:rPr lang="en-US" sz="1800" b="0" dirty="0" err="1">
                <a:solidFill>
                  <a:schemeClr val="bg1"/>
                </a:solidFill>
                <a:latin typeface="Arial" charset="0"/>
              </a:rPr>
              <a:t>hpcrd.lbl.gov/~meza</a:t>
            </a:r>
            <a:endParaRPr lang="en-US" sz="1800" b="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sz="1400" dirty="0">
              <a:solidFill>
                <a:schemeClr val="bg1"/>
              </a:solidFill>
              <a:latin typeface="Arial" charset="0"/>
            </a:endParaRPr>
          </a:p>
          <a:p>
            <a:pPr marL="1588" indent="-1588" eaLnBrk="0" hangingPunct="0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CS Summer Student Seminar                   					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</a:rPr>
              <a:t>July 28, 2011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506883" name="Picture 3" descr="LBNL_Pan"/>
          <p:cNvPicPr>
            <a:picLocks noChangeAspect="1" noChangeArrowheads="1"/>
          </p:cNvPicPr>
          <p:nvPr/>
        </p:nvPicPr>
        <p:blipFill>
          <a:blip r:embed="rId3"/>
          <a:srcRect l="1971" r="15138"/>
          <a:stretch>
            <a:fillRect/>
          </a:stretch>
        </p:blipFill>
        <p:spPr bwMode="auto">
          <a:xfrm>
            <a:off x="0" y="1524000"/>
            <a:ext cx="9144000" cy="36464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in your talk should support your message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8600"/>
            <a:ext cx="7759700" cy="513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Start with the message and work backwards in developing your talk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It’s incredibly easy to fall into the trap of thinking that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 ____ is just too interesting to let the audience miss</a:t>
            </a:r>
          </a:p>
          <a:p>
            <a:pPr lvl="1"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If you’re not sure, ask yourself once again – </a:t>
            </a:r>
            <a:r>
              <a:rPr lang="en-US" sz="2800" i="1">
                <a:solidFill>
                  <a:srgbClr val="800080"/>
                </a:solidFill>
              </a:rPr>
              <a:t>What’s your point?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The Audience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need to tune the talk to the audience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51308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ct val="15000"/>
              </a:spcAft>
            </a:pPr>
            <a:r>
              <a:rPr lang="en-US" sz="2800"/>
              <a:t>You need to be able to answer the question – </a:t>
            </a:r>
            <a:r>
              <a:rPr lang="en-US" sz="2800" i="1">
                <a:solidFill>
                  <a:srgbClr val="800080"/>
                </a:solidFill>
              </a:rPr>
              <a:t>Why should I care?</a:t>
            </a:r>
            <a:endParaRPr lang="en-US" sz="2800"/>
          </a:p>
          <a:p>
            <a:pPr>
              <a:lnSpc>
                <a:spcPct val="115000"/>
              </a:lnSpc>
              <a:spcAft>
                <a:spcPct val="15000"/>
              </a:spcAft>
            </a:pPr>
            <a:r>
              <a:rPr lang="en-US" sz="2800"/>
              <a:t>Find out what the makeup of the audience will be and why they are there</a:t>
            </a:r>
          </a:p>
          <a:p>
            <a:pPr>
              <a:lnSpc>
                <a:spcPct val="115000"/>
              </a:lnSpc>
              <a:spcAft>
                <a:spcPct val="15000"/>
              </a:spcAft>
            </a:pPr>
            <a:r>
              <a:rPr lang="en-US" sz="2800"/>
              <a:t>Emphasize or de-emphasize parts of your argument to suit the audience - respect your audience</a:t>
            </a:r>
          </a:p>
        </p:txBody>
      </p:sp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457200" y="5181600"/>
            <a:ext cx="7696200" cy="986937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Second most common mistake is using the same talk for all audiences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The Connections:</a:t>
            </a:r>
            <a:br>
              <a:rPr lang="en-US" sz="4000"/>
            </a:br>
            <a:r>
              <a:rPr lang="en-US" sz="4000"/>
              <a:t>Putting it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Structuring your talk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7163" cy="3352800"/>
          </a:xfrm>
        </p:spPr>
        <p:txBody>
          <a:bodyPr/>
          <a:lstStyle/>
          <a:p>
            <a:r>
              <a:rPr lang="en-US"/>
              <a:t>It’s not enough to lay out the key elements – you need to show how the elements fit together</a:t>
            </a:r>
          </a:p>
          <a:p>
            <a:endParaRPr lang="en-US"/>
          </a:p>
          <a:p>
            <a:r>
              <a:rPr lang="en-US"/>
              <a:t>Walk the audience through your key points and show them how they are related</a:t>
            </a:r>
          </a:p>
          <a:p>
            <a:endParaRPr lang="en-US"/>
          </a:p>
          <a:p>
            <a:r>
              <a:rPr lang="en-US"/>
              <a:t>Most talks suffer from too much detail and not enough overview - </a:t>
            </a:r>
            <a:r>
              <a:rPr lang="en-US" b="1"/>
              <a:t>a</a:t>
            </a:r>
            <a:r>
              <a:rPr lang="en-US" b="1" i="1"/>
              <a:t> talk is not a paper</a:t>
            </a:r>
            <a:endParaRPr lang="en-US" b="1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609600" y="4930775"/>
            <a:ext cx="7924800" cy="875111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Third most common mistake is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to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give details rather than showing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the connections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don’t do this ….</a:t>
            </a:r>
            <a:endParaRPr lang="en-US" dirty="0"/>
          </a:p>
        </p:txBody>
      </p:sp>
      <p:pic>
        <p:nvPicPr>
          <p:cNvPr id="5" name="Picture 4" descr="Pages from Donde-2008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r="49697" b="22727"/>
              <a:stretch>
                <a:fillRect/>
              </a:stretch>
            </p:blipFill>
          </mc:Choice>
          <mc:Fallback>
            <p:blipFill>
              <a:blip r:embed="rId3"/>
              <a:srcRect r="49697" b="22727"/>
              <a:stretch>
                <a:fillRect/>
              </a:stretch>
            </p:blipFill>
          </mc:Fallback>
        </mc:AlternateContent>
        <p:spPr>
          <a:xfrm>
            <a:off x="1371600" y="914400"/>
            <a:ext cx="6477000" cy="5602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Some Tips and Tricks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Lessons Learned the Hard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 your main points simple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3800"/>
            <a:ext cx="8077200" cy="5130800"/>
          </a:xfrm>
        </p:spPr>
        <p:txBody>
          <a:bodyPr/>
          <a:lstStyle/>
          <a:p>
            <a:r>
              <a:rPr lang="en-US" sz="2800"/>
              <a:t>Use at most 3 main points at any given time</a:t>
            </a:r>
          </a:p>
          <a:p>
            <a:endParaRPr lang="en-US" sz="2800"/>
          </a:p>
          <a:p>
            <a:r>
              <a:rPr lang="en-US" sz="2800"/>
              <a:t>Most people/societies/cultures have a hard time dealing with more than 3 ideas at one time</a:t>
            </a:r>
          </a:p>
          <a:p>
            <a:endParaRPr lang="en-US" sz="2800"/>
          </a:p>
          <a:p>
            <a:r>
              <a:rPr lang="en-US" sz="2800"/>
              <a:t>Remember that for a large part of your audience the material is 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534400" cy="635000"/>
          </a:xfrm>
        </p:spPr>
        <p:txBody>
          <a:bodyPr/>
          <a:lstStyle/>
          <a:p>
            <a:r>
              <a:rPr lang="en-US"/>
              <a:t>Give specific examples wherever possible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4800600"/>
          </a:xfrm>
        </p:spPr>
        <p:txBody>
          <a:bodyPr/>
          <a:lstStyle/>
          <a:p>
            <a:r>
              <a:rPr lang="en-US" sz="2800"/>
              <a:t>Examples can be used to clarify a given point</a:t>
            </a:r>
          </a:p>
          <a:p>
            <a:endParaRPr lang="en-US" sz="2800"/>
          </a:p>
          <a:p>
            <a:r>
              <a:rPr lang="en-US" sz="2800"/>
              <a:t>Examples can be used to create a big impact</a:t>
            </a:r>
          </a:p>
          <a:p>
            <a:endParaRPr lang="en-US" sz="2800"/>
          </a:p>
          <a:p>
            <a:r>
              <a:rPr lang="en-US" sz="2800"/>
              <a:t>Most audiences relate to visual examples better than to written examples</a:t>
            </a:r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7916863" y="1295400"/>
            <a:ext cx="18415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ln/>
        </p:spPr>
        <p:txBody>
          <a:bodyPr anchor="b"/>
          <a:lstStyle/>
          <a:p>
            <a:r>
              <a:rPr lang="en-US"/>
              <a:t>Drug Design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086600" cy="4876800"/>
          </a:xfrm>
          <a:noFill/>
          <a:ln/>
        </p:spPr>
        <p:txBody>
          <a:bodyPr/>
          <a:lstStyle/>
          <a:p>
            <a:r>
              <a:rPr lang="en-US" sz="1400"/>
              <a:t>Drug design can be formulated as an energy minimization problem.</a:t>
            </a:r>
          </a:p>
          <a:p>
            <a:r>
              <a:rPr lang="en-US" sz="1400"/>
              <a:t>A single new drug may cost between $800 million and $1.8 billion to develop from start to finish.</a:t>
            </a:r>
          </a:p>
          <a:p>
            <a:r>
              <a:rPr lang="en-US" sz="1400"/>
              <a:t>The design process typically takes over 10 years due to the large number of trial drugs that need to be considered.</a:t>
            </a:r>
          </a:p>
          <a:p>
            <a:r>
              <a:rPr lang="en-US" sz="1400"/>
              <a:t>There are various energy functions used to describe the molecules involved.</a:t>
            </a:r>
          </a:p>
          <a:p>
            <a:r>
              <a:rPr lang="en-US" sz="1400"/>
              <a:t>There are thousands of parameters because the size of the drugs is large.</a:t>
            </a:r>
          </a:p>
          <a:p>
            <a:r>
              <a:rPr lang="en-US" sz="1400"/>
              <a:t>Due to physical constraints the optimization problem contains numerous nonlinear constraints.</a:t>
            </a:r>
          </a:p>
          <a:p>
            <a:r>
              <a:rPr lang="en-US" sz="1400"/>
              <a:t>It can be shown that there are thousands of local minima which makes it difficult for most optimization methods.</a:t>
            </a:r>
          </a:p>
          <a:p>
            <a:r>
              <a:rPr lang="en-US" sz="1400"/>
              <a:t>We are working on special optimization methods to solve this minimization problem.</a:t>
            </a:r>
          </a:p>
          <a:p>
            <a:r>
              <a:rPr lang="en-US" sz="1400"/>
              <a:t>By using visualization techniques we can speed up the optimization methods.</a:t>
            </a:r>
            <a:endParaRPr lang="en-US"/>
          </a:p>
          <a:p>
            <a:pPr>
              <a:buFont typeface="Wingdings" charset="2"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mileage may vary!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816100"/>
            <a:ext cx="7848600" cy="3225800"/>
          </a:xfrm>
        </p:spPr>
        <p:txBody>
          <a:bodyPr/>
          <a:lstStyle/>
          <a:p>
            <a:r>
              <a:rPr lang="en-US" sz="2800" dirty="0"/>
              <a:t>This talk may not make you a gifted speaker</a:t>
            </a:r>
          </a:p>
          <a:p>
            <a:endParaRPr lang="en-US" sz="2800" dirty="0"/>
          </a:p>
          <a:p>
            <a:r>
              <a:rPr lang="en-US" sz="2800" dirty="0"/>
              <a:t>None of the rules that I give you are iron-clad</a:t>
            </a:r>
          </a:p>
          <a:p>
            <a:endParaRPr lang="en-US" sz="2800" dirty="0"/>
          </a:p>
          <a:p>
            <a:r>
              <a:rPr lang="en-US" sz="2800" dirty="0"/>
              <a:t>You will need to modify these rules to suit your personal speaking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ChangeArrowheads="1"/>
          </p:cNvSpPr>
          <p:nvPr/>
        </p:nvSpPr>
        <p:spPr bwMode="auto">
          <a:xfrm>
            <a:off x="4706938" y="1130300"/>
            <a:ext cx="4265612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33363" indent="-233363" algn="l" eaLnBrk="0" hangingPunct="0">
              <a:lnSpc>
                <a:spcPct val="100000"/>
              </a:lnSpc>
              <a:spcBef>
                <a:spcPct val="50000"/>
              </a:spcBef>
              <a:buClr>
                <a:srgbClr val="B50069"/>
              </a:buClr>
              <a:buSzPct val="100000"/>
              <a:buFont typeface="Wingdings" charset="2"/>
              <a:buChar char="v"/>
            </a:pPr>
            <a:endParaRPr lang="en-US" sz="2000" b="0">
              <a:solidFill>
                <a:schemeClr val="tx1"/>
              </a:solidFill>
              <a:latin typeface="Arial" charset="0"/>
            </a:endParaRPr>
          </a:p>
          <a:p>
            <a:pPr marL="233363" indent="-233363" algn="l" eaLnBrk="0" hangingPunct="0">
              <a:lnSpc>
                <a:spcPct val="100000"/>
              </a:lnSpc>
              <a:spcBef>
                <a:spcPct val="50000"/>
              </a:spcBef>
              <a:buClr>
                <a:srgbClr val="B50069"/>
              </a:buClr>
              <a:buSzPct val="100000"/>
              <a:buFont typeface="Wingdings" charset="2"/>
              <a:buChar char="v"/>
            </a:pPr>
            <a:endParaRPr lang="en-US" sz="20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>
                <a:solidFill>
                  <a:schemeClr val="tx1"/>
                </a:solidFill>
              </a:rPr>
              <a:t>Protein T162 from CASP5</a:t>
            </a:r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65763" y="1131888"/>
            <a:ext cx="3509962" cy="5130800"/>
          </a:xfrm>
        </p:spPr>
        <p:txBody>
          <a:bodyPr/>
          <a:lstStyle/>
          <a:p>
            <a:r>
              <a:rPr lang="en-US" sz="2000"/>
              <a:t>A single new drug may cost over $800 million to develop and the design process typically takes over 10 years.</a:t>
            </a:r>
          </a:p>
          <a:p>
            <a:r>
              <a:rPr lang="en-US" sz="2000"/>
              <a:t>Energy minimization computed using OPT++/LBFGS. Initial configuration created using ProteinShop (S. Crivelli et al)</a:t>
            </a:r>
          </a:p>
          <a:p>
            <a:r>
              <a:rPr lang="en-US" sz="2000"/>
              <a:t>Total simulation took approximately 32 hours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49213" y="6248400"/>
            <a:ext cx="5724525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Helvetica" charset="0"/>
              </a:rPr>
              <a:t>Juan Meza, Ricardo Oliva, Scientific Computing, LBNL</a:t>
            </a:r>
          </a:p>
        </p:txBody>
      </p:sp>
      <p:pic>
        <p:nvPicPr>
          <p:cNvPr id="496647" name="Picture 7" descr="/Users/meza/LBNL/Talks/20070510_MIDAS.key/movie.mpeg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43000"/>
            <a:ext cx="5054600" cy="505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66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966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664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96647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73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r>
              <a:rPr lang="en-US" sz="2800"/>
              <a:t>Some essential elements that should be included in a seminar talk</a:t>
            </a:r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777163" cy="4481513"/>
          </a:xfrm>
        </p:spPr>
        <p:txBody>
          <a:bodyPr/>
          <a:lstStyle/>
          <a:p>
            <a:r>
              <a:rPr lang="en-US"/>
              <a:t>Why is this problem important?</a:t>
            </a:r>
          </a:p>
          <a:p>
            <a:pPr lvl="1"/>
            <a:r>
              <a:rPr lang="en-US"/>
              <a:t>Why should I care?</a:t>
            </a:r>
          </a:p>
          <a:p>
            <a:pPr lvl="1"/>
            <a:endParaRPr lang="en-US"/>
          </a:p>
          <a:p>
            <a:r>
              <a:rPr lang="en-US"/>
              <a:t>What was the outcome/product/….</a:t>
            </a:r>
          </a:p>
          <a:p>
            <a:pPr lvl="1"/>
            <a:r>
              <a:rPr lang="en-US"/>
              <a:t>Is there a tangible result?</a:t>
            </a:r>
          </a:p>
          <a:p>
            <a:pPr lvl="1"/>
            <a:endParaRPr lang="en-US"/>
          </a:p>
          <a:p>
            <a:r>
              <a:rPr lang="en-US"/>
              <a:t>What was </a:t>
            </a:r>
            <a:r>
              <a:rPr lang="en-US">
                <a:solidFill>
                  <a:srgbClr val="FF0000"/>
                </a:solidFill>
              </a:rPr>
              <a:t>your</a:t>
            </a:r>
            <a:r>
              <a:rPr lang="en-US"/>
              <a:t> contribution?</a:t>
            </a:r>
          </a:p>
          <a:p>
            <a:pPr lvl="1"/>
            <a:r>
              <a:rPr lang="en-US"/>
              <a:t>Use words like, </a:t>
            </a:r>
            <a:r>
              <a:rPr lang="en-US" i="1"/>
              <a:t>“This is my main result”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4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4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4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4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4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4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questions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Anticipate and prepare for the obvious questions</a:t>
            </a:r>
          </a:p>
          <a:p>
            <a:endParaRPr lang="en-US"/>
          </a:p>
          <a:p>
            <a:r>
              <a:rPr lang="en-US"/>
              <a:t>Make sure you understand the question</a:t>
            </a:r>
          </a:p>
          <a:p>
            <a:endParaRPr lang="en-US"/>
          </a:p>
          <a:p>
            <a:r>
              <a:rPr lang="en-US"/>
              <a:t>Try to answer all questions, but some questions can/should be deferred.</a:t>
            </a:r>
          </a:p>
          <a:p>
            <a:endParaRPr lang="en-US"/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838200" y="4724400"/>
            <a:ext cx="73914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4800" b="0"/>
              <a:t>Don’t Panic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Top 10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5334000"/>
          </a:xfrm>
        </p:spPr>
        <p:txBody>
          <a:bodyPr/>
          <a:lstStyle/>
          <a:p>
            <a:pPr marL="519113" indent="-519113">
              <a:lnSpc>
                <a:spcPct val="125000"/>
              </a:lnSpc>
              <a:buFont typeface="Wingdings" charset="2"/>
              <a:buAutoNum type="arabicParenR"/>
            </a:pPr>
            <a:r>
              <a:rPr lang="en-US" sz="2000"/>
              <a:t>Have a clear message you want to deliver</a:t>
            </a:r>
          </a:p>
          <a:p>
            <a:pPr marL="519113" indent="-519113">
              <a:lnSpc>
                <a:spcPct val="125000"/>
              </a:lnSpc>
              <a:buFont typeface="Wingdings" charset="2"/>
              <a:buAutoNum type="arabicParenR"/>
            </a:pPr>
            <a:r>
              <a:rPr lang="en-US" sz="2000"/>
              <a:t>Prepare for your audience</a:t>
            </a:r>
          </a:p>
          <a:p>
            <a:pPr marL="519113" indent="-519113">
              <a:lnSpc>
                <a:spcPct val="125000"/>
              </a:lnSpc>
              <a:buFont typeface="Wingdings" charset="2"/>
              <a:buAutoNum type="arabicParenR"/>
            </a:pPr>
            <a:r>
              <a:rPr lang="en-US" sz="2000"/>
              <a:t>Tie the pieces together into a story</a:t>
            </a:r>
          </a:p>
          <a:p>
            <a:pPr marL="519113" indent="-519113">
              <a:lnSpc>
                <a:spcPct val="125000"/>
              </a:lnSpc>
              <a:buFont typeface="Wingdings" charset="2"/>
              <a:buAutoNum type="arabicParenR"/>
            </a:pPr>
            <a:r>
              <a:rPr lang="en-US" sz="2000"/>
              <a:t>Only use material that supports your message </a:t>
            </a:r>
          </a:p>
          <a:p>
            <a:pPr marL="519113" indent="-519113">
              <a:lnSpc>
                <a:spcPct val="125000"/>
              </a:lnSpc>
              <a:buFont typeface="Wingdings" charset="2"/>
              <a:buAutoNum type="arabicParenR"/>
            </a:pPr>
            <a:r>
              <a:rPr lang="en-US" sz="2000"/>
              <a:t>Avoid unnecessary details</a:t>
            </a:r>
          </a:p>
          <a:p>
            <a:pPr marL="519113" indent="-519113">
              <a:lnSpc>
                <a:spcPct val="125000"/>
              </a:lnSpc>
              <a:buFont typeface="Wingdings" charset="2"/>
              <a:buAutoNum type="arabicParenR"/>
            </a:pPr>
            <a:r>
              <a:rPr lang="en-US" sz="2000"/>
              <a:t>Use (visual) examples to clarify your points</a:t>
            </a:r>
          </a:p>
          <a:p>
            <a:pPr marL="519113" indent="-519113">
              <a:lnSpc>
                <a:spcPct val="125000"/>
              </a:lnSpc>
              <a:buFont typeface="Wingdings" charset="2"/>
              <a:buAutoNum type="arabicParenR"/>
            </a:pPr>
            <a:r>
              <a:rPr lang="en-US" sz="2000"/>
              <a:t>State the importance of your problem</a:t>
            </a:r>
          </a:p>
          <a:p>
            <a:pPr marL="519113" indent="-519113">
              <a:lnSpc>
                <a:spcPct val="125000"/>
              </a:lnSpc>
              <a:buFont typeface="Wingdings" charset="2"/>
              <a:buAutoNum type="arabicParenR"/>
            </a:pPr>
            <a:r>
              <a:rPr lang="en-US" sz="2000"/>
              <a:t>Present your contribution</a:t>
            </a:r>
          </a:p>
          <a:p>
            <a:pPr marL="519113" indent="-519113">
              <a:lnSpc>
                <a:spcPct val="125000"/>
              </a:lnSpc>
              <a:buFont typeface="Wingdings" charset="2"/>
              <a:buAutoNum type="arabicParenR"/>
            </a:pPr>
            <a:r>
              <a:rPr lang="en-US" sz="2000"/>
              <a:t>Prepare for questions</a:t>
            </a:r>
          </a:p>
          <a:p>
            <a:pPr marL="519113" indent="-519113">
              <a:lnSpc>
                <a:spcPct val="125000"/>
              </a:lnSpc>
              <a:buFont typeface="Wingdings" charset="2"/>
              <a:buAutoNum type="arabicParenR"/>
            </a:pPr>
            <a:r>
              <a:rPr lang="en-US" sz="2000"/>
              <a:t>Practice, practice,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30 minute talk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29600" cy="5207000"/>
          </a:xfrm>
        </p:spPr>
        <p:txBody>
          <a:bodyPr/>
          <a:lstStyle/>
          <a:p>
            <a:r>
              <a:rPr lang="en-US"/>
              <a:t>Set the stage (5-10 minutes)</a:t>
            </a:r>
          </a:p>
          <a:p>
            <a:pPr lvl="1"/>
            <a:r>
              <a:rPr lang="en-US"/>
              <a:t>Tell the audience what the main issues are</a:t>
            </a:r>
          </a:p>
          <a:p>
            <a:pPr lvl="1"/>
            <a:r>
              <a:rPr lang="en-US"/>
              <a:t>Lay out your problem/issue</a:t>
            </a:r>
          </a:p>
          <a:p>
            <a:pPr lvl="1"/>
            <a:r>
              <a:rPr lang="en-US"/>
              <a:t>Describe why it’s important!</a:t>
            </a:r>
          </a:p>
          <a:p>
            <a:r>
              <a:rPr lang="en-US"/>
              <a:t>What happened (10-15 minutes)</a:t>
            </a:r>
          </a:p>
          <a:p>
            <a:pPr lvl="1"/>
            <a:r>
              <a:rPr lang="en-US"/>
              <a:t>How was the problem resolved</a:t>
            </a:r>
          </a:p>
          <a:p>
            <a:pPr lvl="1"/>
            <a:r>
              <a:rPr lang="en-US"/>
              <a:t>Only need the key ideas here</a:t>
            </a:r>
          </a:p>
          <a:p>
            <a:pPr lvl="1"/>
            <a:r>
              <a:rPr lang="en-US"/>
              <a:t>Don’t necessarily need chronological order</a:t>
            </a:r>
          </a:p>
          <a:p>
            <a:r>
              <a:rPr lang="en-US"/>
              <a:t>Summarize (5 minutes)</a:t>
            </a:r>
          </a:p>
          <a:p>
            <a:r>
              <a:rPr lang="en-US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086600" cy="914400"/>
          </a:xfrm>
          <a:noFill/>
        </p:spPr>
        <p:txBody>
          <a:bodyPr/>
          <a:lstStyle/>
          <a:p>
            <a:r>
              <a:rPr lang="en-US" sz="2800" b="0">
                <a:solidFill>
                  <a:srgbClr val="3333FF"/>
                </a:solidFill>
              </a:rPr>
              <a:t>Turbulent Premixed V-Flame</a:t>
            </a:r>
            <a:endParaRPr lang="en-US" sz="2800" b="0">
              <a:solidFill>
                <a:srgbClr val="FFFF00"/>
              </a:solidFill>
            </a:endParaRPr>
          </a:p>
        </p:txBody>
      </p:sp>
      <p:sp>
        <p:nvSpPr>
          <p:cNvPr id="478211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u="sng">
                <a:solidFill>
                  <a:schemeClr val="tx1"/>
                </a:solidFill>
                <a:latin typeface="Arial" charset="0"/>
              </a:rPr>
              <a:t>Experimental Turbulent V-Flame</a:t>
            </a:r>
          </a:p>
        </p:txBody>
      </p:sp>
      <p:sp>
        <p:nvSpPr>
          <p:cNvPr id="478213" name="Rectangle 5"/>
          <p:cNvSpPr>
            <a:spLocks noChangeArrowheads="1"/>
          </p:cNvSpPr>
          <p:nvPr/>
        </p:nvSpPr>
        <p:spPr bwMode="auto">
          <a:xfrm>
            <a:off x="5437188" y="1295400"/>
            <a:ext cx="2611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u="sng">
                <a:solidFill>
                  <a:schemeClr val="tx1"/>
                </a:solidFill>
                <a:latin typeface="Arial" charset="0"/>
              </a:rPr>
              <a:t>Recent Calculations</a:t>
            </a:r>
            <a:endParaRPr lang="en-US" sz="2000" u="sng">
              <a:solidFill>
                <a:srgbClr val="FFFF00"/>
              </a:solidFill>
              <a:latin typeface="Arial" charset="0"/>
            </a:endParaRPr>
          </a:p>
        </p:txBody>
      </p:sp>
      <p:pic>
        <p:nvPicPr>
          <p:cNvPr id="478214" name="Picture 6" descr="C:\My Documents\Presentations\Cong Hobson Visit\CCSE\Take2\Figure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8" y="1676400"/>
            <a:ext cx="3643312" cy="4876800"/>
          </a:xfrm>
          <a:prstGeom prst="rect">
            <a:avLst/>
          </a:prstGeom>
          <a:noFill/>
        </p:spPr>
      </p:pic>
      <p:sp>
        <p:nvSpPr>
          <p:cNvPr id="478215" name="Rectangle 7"/>
          <p:cNvSpPr>
            <a:spLocks noChangeArrowheads="1"/>
          </p:cNvSpPr>
          <p:nvPr/>
        </p:nvSpPr>
        <p:spPr bwMode="auto">
          <a:xfrm>
            <a:off x="457200" y="65532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b="0">
                <a:solidFill>
                  <a:srgbClr val="FFFF00"/>
                </a:solidFill>
                <a:latin typeface="Arial" charset="0"/>
              </a:rPr>
              <a:t>(photo courtesy R. K. Cheng, LBNL)</a:t>
            </a:r>
          </a:p>
        </p:txBody>
      </p:sp>
      <p:pic>
        <p:nvPicPr>
          <p:cNvPr id="478217" name="Picture 9" descr="/Users/meza/LBNL/Talks/20070510_MIDAS.key/movie.mpg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92650" y="1676400"/>
            <a:ext cx="414655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82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782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821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7821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a talk?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8305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4000" b="0" dirty="0">
                <a:solidFill>
                  <a:srgbClr val="0033CC"/>
                </a:solidFill>
                <a:latin typeface="Arial"/>
                <a:cs typeface="Arial"/>
              </a:rPr>
              <a:t>A good talk is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4000" b="0" dirty="0">
                <a:solidFill>
                  <a:srgbClr val="0033CC"/>
                </a:solidFill>
                <a:latin typeface="Arial"/>
                <a:cs typeface="Arial"/>
              </a:rPr>
              <a:t>nothing more than a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>
            <a:hlinkClick r:id="" action="ppaction://media"/>
          </p:cNvPr>
          <p:cNvPicPr/>
          <p:nvPr>
            <a:videoFile r:link=""/>
          </p:nvPr>
        </p:nvPicPr>
        <p:blipFill>
          <a:blip r:embed="rId2"/>
          <a:srcRect l="9091" t="6535" r="5051" b="6535"/>
          <a:stretch>
            <a:fillRect/>
          </a:stretch>
        </p:blipFill>
        <p:spPr bwMode="auto">
          <a:xfrm>
            <a:off x="304800" y="1193800"/>
            <a:ext cx="5202238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Climate modeling and predicting hurricane patterns</a:t>
            </a:r>
          </a:p>
        </p:txBody>
      </p:sp>
      <p:sp>
        <p:nvSpPr>
          <p:cNvPr id="477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07038" y="1193800"/>
            <a:ext cx="3636962" cy="513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Tropical cyclones are not generally seen in integrations of global atmospheric general circulation models at climate model resolutions (~300km or T42)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At </a:t>
            </a:r>
            <a:r>
              <a:rPr lang="en-US" sz="1800" dirty="0"/>
              <a:t>50km (T239), the lowest pressure attained is 995mb. No realistic cyclones are simulated.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In high resolution simulations of the finite volume dynamics version of CAM2, strong tropical cyclones are common.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285750" y="5310188"/>
            <a:ext cx="47434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Helvetica" charset="0"/>
              </a:rPr>
              <a:t>Michael Wehner, Scientific Computing, LBNL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7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771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718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7718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397750" cy="635000"/>
          </a:xfrm>
        </p:spPr>
        <p:txBody>
          <a:bodyPr/>
          <a:lstStyle/>
          <a:p>
            <a:r>
              <a:rPr lang="en-US" sz="2800"/>
              <a:t>Some reasons for sharpening your communication skills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924800" cy="4191000"/>
          </a:xfrm>
        </p:spPr>
        <p:txBody>
          <a:bodyPr/>
          <a:lstStyle/>
          <a:p>
            <a:pPr marL="457200" indent="-457200">
              <a:buFont typeface="Wingdings" charset="2"/>
              <a:buAutoNum type="arabicParenR"/>
            </a:pPr>
            <a:r>
              <a:rPr lang="en-US"/>
              <a:t>Probably </a:t>
            </a:r>
            <a:r>
              <a:rPr lang="en-US" b="1">
                <a:solidFill>
                  <a:srgbClr val="FF0000"/>
                </a:solidFill>
              </a:rPr>
              <a:t>the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single most important</a:t>
            </a:r>
            <a:r>
              <a:rPr lang="en-US"/>
              <a:t> aspect in job hunting is your interview talk. The interview talk can make or break the interview.</a:t>
            </a:r>
          </a:p>
          <a:p>
            <a:pPr marL="457200" indent="-457200">
              <a:buFont typeface="Wingdings" charset="2"/>
              <a:buAutoNum type="arabicParenR"/>
            </a:pPr>
            <a:endParaRPr lang="en-US"/>
          </a:p>
          <a:p>
            <a:pPr marL="457200" indent="-457200">
              <a:buFont typeface="Wingdings" charset="2"/>
              <a:buAutoNum type="arabicParenR"/>
            </a:pPr>
            <a:r>
              <a:rPr lang="en-US"/>
              <a:t>Giving talks is expected in many jobs and is a critical factor in job success.</a:t>
            </a:r>
          </a:p>
          <a:p>
            <a:pPr marL="457200" indent="-457200">
              <a:buFont typeface="Wingdings" charset="2"/>
              <a:buAutoNum type="arabicParenR"/>
            </a:pPr>
            <a:endParaRPr lang="en-US"/>
          </a:p>
          <a:p>
            <a:pPr marL="457200" indent="-457200">
              <a:buFont typeface="Wingdings" charset="2"/>
              <a:buAutoNum type="arabicParenR"/>
            </a:pPr>
            <a:r>
              <a:rPr lang="en-US"/>
              <a:t>If you’re heading into academia then you’ll be giving talks almost every day!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/>
              <a:t>What types of talks are there?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7163" cy="3505200"/>
          </a:xfrm>
        </p:spPr>
        <p:txBody>
          <a:bodyPr/>
          <a:lstStyle/>
          <a:p>
            <a:r>
              <a:rPr lang="en-US" sz="2800"/>
              <a:t>Job interview</a:t>
            </a:r>
          </a:p>
          <a:p>
            <a:endParaRPr lang="en-US" sz="2800"/>
          </a:p>
          <a:p>
            <a:r>
              <a:rPr lang="en-US" sz="2800"/>
              <a:t>Present a new result (e.g. at a conference) or a status report for a project</a:t>
            </a:r>
          </a:p>
          <a:p>
            <a:endParaRPr lang="en-US" sz="2800"/>
          </a:p>
          <a:p>
            <a:r>
              <a:rPr lang="en-US" sz="2800"/>
              <a:t>Argue for/against something</a:t>
            </a:r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571500" y="4876800"/>
            <a:ext cx="80010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0"/>
              <a:t>Each of these talks will be different but the basic structure will be the same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are three key elements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11321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i="1" dirty="0"/>
              <a:t>message</a:t>
            </a:r>
            <a:r>
              <a:rPr lang="en-US" sz="2800" dirty="0"/>
              <a:t> - what is the main idea that you would like to get across to your audience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i="1" dirty="0"/>
              <a:t>audience</a:t>
            </a:r>
            <a:r>
              <a:rPr lang="en-US" sz="2800" dirty="0"/>
              <a:t> - who are the people that you want to give your message to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i="1" dirty="0"/>
              <a:t>connections</a:t>
            </a:r>
            <a:r>
              <a:rPr lang="en-US" sz="2800" dirty="0"/>
              <a:t> - how do the pieces of your talk fit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The Message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or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What’s your point?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your message 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59700" cy="3705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You should be able to answer the question – 		</a:t>
            </a:r>
            <a:r>
              <a:rPr lang="en-US" sz="2800" i="1">
                <a:solidFill>
                  <a:srgbClr val="800080"/>
                </a:solidFill>
              </a:rPr>
              <a:t>What’s your point?</a:t>
            </a:r>
          </a:p>
          <a:p>
            <a:pPr>
              <a:lnSpc>
                <a:spcPct val="90000"/>
              </a:lnSpc>
            </a:pPr>
            <a:endParaRPr lang="en-US" sz="2800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/>
              <a:t>The message should be short, 2-3 sentences at most and understandable at a high level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Short talks (15 minutes or less) should have only one message</a:t>
            </a:r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1219200" y="4984750"/>
            <a:ext cx="6400800" cy="986937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Most common mistake in a talk is not having a clear message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CRD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HPC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800080"/>
          </a:buClr>
          <a:buSzTx/>
          <a:buFont typeface="Wingdings" charset="2"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800080"/>
          </a:buClr>
          <a:buSzTx/>
          <a:buFont typeface="Wingdings" charset="2"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HPC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C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PC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C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C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C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C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X:Templates:My Templates:HPCRD.pot</Template>
  <TotalTime>123</TotalTime>
  <Words>1142</Words>
  <Application>Microsoft Macintosh PowerPoint</Application>
  <PresentationFormat>On-screen Show (4:3)</PresentationFormat>
  <Paragraphs>150</Paragraphs>
  <Slides>26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Times New Roman</vt:lpstr>
      <vt:lpstr>Arial</vt:lpstr>
      <vt:lpstr>Wingdings</vt:lpstr>
      <vt:lpstr>Times</vt:lpstr>
      <vt:lpstr>Comic Sans MS</vt:lpstr>
      <vt:lpstr>Tahoma</vt:lpstr>
      <vt:lpstr>Times-Bold</vt:lpstr>
      <vt:lpstr>Times-Roman</vt:lpstr>
      <vt:lpstr>Helvetica</vt:lpstr>
      <vt:lpstr>HPCRD</vt:lpstr>
      <vt:lpstr>Slide 1</vt:lpstr>
      <vt:lpstr>Your mileage may vary!</vt:lpstr>
      <vt:lpstr>What is a talk?</vt:lpstr>
      <vt:lpstr>Climate modeling and predicting hurricane patterns</vt:lpstr>
      <vt:lpstr>Some reasons for sharpening your communication skills</vt:lpstr>
      <vt:lpstr>What types of talks are there?</vt:lpstr>
      <vt:lpstr>There are three key elements</vt:lpstr>
      <vt:lpstr>The Message  or  What’s your point?</vt:lpstr>
      <vt:lpstr>What is your message ?</vt:lpstr>
      <vt:lpstr>Everything in your talk should support your message</vt:lpstr>
      <vt:lpstr>The Audience</vt:lpstr>
      <vt:lpstr>You need to tune the talk to the audience</vt:lpstr>
      <vt:lpstr>The Connections: Putting it Together</vt:lpstr>
      <vt:lpstr>Structuring your talk</vt:lpstr>
      <vt:lpstr>Please don’t do this ….</vt:lpstr>
      <vt:lpstr>Some Tips and Tricks  Lessons Learned the Hard Way</vt:lpstr>
      <vt:lpstr>Keep your main points simple</vt:lpstr>
      <vt:lpstr>Give specific examples wherever possible</vt:lpstr>
      <vt:lpstr>Drug Design</vt:lpstr>
      <vt:lpstr>Protein T162 from CASP5</vt:lpstr>
      <vt:lpstr>Some essential elements that should be included in a seminar talk</vt:lpstr>
      <vt:lpstr>Handling questions</vt:lpstr>
      <vt:lpstr>Top 10</vt:lpstr>
      <vt:lpstr>The End</vt:lpstr>
      <vt:lpstr>Sample 30 minute talk</vt:lpstr>
      <vt:lpstr>Turbulent Premixed V-Flame</vt:lpstr>
    </vt:vector>
  </TitlesOfParts>
  <Company>뿿쾐뿿컰뿿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Giving Talks:  Some Thoughts, Advice, and Lessons Learned the Hard Way</dc:title>
  <dc:subject>Speaking</dc:subject>
  <dc:creator>Trial User</dc:creator>
  <cp:keywords>speaking, presentations</cp:keywords>
  <dc:description>30 minute version of talk</dc:description>
  <cp:lastModifiedBy>Juan Meza</cp:lastModifiedBy>
  <cp:revision>13</cp:revision>
  <cp:lastPrinted>2011-07-28T16:35:43Z</cp:lastPrinted>
  <dcterms:created xsi:type="dcterms:W3CDTF">2011-07-28T16:20:38Z</dcterms:created>
  <dcterms:modified xsi:type="dcterms:W3CDTF">2011-07-28T17:00:33Z</dcterms:modified>
  <cp:category/>
</cp:coreProperties>
</file>