
<file path=[Content_Types].xml><?xml version="1.0" encoding="utf-8"?>
<Types xmlns="http://schemas.openxmlformats.org/package/2006/content-types">
  <Override PartName="/ppt/slides/slide3.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p:cViewPr varScale="1">
        <p:scale>
          <a:sx n="98" d="100"/>
          <a:sy n="98" d="100"/>
        </p:scale>
        <p:origin x="-62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030CAB-EE9B-427D-AF7A-52DF0812AE75}" type="datetimeFigureOut">
              <a:rPr lang="en-US" smtClean="0"/>
              <a:pPr/>
              <a:t>11/11/11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8AC5E0-2794-4924-BFD3-271F08D825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030CAB-EE9B-427D-AF7A-52DF0812AE75}" type="datetimeFigureOut">
              <a:rPr lang="en-US" smtClean="0"/>
              <a:pPr/>
              <a:t>11/11/11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AC5E0-2794-4924-BFD3-271F08D825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030CAB-EE9B-427D-AF7A-52DF0812AE75}" type="datetimeFigureOut">
              <a:rPr lang="en-US" smtClean="0"/>
              <a:pPr/>
              <a:t>11/11/11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AC5E0-2794-4924-BFD3-271F08D825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030CAB-EE9B-427D-AF7A-52DF0812AE75}" type="datetimeFigureOut">
              <a:rPr lang="en-US" smtClean="0"/>
              <a:pPr/>
              <a:t>11/11/11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AC5E0-2794-4924-BFD3-271F08D825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030CAB-EE9B-427D-AF7A-52DF0812AE75}" type="datetimeFigureOut">
              <a:rPr lang="en-US" smtClean="0"/>
              <a:pPr/>
              <a:t>11/11/11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AC5E0-2794-4924-BFD3-271F08D825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030CAB-EE9B-427D-AF7A-52DF0812AE75}" type="datetimeFigureOut">
              <a:rPr lang="en-US" smtClean="0"/>
              <a:pPr/>
              <a:t>11/11/11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AC5E0-2794-4924-BFD3-271F08D825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030CAB-EE9B-427D-AF7A-52DF0812AE75}" type="datetimeFigureOut">
              <a:rPr lang="en-US" smtClean="0"/>
              <a:pPr/>
              <a:t>11/11/11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8AC5E0-2794-4924-BFD3-271F08D825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5030CAB-EE9B-427D-AF7A-52DF0812AE75}" type="datetimeFigureOut">
              <a:rPr lang="en-US" smtClean="0"/>
              <a:pPr/>
              <a:t>11/11/11</a:t>
            </a:fld>
            <a:endParaRPr lang="en-US"/>
          </a:p>
        </p:txBody>
      </p:sp>
      <p:sp>
        <p:nvSpPr>
          <p:cNvPr id="8" name="Slide Number Placeholder 7"/>
          <p:cNvSpPr>
            <a:spLocks noGrp="1"/>
          </p:cNvSpPr>
          <p:nvPr>
            <p:ph type="sldNum" sz="quarter" idx="11"/>
          </p:nvPr>
        </p:nvSpPr>
        <p:spPr/>
        <p:txBody>
          <a:bodyPr/>
          <a:lstStyle/>
          <a:p>
            <a:fld id="{B68AC5E0-2794-4924-BFD3-271F08D825E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30CAB-EE9B-427D-AF7A-52DF0812AE75}" type="datetimeFigureOut">
              <a:rPr lang="en-US" smtClean="0"/>
              <a:pPr/>
              <a:t>11/11/11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8AC5E0-2794-4924-BFD3-271F08D825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030CAB-EE9B-427D-AF7A-52DF0812AE75}" type="datetimeFigureOut">
              <a:rPr lang="en-US" smtClean="0"/>
              <a:pPr/>
              <a:t>11/11/11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8AC5E0-2794-4924-BFD3-271F08D825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5030CAB-EE9B-427D-AF7A-52DF0812AE75}" type="datetimeFigureOut">
              <a:rPr lang="en-US" smtClean="0"/>
              <a:pPr/>
              <a:t>11/11/11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AC5E0-2794-4924-BFD3-271F08D825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5030CAB-EE9B-427D-AF7A-52DF0812AE75}" type="datetimeFigureOut">
              <a:rPr lang="en-US" smtClean="0"/>
              <a:pPr/>
              <a:t>11/11/11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8AC5E0-2794-4924-BFD3-271F08D825E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sites.google.com/a/stuycs.org/home/courses/ml1/brown-mykolyk/hw/posts.xml"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hyperlink" Target="https://sites.google.com/a/stuycs.org/home/courses/ml1/brown-mykolyk/h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r>
              <a:rPr lang="en-US" sz="6000" dirty="0" smtClean="0">
                <a:solidFill>
                  <a:srgbClr val="FF0000"/>
                </a:solidFill>
                <a:latin typeface="Autumn" pitchFamily="2" charset="0"/>
              </a:rPr>
              <a:t>RSS Feed</a:t>
            </a:r>
            <a:endParaRPr lang="en-US" sz="6000" dirty="0">
              <a:solidFill>
                <a:srgbClr val="FF0000"/>
              </a:solidFill>
              <a:latin typeface="Autumn" pitchFamily="2" charset="0"/>
            </a:endParaRPr>
          </a:p>
        </p:txBody>
      </p:sp>
      <p:sp>
        <p:nvSpPr>
          <p:cNvPr id="3" name="Subtitle 2"/>
          <p:cNvSpPr>
            <a:spLocks noGrp="1"/>
          </p:cNvSpPr>
          <p:nvPr>
            <p:ph type="subTitle" idx="1"/>
          </p:nvPr>
        </p:nvSpPr>
        <p:spPr>
          <a:xfrm>
            <a:off x="1295400" y="1600200"/>
            <a:ext cx="6400800" cy="3886200"/>
          </a:xfrm>
        </p:spPr>
        <p:txBody>
          <a:bodyPr>
            <a:normAutofit/>
          </a:bodyPr>
          <a:lstStyle/>
          <a:p>
            <a:r>
              <a:rPr lang="en-US" sz="2400" u="sng" dirty="0" smtClean="0">
                <a:solidFill>
                  <a:schemeClr val="accent1"/>
                </a:solidFill>
                <a:latin typeface="Calligraphic" pitchFamily="2" charset="0"/>
              </a:rPr>
              <a:t>What is it?</a:t>
            </a:r>
          </a:p>
          <a:p>
            <a:endParaRPr lang="en-US" dirty="0"/>
          </a:p>
          <a:p>
            <a:r>
              <a:rPr lang="en-US" sz="2400" dirty="0" smtClean="0">
                <a:latin typeface="Times New Roman" pitchFamily="18" charset="0"/>
                <a:cs typeface="Times New Roman" pitchFamily="18" charset="0"/>
              </a:rPr>
              <a:t>RSS is short for Really Simple </a:t>
            </a:r>
            <a:r>
              <a:rPr lang="en-US" sz="2400" dirty="0" smtClean="0">
                <a:latin typeface="Times New Roman" pitchFamily="18" charset="0"/>
                <a:cs typeface="Times New Roman" pitchFamily="18" charset="0"/>
              </a:rPr>
              <a:t>Syndication.</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 RSS Feed is basically a computer-readable </a:t>
            </a:r>
            <a:r>
              <a:rPr lang="en-US" sz="2400" dirty="0">
                <a:latin typeface="Times New Roman" pitchFamily="18" charset="0"/>
                <a:cs typeface="Times New Roman" pitchFamily="18" charset="0"/>
              </a:rPr>
              <a:t>summary of the content of a Web page</a:t>
            </a:r>
            <a:r>
              <a:rPr lang="en-US" sz="2400" dirty="0" smtClean="0">
                <a:latin typeface="Times New Roman" pitchFamily="18" charset="0"/>
                <a:cs typeface="Times New Roman" pitchFamily="18" charset="0"/>
              </a:rPr>
              <a:t>. It is a format for delivering web content that changes regularly.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RSS is also known as RFD or XML</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2"/>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2000"/>
                                        <p:tgtEl>
                                          <p:spTgt spid="2"/>
                                        </p:tgtEl>
                                      </p:cBhvr>
                                    </p:animEffect>
                                  </p:childTnLst>
                                </p:cTn>
                              </p:par>
                            </p:childTnLst>
                          </p:cTn>
                        </p:par>
                        <p:par>
                          <p:cTn id="10" fill="hold">
                            <p:stCondLst>
                              <p:cond delay="2000"/>
                            </p:stCondLst>
                            <p:childTnLst>
                              <p:par>
                                <p:cTn id="11" presetID="26"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down)">
                                      <p:cBhvr>
                                        <p:cTn id="29" dur="580">
                                          <p:stCondLst>
                                            <p:cond delay="0"/>
                                          </p:stCondLst>
                                        </p:cTn>
                                        <p:tgtEl>
                                          <p:spTgt spid="3">
                                            <p:txEl>
                                              <p:pRg st="2" end="2"/>
                                            </p:txEl>
                                          </p:spTgt>
                                        </p:tgtEl>
                                      </p:cBhvr>
                                    </p:animEffect>
                                    <p:anim calcmode="lin" valueType="num">
                                      <p:cBhvr>
                                        <p:cTn id="3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2" end="2"/>
                                            </p:txEl>
                                          </p:spTgt>
                                        </p:tgtEl>
                                      </p:cBhvr>
                                      <p:to x="100000" y="60000"/>
                                    </p:animScale>
                                    <p:animScale>
                                      <p:cBhvr>
                                        <p:cTn id="36" dur="166" decel="50000">
                                          <p:stCondLst>
                                            <p:cond delay="676"/>
                                          </p:stCondLst>
                                        </p:cTn>
                                        <p:tgtEl>
                                          <p:spTgt spid="3">
                                            <p:txEl>
                                              <p:pRg st="2" end="2"/>
                                            </p:txEl>
                                          </p:spTgt>
                                        </p:tgtEl>
                                      </p:cBhvr>
                                      <p:to x="100000" y="100000"/>
                                    </p:animScale>
                                    <p:animScale>
                                      <p:cBhvr>
                                        <p:cTn id="37" dur="26">
                                          <p:stCondLst>
                                            <p:cond delay="1312"/>
                                          </p:stCondLst>
                                        </p:cTn>
                                        <p:tgtEl>
                                          <p:spTgt spid="3">
                                            <p:txEl>
                                              <p:pRg st="2" end="2"/>
                                            </p:txEl>
                                          </p:spTgt>
                                        </p:tgtEl>
                                      </p:cBhvr>
                                      <p:to x="100000" y="80000"/>
                                    </p:animScale>
                                    <p:animScale>
                                      <p:cBhvr>
                                        <p:cTn id="38" dur="166" decel="50000">
                                          <p:stCondLst>
                                            <p:cond delay="1338"/>
                                          </p:stCondLst>
                                        </p:cTn>
                                        <p:tgtEl>
                                          <p:spTgt spid="3">
                                            <p:txEl>
                                              <p:pRg st="2" end="2"/>
                                            </p:txEl>
                                          </p:spTgt>
                                        </p:tgtEl>
                                      </p:cBhvr>
                                      <p:to x="100000" y="100000"/>
                                    </p:animScale>
                                    <p:animScale>
                                      <p:cBhvr>
                                        <p:cTn id="39" dur="26">
                                          <p:stCondLst>
                                            <p:cond delay="1642"/>
                                          </p:stCondLst>
                                        </p:cTn>
                                        <p:tgtEl>
                                          <p:spTgt spid="3">
                                            <p:txEl>
                                              <p:pRg st="2" end="2"/>
                                            </p:txEl>
                                          </p:spTgt>
                                        </p:tgtEl>
                                      </p:cBhvr>
                                      <p:to x="100000" y="90000"/>
                                    </p:animScale>
                                    <p:animScale>
                                      <p:cBhvr>
                                        <p:cTn id="40" dur="166" decel="50000">
                                          <p:stCondLst>
                                            <p:cond delay="1668"/>
                                          </p:stCondLst>
                                        </p:cTn>
                                        <p:tgtEl>
                                          <p:spTgt spid="3">
                                            <p:txEl>
                                              <p:pRg st="2" end="2"/>
                                            </p:txEl>
                                          </p:spTgt>
                                        </p:tgtEl>
                                      </p:cBhvr>
                                      <p:to x="100000" y="100000"/>
                                    </p:animScale>
                                    <p:animScale>
                                      <p:cBhvr>
                                        <p:cTn id="41" dur="26">
                                          <p:stCondLst>
                                            <p:cond delay="1808"/>
                                          </p:stCondLst>
                                        </p:cTn>
                                        <p:tgtEl>
                                          <p:spTgt spid="3">
                                            <p:txEl>
                                              <p:pRg st="2" end="2"/>
                                            </p:txEl>
                                          </p:spTgt>
                                        </p:tgtEl>
                                      </p:cBhvr>
                                      <p:to x="100000" y="95000"/>
                                    </p:animScale>
                                    <p:animScale>
                                      <p:cBhvr>
                                        <p:cTn id="42" dur="166" decel="50000">
                                          <p:stCondLst>
                                            <p:cond delay="1834"/>
                                          </p:stCondLst>
                                        </p:cTn>
                                        <p:tgtEl>
                                          <p:spTgt spid="3">
                                            <p:txEl>
                                              <p:pRg st="2" end="2"/>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wipe(down)">
                                      <p:cBhvr>
                                        <p:cTn id="45" dur="580">
                                          <p:stCondLst>
                                            <p:cond delay="0"/>
                                          </p:stCondLst>
                                        </p:cTn>
                                        <p:tgtEl>
                                          <p:spTgt spid="3">
                                            <p:txEl>
                                              <p:pRg st="3" end="3"/>
                                            </p:txEl>
                                          </p:spTgt>
                                        </p:tgtEl>
                                      </p:cBhvr>
                                    </p:animEffect>
                                    <p:anim calcmode="lin" valueType="num">
                                      <p:cBhvr>
                                        <p:cTn id="4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
                                            <p:txEl>
                                              <p:pRg st="3" end="3"/>
                                            </p:txEl>
                                          </p:spTgt>
                                        </p:tgtEl>
                                      </p:cBhvr>
                                      <p:to x="100000" y="60000"/>
                                    </p:animScale>
                                    <p:animScale>
                                      <p:cBhvr>
                                        <p:cTn id="52" dur="166" decel="50000">
                                          <p:stCondLst>
                                            <p:cond delay="676"/>
                                          </p:stCondLst>
                                        </p:cTn>
                                        <p:tgtEl>
                                          <p:spTgt spid="3">
                                            <p:txEl>
                                              <p:pRg st="3" end="3"/>
                                            </p:txEl>
                                          </p:spTgt>
                                        </p:tgtEl>
                                      </p:cBhvr>
                                      <p:to x="100000" y="100000"/>
                                    </p:animScale>
                                    <p:animScale>
                                      <p:cBhvr>
                                        <p:cTn id="53" dur="26">
                                          <p:stCondLst>
                                            <p:cond delay="1312"/>
                                          </p:stCondLst>
                                        </p:cTn>
                                        <p:tgtEl>
                                          <p:spTgt spid="3">
                                            <p:txEl>
                                              <p:pRg st="3" end="3"/>
                                            </p:txEl>
                                          </p:spTgt>
                                        </p:tgtEl>
                                      </p:cBhvr>
                                      <p:to x="100000" y="80000"/>
                                    </p:animScale>
                                    <p:animScale>
                                      <p:cBhvr>
                                        <p:cTn id="54" dur="166" decel="50000">
                                          <p:stCondLst>
                                            <p:cond delay="1338"/>
                                          </p:stCondLst>
                                        </p:cTn>
                                        <p:tgtEl>
                                          <p:spTgt spid="3">
                                            <p:txEl>
                                              <p:pRg st="3" end="3"/>
                                            </p:txEl>
                                          </p:spTgt>
                                        </p:tgtEl>
                                      </p:cBhvr>
                                      <p:to x="100000" y="100000"/>
                                    </p:animScale>
                                    <p:animScale>
                                      <p:cBhvr>
                                        <p:cTn id="55" dur="26">
                                          <p:stCondLst>
                                            <p:cond delay="1642"/>
                                          </p:stCondLst>
                                        </p:cTn>
                                        <p:tgtEl>
                                          <p:spTgt spid="3">
                                            <p:txEl>
                                              <p:pRg st="3" end="3"/>
                                            </p:txEl>
                                          </p:spTgt>
                                        </p:tgtEl>
                                      </p:cBhvr>
                                      <p:to x="100000" y="90000"/>
                                    </p:animScale>
                                    <p:animScale>
                                      <p:cBhvr>
                                        <p:cTn id="56" dur="166" decel="50000">
                                          <p:stCondLst>
                                            <p:cond delay="1668"/>
                                          </p:stCondLst>
                                        </p:cTn>
                                        <p:tgtEl>
                                          <p:spTgt spid="3">
                                            <p:txEl>
                                              <p:pRg st="3" end="3"/>
                                            </p:txEl>
                                          </p:spTgt>
                                        </p:tgtEl>
                                      </p:cBhvr>
                                      <p:to x="100000" y="100000"/>
                                    </p:animScale>
                                    <p:animScale>
                                      <p:cBhvr>
                                        <p:cTn id="57" dur="26">
                                          <p:stCondLst>
                                            <p:cond delay="1808"/>
                                          </p:stCondLst>
                                        </p:cTn>
                                        <p:tgtEl>
                                          <p:spTgt spid="3">
                                            <p:txEl>
                                              <p:pRg st="3" end="3"/>
                                            </p:txEl>
                                          </p:spTgt>
                                        </p:tgtEl>
                                      </p:cBhvr>
                                      <p:to x="100000" y="95000"/>
                                    </p:animScale>
                                    <p:animScale>
                                      <p:cBhvr>
                                        <p:cTn id="58" dur="166" decel="50000">
                                          <p:stCondLst>
                                            <p:cond delay="1834"/>
                                          </p:stCondLst>
                                        </p:cTn>
                                        <p:tgtEl>
                                          <p:spTgt spid="3">
                                            <p:txEl>
                                              <p:pRg st="3" end="3"/>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Effect transition="in" filter="wipe(down)">
                                      <p:cBhvr>
                                        <p:cTn id="61" dur="580">
                                          <p:stCondLst>
                                            <p:cond delay="0"/>
                                          </p:stCondLst>
                                        </p:cTn>
                                        <p:tgtEl>
                                          <p:spTgt spid="3">
                                            <p:txEl>
                                              <p:pRg st="5" end="5"/>
                                            </p:txEl>
                                          </p:spTgt>
                                        </p:tgtEl>
                                      </p:cBhvr>
                                    </p:animEffect>
                                    <p:anim calcmode="lin" valueType="num">
                                      <p:cBhvr>
                                        <p:cTn id="6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5" end="5"/>
                                            </p:txEl>
                                          </p:spTgt>
                                        </p:tgtEl>
                                      </p:cBhvr>
                                      <p:to x="100000" y="60000"/>
                                    </p:animScale>
                                    <p:animScale>
                                      <p:cBhvr>
                                        <p:cTn id="68" dur="166" decel="50000">
                                          <p:stCondLst>
                                            <p:cond delay="676"/>
                                          </p:stCondLst>
                                        </p:cTn>
                                        <p:tgtEl>
                                          <p:spTgt spid="3">
                                            <p:txEl>
                                              <p:pRg st="5" end="5"/>
                                            </p:txEl>
                                          </p:spTgt>
                                        </p:tgtEl>
                                      </p:cBhvr>
                                      <p:to x="100000" y="100000"/>
                                    </p:animScale>
                                    <p:animScale>
                                      <p:cBhvr>
                                        <p:cTn id="69" dur="26">
                                          <p:stCondLst>
                                            <p:cond delay="1312"/>
                                          </p:stCondLst>
                                        </p:cTn>
                                        <p:tgtEl>
                                          <p:spTgt spid="3">
                                            <p:txEl>
                                              <p:pRg st="5" end="5"/>
                                            </p:txEl>
                                          </p:spTgt>
                                        </p:tgtEl>
                                      </p:cBhvr>
                                      <p:to x="100000" y="80000"/>
                                    </p:animScale>
                                    <p:animScale>
                                      <p:cBhvr>
                                        <p:cTn id="70" dur="166" decel="50000">
                                          <p:stCondLst>
                                            <p:cond delay="1338"/>
                                          </p:stCondLst>
                                        </p:cTn>
                                        <p:tgtEl>
                                          <p:spTgt spid="3">
                                            <p:txEl>
                                              <p:pRg st="5" end="5"/>
                                            </p:txEl>
                                          </p:spTgt>
                                        </p:tgtEl>
                                      </p:cBhvr>
                                      <p:to x="100000" y="100000"/>
                                    </p:animScale>
                                    <p:animScale>
                                      <p:cBhvr>
                                        <p:cTn id="71" dur="26">
                                          <p:stCondLst>
                                            <p:cond delay="1642"/>
                                          </p:stCondLst>
                                        </p:cTn>
                                        <p:tgtEl>
                                          <p:spTgt spid="3">
                                            <p:txEl>
                                              <p:pRg st="5" end="5"/>
                                            </p:txEl>
                                          </p:spTgt>
                                        </p:tgtEl>
                                      </p:cBhvr>
                                      <p:to x="100000" y="90000"/>
                                    </p:animScale>
                                    <p:animScale>
                                      <p:cBhvr>
                                        <p:cTn id="72" dur="166" decel="50000">
                                          <p:stCondLst>
                                            <p:cond delay="1668"/>
                                          </p:stCondLst>
                                        </p:cTn>
                                        <p:tgtEl>
                                          <p:spTgt spid="3">
                                            <p:txEl>
                                              <p:pRg st="5" end="5"/>
                                            </p:txEl>
                                          </p:spTgt>
                                        </p:tgtEl>
                                      </p:cBhvr>
                                      <p:to x="100000" y="100000"/>
                                    </p:animScale>
                                    <p:animScale>
                                      <p:cBhvr>
                                        <p:cTn id="73" dur="26">
                                          <p:stCondLst>
                                            <p:cond delay="1808"/>
                                          </p:stCondLst>
                                        </p:cTn>
                                        <p:tgtEl>
                                          <p:spTgt spid="3">
                                            <p:txEl>
                                              <p:pRg st="5" end="5"/>
                                            </p:txEl>
                                          </p:spTgt>
                                        </p:tgtEl>
                                      </p:cBhvr>
                                      <p:to x="100000" y="95000"/>
                                    </p:animScale>
                                    <p:animScale>
                                      <p:cBhvr>
                                        <p:cTn id="74"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What</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does it look like?</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Subtitle 2"/>
          <p:cNvSpPr>
            <a:spLocks noGrp="1"/>
          </p:cNvSpPr>
          <p:nvPr>
            <p:ph type="subTitle" idx="1"/>
          </p:nvPr>
        </p:nvSpPr>
        <p:spPr/>
        <p:txBody>
          <a:bodyPr/>
          <a:lstStyle/>
          <a:p>
            <a:endParaRPr lang="en-US" dirty="0"/>
          </a:p>
        </p:txBody>
      </p:sp>
      <p:pic>
        <p:nvPicPr>
          <p:cNvPr id="1026" name="Picture 2" descr="http://blog.webmuggle.co.uk/wp-content/plugins/sem-subscribe-me/icons/rss-icon.png"/>
          <p:cNvPicPr>
            <a:picLocks noChangeAspect="1" noChangeArrowheads="1"/>
          </p:cNvPicPr>
          <p:nvPr/>
        </p:nvPicPr>
        <p:blipFill>
          <a:blip r:embed="rId2" cstate="print"/>
          <a:srcRect/>
          <a:stretch>
            <a:fillRect/>
          </a:stretch>
        </p:blipFill>
        <p:spPr bwMode="auto">
          <a:xfrm>
            <a:off x="2209800" y="1524000"/>
            <a:ext cx="4876800" cy="4876801"/>
          </a:xfrm>
          <a:prstGeom prst="rect">
            <a:avLst/>
          </a:prstGeom>
          <a:noFill/>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800"/>
                            </p:stCondLst>
                            <p:childTnLst>
                              <p:par>
                                <p:cTn id="11" presetID="34" presetClass="entr" presetSubtype="0" fill="hold" nodeType="afterEffect">
                                  <p:stCondLst>
                                    <p:cond delay="0"/>
                                  </p:stCondLst>
                                  <p:childTnLst>
                                    <p:set>
                                      <p:cBhvr>
                                        <p:cTn id="12" dur="1" fill="hold">
                                          <p:stCondLst>
                                            <p:cond delay="0"/>
                                          </p:stCondLst>
                                        </p:cTn>
                                        <p:tgtEl>
                                          <p:spTgt spid="1026"/>
                                        </p:tgtEl>
                                        <p:attrNameLst>
                                          <p:attrName>style.visibility</p:attrName>
                                        </p:attrNameLst>
                                      </p:cBhvr>
                                      <p:to>
                                        <p:strVal val="visible"/>
                                      </p:to>
                                    </p:set>
                                    <p:anim from="(-#ppt_w/2)" to="(#ppt_x)" calcmode="lin" valueType="num">
                                      <p:cBhvr>
                                        <p:cTn id="13" dur="1200" fill="hold">
                                          <p:stCondLst>
                                            <p:cond delay="0"/>
                                          </p:stCondLst>
                                        </p:cTn>
                                        <p:tgtEl>
                                          <p:spTgt spid="1026"/>
                                        </p:tgtEl>
                                        <p:attrNameLst>
                                          <p:attrName>ppt_x</p:attrName>
                                        </p:attrNameLst>
                                      </p:cBhvr>
                                    </p:anim>
                                    <p:anim from="0" to="-1.0" calcmode="lin" valueType="num">
                                      <p:cBhvr>
                                        <p:cTn id="14" dur="400" decel="50000" autoRev="1" fill="hold">
                                          <p:stCondLst>
                                            <p:cond delay="1200"/>
                                          </p:stCondLst>
                                        </p:cTn>
                                        <p:tgtEl>
                                          <p:spTgt spid="1026"/>
                                        </p:tgtEl>
                                        <p:attrNameLst>
                                          <p:attrName>xshear</p:attrName>
                                        </p:attrNameLst>
                                      </p:cBhvr>
                                    </p:anim>
                                    <p:animScale>
                                      <p:cBhvr>
                                        <p:cTn id="15" dur="400" decel="100000" autoRev="1" fill="hold">
                                          <p:stCondLst>
                                            <p:cond delay="1200"/>
                                          </p:stCondLst>
                                        </p:cTn>
                                        <p:tgtEl>
                                          <p:spTgt spid="1026"/>
                                        </p:tgtEl>
                                      </p:cBhvr>
                                      <p:from x="100000" y="100000"/>
                                      <p:to x="80000" y="100000"/>
                                    </p:animScale>
                                    <p:anim by="(#ppt_h/3+#ppt_w*0.1)" calcmode="lin" valueType="num">
                                      <p:cBhvr additive="sum">
                                        <p:cTn id="16" dur="400" decel="100000" autoRev="1" fill="hold">
                                          <p:stCondLst>
                                            <p:cond delay="1200"/>
                                          </p:stCondLst>
                                        </p:cTn>
                                        <p:tgtEl>
                                          <p:spTgt spid="102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
            <a:ext cx="9829800" cy="1752600"/>
          </a:xfrm>
        </p:spPr>
        <p:txBody>
          <a:bodyPr>
            <a:noAutofit/>
          </a:bodyPr>
          <a:lstStyle/>
          <a:p>
            <a:r>
              <a:rPr lang="en-US" sz="4800" b="0" cap="none" dirty="0" smtClean="0">
                <a:ln w="18415" cmpd="sng">
                  <a:solidFill>
                    <a:schemeClr val="accent1">
                      <a:lumMod val="75000"/>
                    </a:schemeClr>
                  </a:solidFill>
                  <a:prstDash val="solid"/>
                </a:ln>
                <a:solidFill>
                  <a:srgbClr val="00B0F0"/>
                </a:solidFill>
                <a:effectLst>
                  <a:glow rad="63500">
                    <a:schemeClr val="accent1">
                      <a:satMod val="175000"/>
                      <a:alpha val="40000"/>
                    </a:schemeClr>
                  </a:glow>
                  <a:outerShdw blurRad="63500" dir="3600000" algn="tl" rotWithShape="0">
                    <a:srgbClr val="000000">
                      <a:alpha val="70000"/>
                    </a:srgbClr>
                  </a:outerShdw>
                </a:effectLst>
              </a:rPr>
              <a:t>How do I subscribe </a:t>
            </a:r>
            <a:br>
              <a:rPr lang="en-US" sz="4800" b="0" cap="none" dirty="0" smtClean="0">
                <a:ln w="18415" cmpd="sng">
                  <a:solidFill>
                    <a:schemeClr val="accent1">
                      <a:lumMod val="75000"/>
                    </a:schemeClr>
                  </a:solidFill>
                  <a:prstDash val="solid"/>
                </a:ln>
                <a:solidFill>
                  <a:srgbClr val="00B0F0"/>
                </a:solidFill>
                <a:effectLst>
                  <a:glow rad="63500">
                    <a:schemeClr val="accent1">
                      <a:satMod val="175000"/>
                      <a:alpha val="40000"/>
                    </a:schemeClr>
                  </a:glow>
                  <a:outerShdw blurRad="63500" dir="3600000" algn="tl" rotWithShape="0">
                    <a:srgbClr val="000000">
                      <a:alpha val="70000"/>
                    </a:srgbClr>
                  </a:outerShdw>
                </a:effectLst>
              </a:rPr>
            </a:br>
            <a:r>
              <a:rPr lang="en-US" sz="4800" b="0" cap="none" dirty="0" smtClean="0">
                <a:ln w="18415" cmpd="sng">
                  <a:solidFill>
                    <a:schemeClr val="accent1">
                      <a:lumMod val="75000"/>
                    </a:schemeClr>
                  </a:solidFill>
                  <a:prstDash val="solid"/>
                </a:ln>
                <a:solidFill>
                  <a:srgbClr val="00B0F0"/>
                </a:solidFill>
                <a:effectLst>
                  <a:glow rad="63500">
                    <a:schemeClr val="accent1">
                      <a:satMod val="175000"/>
                      <a:alpha val="40000"/>
                    </a:schemeClr>
                  </a:glow>
                  <a:outerShdw blurRad="63500" dir="3600000" algn="tl" rotWithShape="0">
                    <a:srgbClr val="000000">
                      <a:alpha val="70000"/>
                    </a:srgbClr>
                  </a:outerShdw>
                </a:effectLst>
              </a:rPr>
              <a:t>to an RSS feed?</a:t>
            </a:r>
            <a:endParaRPr lang="en-US" sz="4800" b="0" cap="none" dirty="0">
              <a:ln w="18415" cmpd="sng">
                <a:solidFill>
                  <a:schemeClr val="accent1">
                    <a:lumMod val="75000"/>
                  </a:schemeClr>
                </a:solidFill>
                <a:prstDash val="solid"/>
              </a:ln>
              <a:solidFill>
                <a:srgbClr val="00B0F0"/>
              </a:solidFill>
              <a:effectLst>
                <a:glow rad="63500">
                  <a:schemeClr val="accent1">
                    <a:satMod val="175000"/>
                    <a:alpha val="40000"/>
                  </a:schemeClr>
                </a:glow>
                <a:outerShdw blurRad="63500" dir="3600000" algn="tl" rotWithShape="0">
                  <a:srgbClr val="000000">
                    <a:alpha val="70000"/>
                  </a:srgbClr>
                </a:outerShdw>
              </a:effectLst>
            </a:endParaRPr>
          </a:p>
        </p:txBody>
      </p:sp>
      <p:sp>
        <p:nvSpPr>
          <p:cNvPr id="3" name="Subtitle 2"/>
          <p:cNvSpPr>
            <a:spLocks noGrp="1"/>
          </p:cNvSpPr>
          <p:nvPr>
            <p:ph type="subTitle" idx="1"/>
          </p:nvPr>
        </p:nvSpPr>
        <p:spPr>
          <a:xfrm>
            <a:off x="685800" y="1676400"/>
            <a:ext cx="7315200" cy="4800600"/>
          </a:xfrm>
        </p:spPr>
        <p:txBody>
          <a:bodyPr>
            <a:normAutofit lnSpcReduction="10000"/>
          </a:bodyPr>
          <a:lstStyle/>
          <a:p>
            <a:pPr algn="l"/>
            <a:r>
              <a:rPr lang="en-US" dirty="0">
                <a:solidFill>
                  <a:srgbClr val="7030A0"/>
                </a:solidFill>
              </a:rPr>
              <a:t>	</a:t>
            </a:r>
            <a:endParaRPr lang="en-US" dirty="0" smtClean="0">
              <a:solidFill>
                <a:srgbClr val="7030A0"/>
              </a:solidFill>
            </a:endParaRPr>
          </a:p>
          <a:p>
            <a:pPr algn="l"/>
            <a:r>
              <a:rPr lang="en-US" sz="2400" dirty="0" smtClean="0">
                <a:solidFill>
                  <a:srgbClr val="7030A0"/>
                </a:solidFill>
              </a:rPr>
              <a:t>	</a:t>
            </a:r>
            <a:r>
              <a:rPr lang="en-US" sz="2400" dirty="0" smtClean="0">
                <a:solidFill>
                  <a:schemeClr val="accent2">
                    <a:lumMod val="60000"/>
                    <a:lumOff val="40000"/>
                  </a:schemeClr>
                </a:solidFill>
              </a:rPr>
              <a:t>First, you need an RSS Reader or an RSS Aggregator, which is basically a program that knows how to read and keep track of your RSS feeds. You can have stand-alone apps or web-based readers. Web-based readers are better since they can give your RSS feeds on any computer or browser, anywhere. They include Google Reader, </a:t>
            </a:r>
            <a:r>
              <a:rPr lang="en-US" sz="2400" dirty="0" err="1" smtClean="0">
                <a:solidFill>
                  <a:schemeClr val="accent2">
                    <a:lumMod val="60000"/>
                    <a:lumOff val="40000"/>
                  </a:schemeClr>
                </a:solidFill>
              </a:rPr>
              <a:t>Feedlooks</a:t>
            </a:r>
            <a:r>
              <a:rPr lang="en-US" sz="2400" dirty="0" smtClean="0">
                <a:solidFill>
                  <a:schemeClr val="accent2">
                    <a:lumMod val="60000"/>
                    <a:lumOff val="40000"/>
                  </a:schemeClr>
                </a:solidFill>
              </a:rPr>
              <a:t>, </a:t>
            </a:r>
            <a:r>
              <a:rPr lang="en-US" sz="2400" dirty="0" err="1" smtClean="0">
                <a:solidFill>
                  <a:schemeClr val="accent2">
                    <a:lumMod val="60000"/>
                    <a:lumOff val="40000"/>
                  </a:schemeClr>
                </a:solidFill>
              </a:rPr>
              <a:t>Netvibes</a:t>
            </a:r>
            <a:r>
              <a:rPr lang="en-US" sz="2400" dirty="0" smtClean="0">
                <a:solidFill>
                  <a:schemeClr val="accent2">
                    <a:lumMod val="60000"/>
                    <a:lumOff val="40000"/>
                  </a:schemeClr>
                </a:solidFill>
              </a:rPr>
              <a:t>, My Yahoo, and many more. Mac OS X already has an RSS reader pre-installed (</a:t>
            </a:r>
            <a:r>
              <a:rPr lang="en-US" sz="2400" dirty="0" err="1" smtClean="0">
                <a:solidFill>
                  <a:schemeClr val="accent2">
                    <a:lumMod val="60000"/>
                    <a:lumOff val="40000"/>
                  </a:schemeClr>
                </a:solidFill>
              </a:rPr>
              <a:t>NetNewsWire</a:t>
            </a:r>
            <a:r>
              <a:rPr lang="en-US" sz="2400" dirty="0" smtClean="0">
                <a:solidFill>
                  <a:schemeClr val="accent2">
                    <a:lumMod val="60000"/>
                    <a:lumOff val="40000"/>
                  </a:schemeClr>
                </a:solidFill>
              </a:rPr>
              <a:t>). Some standalone readers are </a:t>
            </a:r>
            <a:r>
              <a:rPr lang="en-US" sz="2400" dirty="0" err="1" smtClean="0">
                <a:solidFill>
                  <a:schemeClr val="accent2">
                    <a:lumMod val="60000"/>
                    <a:lumOff val="40000"/>
                  </a:schemeClr>
                </a:solidFill>
              </a:rPr>
              <a:t>Sharpreader</a:t>
            </a:r>
            <a:r>
              <a:rPr lang="en-US" sz="2400" dirty="0">
                <a:solidFill>
                  <a:schemeClr val="accent2">
                    <a:lumMod val="60000"/>
                    <a:lumOff val="40000"/>
                  </a:schemeClr>
                </a:solidFill>
              </a:rPr>
              <a:t> </a:t>
            </a:r>
            <a:r>
              <a:rPr lang="en-US" sz="2400" dirty="0" smtClean="0">
                <a:solidFill>
                  <a:schemeClr val="accent2">
                    <a:lumMod val="60000"/>
                    <a:lumOff val="40000"/>
                  </a:schemeClr>
                </a:solidFill>
              </a:rPr>
              <a:t>or </a:t>
            </a:r>
            <a:r>
              <a:rPr lang="en-US" sz="2400" dirty="0" err="1" smtClean="0">
                <a:solidFill>
                  <a:schemeClr val="accent2">
                    <a:lumMod val="60000"/>
                    <a:lumOff val="40000"/>
                  </a:schemeClr>
                </a:solidFill>
              </a:rPr>
              <a:t>Liferea</a:t>
            </a:r>
            <a:r>
              <a:rPr lang="en-US" sz="2400" dirty="0" smtClean="0">
                <a:solidFill>
                  <a:schemeClr val="accent2">
                    <a:lumMod val="60000"/>
                    <a:lumOff val="40000"/>
                  </a:schemeClr>
                </a:solidFill>
              </a:rPr>
              <a:t>. </a:t>
            </a:r>
          </a:p>
          <a:p>
            <a:pPr algn="l"/>
            <a:r>
              <a:rPr lang="en-US" sz="2400" dirty="0">
                <a:solidFill>
                  <a:schemeClr val="accent2">
                    <a:lumMod val="60000"/>
                    <a:lumOff val="40000"/>
                  </a:schemeClr>
                </a:solidFill>
              </a:rPr>
              <a:t>	</a:t>
            </a:r>
            <a:r>
              <a:rPr lang="en-US" sz="2400" dirty="0" smtClean="0">
                <a:solidFill>
                  <a:schemeClr val="accent2">
                    <a:lumMod val="60000"/>
                    <a:lumOff val="40000"/>
                  </a:schemeClr>
                </a:solidFill>
              </a:rPr>
              <a:t>  </a:t>
            </a:r>
          </a:p>
          <a:p>
            <a:endParaRPr lang="en-US" dirty="0">
              <a:solidFill>
                <a:srgbClr val="7030A0"/>
              </a:solidFill>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par>
                                <p:cTn id="8" presetID="27" presetClass="entr" presetSubtype="0" fill="hold" grpId="0" nodeType="withEffect">
                                  <p:stCondLst>
                                    <p:cond delay="0"/>
                                  </p:stCondLst>
                                  <p:iterate type="lt">
                                    <p:tmPct val="50000"/>
                                  </p:iterate>
                                  <p:childTnLst>
                                    <p:set>
                                      <p:cBhvr>
                                        <p:cTn id="9"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0" dur="200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 dur="200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2" dur="2000"/>
                                        <p:tgtEl>
                                          <p:spTgt spid="3">
                                            <p:txEl>
                                              <p:pRg st="0" end="0"/>
                                            </p:txEl>
                                          </p:spTgt>
                                        </p:tgtEl>
                                        <p:attrNameLst>
                                          <p:attrName>fill.type</p:attrName>
                                        </p:attrNameLst>
                                      </p:cBhvr>
                                      <p:to>
                                        <p:strVal val="solid"/>
                                      </p:to>
                                    </p:set>
                                  </p:childTnLst>
                                </p:cTn>
                              </p:par>
                              <p:par>
                                <p:cTn id="13" presetID="27" presetClass="entr" presetSubtype="0" fill="hold" grpId="0" nodeType="withEffect">
                                  <p:stCondLst>
                                    <p:cond delay="0"/>
                                  </p:stCondLst>
                                  <p:iterate type="lt">
                                    <p:tmPct val="50000"/>
                                  </p:iterate>
                                  <p:childTnLst>
                                    <p:set>
                                      <p:cBhvr>
                                        <p:cTn id="14"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5" dur="500"/>
                                        <p:tgtEl>
                                          <p:spTgt spid="3">
                                            <p:txEl>
                                              <p:pRg st="1" end="1"/>
                                            </p:txEl>
                                          </p:spTgt>
                                        </p:tgtEl>
                                        <p:attrNameLst>
                                          <p:attrName>style.color</p:attrName>
                                        </p:attrNameLst>
                                      </p:cBhvr>
                                      <p:tavLst>
                                        <p:tav tm="0">
                                          <p:val>
                                            <p:clrVal>
                                              <a:schemeClr val="accent2"/>
                                            </p:clrVal>
                                          </p:val>
                                        </p:tav>
                                        <p:tav tm="50000">
                                          <p:val>
                                            <p:clrVal>
                                              <a:schemeClr val="folHlink"/>
                                            </p:clrVal>
                                          </p:val>
                                        </p:tav>
                                      </p:tavLst>
                                    </p:anim>
                                    <p:anim calcmode="discrete" valueType="clr">
                                      <p:cBhvr>
                                        <p:cTn id="16" dur="50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7" dur="500"/>
                                        <p:tgtEl>
                                          <p:spTgt spid="3">
                                            <p:txEl>
                                              <p:pRg st="1" end="1"/>
                                            </p:txEl>
                                          </p:spTgt>
                                        </p:tgtEl>
                                        <p:attrNameLst>
                                          <p:attrName>fill.type</p:attrName>
                                        </p:attrNameLst>
                                      </p:cBhvr>
                                      <p:to>
                                        <p:strVal val="solid"/>
                                      </p:to>
                                    </p:set>
                                  </p:childTnLst>
                                </p:cTn>
                              </p:par>
                              <p:par>
                                <p:cTn id="18" presetID="27" presetClass="entr" presetSubtype="0" fill="hold" grpId="0" nodeType="withEffect">
                                  <p:stCondLst>
                                    <p:cond delay="0"/>
                                  </p:stCondLst>
                                  <p:iterate type="lt">
                                    <p:tmPct val="50000"/>
                                  </p:iterate>
                                  <p:childTnLst>
                                    <p:set>
                                      <p:cBhvr>
                                        <p:cTn id="19"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0" dur="500"/>
                                        <p:tgtEl>
                                          <p:spTgt spid="3">
                                            <p:txEl>
                                              <p:pRg st="2" end="2"/>
                                            </p:txEl>
                                          </p:spTgt>
                                        </p:tgtEl>
                                        <p:attrNameLst>
                                          <p:attrName>style.color</p:attrName>
                                        </p:attrNameLst>
                                      </p:cBhvr>
                                      <p:tavLst>
                                        <p:tav tm="0">
                                          <p:val>
                                            <p:clrVal>
                                              <a:schemeClr val="accent2"/>
                                            </p:clrVal>
                                          </p:val>
                                        </p:tav>
                                        <p:tav tm="50000">
                                          <p:val>
                                            <p:clrVal>
                                              <a:schemeClr val="folHlink"/>
                                            </p:clrVal>
                                          </p:val>
                                        </p:tav>
                                      </p:tavLst>
                                    </p:anim>
                                    <p:anim calcmode="discrete" valueType="clr">
                                      <p:cBhvr>
                                        <p:cTn id="21" dur="50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2" dur="50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uiExpand="1" build="p"/>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Continued</a:t>
            </a:r>
            <a:endParaRPr lang="en-US" dirty="0"/>
          </a:p>
        </p:txBody>
      </p:sp>
      <p:sp>
        <p:nvSpPr>
          <p:cNvPr id="3" name="Subtitle 2"/>
          <p:cNvSpPr>
            <a:spLocks noGrp="1"/>
          </p:cNvSpPr>
          <p:nvPr>
            <p:ph type="subTitle" idx="1"/>
          </p:nvPr>
        </p:nvSpPr>
        <p:spPr>
          <a:xfrm>
            <a:off x="685800" y="1371600"/>
            <a:ext cx="7696200" cy="4800600"/>
          </a:xfrm>
        </p:spPr>
        <p:txBody>
          <a:bodyPr>
            <a:normAutofit/>
          </a:bodyPr>
          <a:lstStyle/>
          <a:p>
            <a:pPr algn="l"/>
            <a:r>
              <a:rPr lang="en-US" sz="2800" dirty="0" smtClean="0">
                <a:solidFill>
                  <a:schemeClr val="tx1">
                    <a:lumMod val="95000"/>
                  </a:schemeClr>
                </a:solidFill>
              </a:rPr>
              <a:t>After installing or signing up for the RSS reader of your choice, you simply search for different RSS feeds of your interest. With a particular feed in mind, like the </a:t>
            </a:r>
            <a:r>
              <a:rPr lang="en-US" sz="2800" dirty="0" err="1" smtClean="0">
                <a:solidFill>
                  <a:schemeClr val="tx1">
                    <a:lumMod val="95000"/>
                  </a:schemeClr>
                </a:solidFill>
              </a:rPr>
              <a:t>Stuy</a:t>
            </a:r>
            <a:r>
              <a:rPr lang="en-US" sz="2800" dirty="0" smtClean="0">
                <a:solidFill>
                  <a:schemeClr val="tx1">
                    <a:lumMod val="95000"/>
                  </a:schemeClr>
                </a:solidFill>
              </a:rPr>
              <a:t> CS hw page, you click the “subscribe to posts / RSS” link. This will take you to an XML page. Just copy the URL on top and paste it to your RSS reader’s designated place. Now, you are subscribed to the RSS Feed for Mr. Brown’s CS HWs. </a:t>
            </a:r>
          </a:p>
          <a:p>
            <a:pPr algn="l"/>
            <a:r>
              <a:rPr lang="en-US" sz="2800" dirty="0" smtClean="0"/>
              <a:t>	</a:t>
            </a:r>
            <a:r>
              <a:rPr lang="en-US" sz="2800" dirty="0" smtClean="0">
                <a:latin typeface="Good Times" pitchFamily="2" charset="0"/>
                <a:cs typeface="FrankRuehl" pitchFamily="34" charset="-79"/>
              </a:rPr>
              <a:t>SUCCESS!!!!!!!!!!!</a:t>
            </a:r>
            <a:endParaRPr lang="en-US" sz="2800" dirty="0">
              <a:latin typeface="Good Times" pitchFamily="2" charset="0"/>
              <a:cs typeface="FrankRuehl" pitchFamily="34" charset="-79"/>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par>
                                <p:cTn id="10" presetID="42" presetClass="entr" presetSubtype="0" fill="hold" grpId="0" nodeType="withEffect">
                                  <p:stCondLst>
                                    <p:cond delay="0"/>
                                  </p:stCondLst>
                                  <p:iterate type="lt">
                                    <p:tmPct val="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iterate type="lt">
                                    <p:tmPct val="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3" presetClass="emph" presetSubtype="2" fill="hold" nodeType="afterEffect">
                                  <p:stCondLst>
                                    <p:cond delay="0"/>
                                  </p:stCondLst>
                                  <p:iterate type="lt">
                                    <p:tmPct val="0"/>
                                  </p:iterate>
                                  <p:childTnLst>
                                    <p:animClr clrSpc="rgb">
                                      <p:cBhvr override="childStyle">
                                        <p:cTn id="22" dur="3000" fill="hold"/>
                                        <p:tgtEl>
                                          <p:spTgt spid="3">
                                            <p:txEl>
                                              <p:pRg st="0" end="0"/>
                                            </p:txEl>
                                          </p:spTgt>
                                        </p:tgtEl>
                                        <p:attrNameLst>
                                          <p:attrName>style.color</p:attrName>
                                        </p:attrNameLst>
                                      </p:cBhvr>
                                      <p:to>
                                        <a:schemeClr val="hlink"/>
                                      </p:to>
                                    </p:animClr>
                                  </p:childTnLst>
                                </p:cTn>
                              </p:par>
                            </p:childTnLst>
                          </p:cTn>
                        </p:par>
                        <p:par>
                          <p:cTn id="23" fill="hold">
                            <p:stCondLst>
                              <p:cond delay="4000"/>
                            </p:stCondLst>
                            <p:childTnLst>
                              <p:par>
                                <p:cTn id="24" presetID="3" presetClass="emph" presetSubtype="2" fill="hold" nodeType="afterEffect">
                                  <p:stCondLst>
                                    <p:cond delay="0"/>
                                  </p:stCondLst>
                                  <p:iterate type="lt">
                                    <p:tmPct val="0"/>
                                  </p:iterate>
                                  <p:childTnLst>
                                    <p:animClr clrSpc="rgb">
                                      <p:cBhvr override="childStyle">
                                        <p:cTn id="25" dur="3000" fill="hold"/>
                                        <p:tgtEl>
                                          <p:spTgt spid="3">
                                            <p:txEl>
                                              <p:pRg st="1" end="1"/>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solidFill>
                  <a:srgbClr val="7030A0"/>
                </a:solidFill>
              </a:rPr>
              <a:t>Benefit?</a:t>
            </a:r>
            <a:endParaRPr lang="en-US" dirty="0">
              <a:solidFill>
                <a:srgbClr val="7030A0"/>
              </a:solidFill>
            </a:endParaRPr>
          </a:p>
        </p:txBody>
      </p:sp>
      <p:sp>
        <p:nvSpPr>
          <p:cNvPr id="3" name="Subtitle 2"/>
          <p:cNvSpPr>
            <a:spLocks noGrp="1"/>
          </p:cNvSpPr>
          <p:nvPr>
            <p:ph type="subTitle" idx="1"/>
          </p:nvPr>
        </p:nvSpPr>
        <p:spPr>
          <a:xfrm>
            <a:off x="1295400" y="1524000"/>
            <a:ext cx="6400800" cy="4114800"/>
          </a:xfrm>
        </p:spPr>
        <p:txBody>
          <a:bodyPr>
            <a:noAutofit/>
          </a:bodyPr>
          <a:lstStyle/>
          <a:p>
            <a:pPr algn="l"/>
            <a:r>
              <a:rPr lang="en-US" sz="2400" dirty="0">
                <a:solidFill>
                  <a:schemeClr val="accent5">
                    <a:lumMod val="60000"/>
                    <a:lumOff val="40000"/>
                  </a:schemeClr>
                </a:solidFill>
                <a:latin typeface="Eurostile" pitchFamily="34" charset="0"/>
              </a:rPr>
              <a:t>The real benefit of subscribing to an RSS feed from a site is that you no longer need to visit the site itself to stay up-to-date on what's being discussed. are you going to pop over to the site every day? I doubt it, especially a month from now. Subscribe to the RSS feed, though, and your RSS Reader will do all the work, showing you only what's new since the last time you've checked the RSS feed. And that's the real value of RSS: to be able to stay current with dozens or even hundreds of Web sites, quickly and efficiently.</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23" presetClass="emph" presetSubtype="0" fill="hold" nodeType="afterEffect">
                                  <p:stCondLst>
                                    <p:cond delay="0"/>
                                  </p:stCondLst>
                                  <p:childTnLst>
                                    <p:animClr clrSpc="hsl">
                                      <p:cBhvr override="childStyle">
                                        <p:cTn id="17" dur="2000" fill="hold"/>
                                        <p:tgtEl>
                                          <p:spTgt spid="3">
                                            <p:txEl>
                                              <p:pRg st="0" end="0"/>
                                            </p:txEl>
                                          </p:spTgt>
                                        </p:tgtEl>
                                        <p:attrNameLst>
                                          <p:attrName>style.color</p:attrName>
                                        </p:attrNameLst>
                                      </p:cBhvr>
                                      <p:by>
                                        <p:hsl h="10842353" s="0" l="0"/>
                                      </p:by>
                                    </p:animClr>
                                    <p:animClr clrSpc="hsl">
                                      <p:cBhvr>
                                        <p:cTn id="18" dur="2000" fill="hold"/>
                                        <p:tgtEl>
                                          <p:spTgt spid="3">
                                            <p:txEl>
                                              <p:pRg st="0" end="0"/>
                                            </p:txEl>
                                          </p:spTgt>
                                        </p:tgtEl>
                                        <p:attrNameLst>
                                          <p:attrName>fillcolor</p:attrName>
                                        </p:attrNameLst>
                                      </p:cBhvr>
                                      <p:by>
                                        <p:hsl h="10842353" s="0" l="0"/>
                                      </p:by>
                                    </p:animClr>
                                    <p:animClr clrSpc="hsl">
                                      <p:cBhvr>
                                        <p:cTn id="19" dur="2000" fill="hold"/>
                                        <p:tgtEl>
                                          <p:spTgt spid="3">
                                            <p:txEl>
                                              <p:pRg st="0" end="0"/>
                                            </p:txEl>
                                          </p:spTgt>
                                        </p:tgtEl>
                                        <p:attrNameLst>
                                          <p:attrName>stroke.color</p:attrName>
                                        </p:attrNameLst>
                                      </p:cBhvr>
                                      <p:by>
                                        <p:hsl h="10842353" s="0" l="0"/>
                                      </p:by>
                                    </p:animClr>
                                    <p:set>
                                      <p:cBhvr>
                                        <p:cTn id="20" dur="2000" fill="hold"/>
                                        <p:tgtEl>
                                          <p:spTgt spid="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838199"/>
          </a:xfrm>
        </p:spPr>
        <p:txBody>
          <a:bodyPr/>
          <a:lstStyle/>
          <a:p>
            <a:r>
              <a:rPr lang="en-US"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Google Reader How-To</a:t>
            </a:r>
            <a:endPar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Subtitle 2"/>
          <p:cNvSpPr>
            <a:spLocks noGrp="1"/>
          </p:cNvSpPr>
          <p:nvPr>
            <p:ph type="subTitle" idx="1"/>
          </p:nvPr>
        </p:nvSpPr>
        <p:spPr>
          <a:xfrm>
            <a:off x="228600" y="838200"/>
            <a:ext cx="8686800" cy="5791200"/>
          </a:xfrm>
        </p:spPr>
        <p:txBody>
          <a:bodyPr>
            <a:noAutofit/>
          </a:bodyPr>
          <a:lstStyle/>
          <a:p>
            <a:pPr marL="514350" indent="-514350" algn="l">
              <a:buFont typeface="+mj-lt"/>
              <a:buAutoNum type="arabicPeriod"/>
            </a:pPr>
            <a:r>
              <a:rPr lang="en-US" dirty="0" smtClean="0"/>
              <a:t>Sign in to GMAIL</a:t>
            </a:r>
          </a:p>
          <a:p>
            <a:pPr marL="514350" indent="-514350" algn="l">
              <a:buFont typeface="+mj-lt"/>
              <a:buAutoNum type="arabicPeriod"/>
            </a:pPr>
            <a:r>
              <a:rPr lang="en-US" dirty="0" smtClean="0"/>
              <a:t>Search for {Google Reader} on Google, press [I’m Feeling Lucky]</a:t>
            </a:r>
          </a:p>
          <a:p>
            <a:pPr marL="514350" indent="-514350" algn="l">
              <a:buFont typeface="+mj-lt"/>
              <a:buAutoNum type="arabicPeriod"/>
            </a:pPr>
            <a:r>
              <a:rPr lang="en-US" dirty="0" smtClean="0"/>
              <a:t>Open another tab and go to </a:t>
            </a:r>
            <a:r>
              <a:rPr lang="en-US" dirty="0" smtClean="0">
                <a:hlinkClick r:id="rId2"/>
              </a:rPr>
              <a:t>https://sites.google.com/a/stuycs.org/home/courses/ml1/brown-mykolyk/hw</a:t>
            </a:r>
            <a:r>
              <a:rPr lang="en-US" dirty="0" smtClean="0"/>
              <a:t> (or any RSS applicable site)</a:t>
            </a:r>
          </a:p>
          <a:p>
            <a:pPr marL="514350" indent="-514350" algn="l">
              <a:buFont typeface="+mj-lt"/>
              <a:buAutoNum type="arabicPeriod"/>
            </a:pPr>
            <a:r>
              <a:rPr lang="en-US" dirty="0" smtClean="0"/>
              <a:t>Click on </a:t>
            </a:r>
          </a:p>
          <a:p>
            <a:pPr marL="514350" indent="-514350" algn="l">
              <a:buFont typeface="+mj-lt"/>
              <a:buAutoNum type="arabicPeriod"/>
            </a:pPr>
            <a:r>
              <a:rPr lang="en-US" dirty="0" smtClean="0"/>
              <a:t>Copy the URL found at the top of the browser. </a:t>
            </a:r>
            <a:r>
              <a:rPr lang="en-US" dirty="0" smtClean="0">
                <a:hlinkClick r:id="rId3"/>
              </a:rPr>
              <a:t>https://sites.google.com/a/stuycs.org/home/courses/ml1/brown-mykolyk/hw/posts.xml</a:t>
            </a:r>
            <a:r>
              <a:rPr lang="en-US" dirty="0" smtClean="0"/>
              <a:t>  (has to have .xml)</a:t>
            </a:r>
          </a:p>
          <a:p>
            <a:pPr marL="514350" indent="-514350" algn="l">
              <a:buFont typeface="+mj-lt"/>
              <a:buAutoNum type="arabicPeriod"/>
            </a:pPr>
            <a:r>
              <a:rPr lang="en-US" dirty="0" smtClean="0"/>
              <a:t>Go back to the first tab and click on </a:t>
            </a:r>
          </a:p>
          <a:p>
            <a:pPr marL="514350" indent="-514350" algn="l">
              <a:buFont typeface="+mj-lt"/>
              <a:buAutoNum type="arabicPeriod"/>
            </a:pPr>
            <a:r>
              <a:rPr lang="en-US" dirty="0" smtClean="0"/>
              <a:t>Paste the URL in the box and click ADD </a:t>
            </a:r>
          </a:p>
          <a:p>
            <a:pPr marL="514350" indent="-514350" algn="l">
              <a:buFont typeface="+mj-lt"/>
              <a:buAutoNum type="arabicPeriod"/>
            </a:pPr>
            <a:endParaRPr lang="en-US" dirty="0" smtClean="0"/>
          </a:p>
          <a:p>
            <a:pPr marL="514350" indent="-514350" algn="l"/>
            <a:endParaRPr lang="en-US" dirty="0" smtClean="0"/>
          </a:p>
          <a:p>
            <a:pPr marL="514350" indent="-514350" algn="l">
              <a:buFont typeface="+mj-lt"/>
              <a:buAutoNum type="arabicPeriod" startAt="8"/>
            </a:pPr>
            <a:r>
              <a:rPr lang="en-US" dirty="0" smtClean="0"/>
              <a:t>Now you have regular updates of the CS HW without having to go the website itself and check for any updates. </a:t>
            </a:r>
          </a:p>
          <a:p>
            <a:pPr marL="514350" indent="-514350" algn="l">
              <a:buFont typeface="+mj-lt"/>
              <a:buAutoNum type="arabicPeriod" startAt="8"/>
            </a:pPr>
            <a:endParaRPr lang="en-US" dirty="0"/>
          </a:p>
        </p:txBody>
      </p:sp>
      <p:pic>
        <p:nvPicPr>
          <p:cNvPr id="15362" name="Picture 2"/>
          <p:cNvPicPr>
            <a:picLocks noChangeAspect="1" noChangeArrowheads="1"/>
          </p:cNvPicPr>
          <p:nvPr/>
        </p:nvPicPr>
        <p:blipFill>
          <a:blip r:embed="rId4" cstate="print"/>
          <a:srcRect l="17084" t="28889" r="74999" b="66667"/>
          <a:stretch>
            <a:fillRect/>
          </a:stretch>
        </p:blipFill>
        <p:spPr bwMode="auto">
          <a:xfrm>
            <a:off x="1752600" y="2819400"/>
            <a:ext cx="1447800" cy="381000"/>
          </a:xfrm>
          <a:prstGeom prst="rect">
            <a:avLst/>
          </a:prstGeom>
          <a:noFill/>
          <a:ln w="9525">
            <a:noFill/>
            <a:miter lim="800000"/>
            <a:headEnd/>
            <a:tailEnd/>
          </a:ln>
        </p:spPr>
      </p:pic>
      <p:pic>
        <p:nvPicPr>
          <p:cNvPr id="15363" name="Picture 3"/>
          <p:cNvPicPr>
            <a:picLocks noChangeAspect="1" noChangeArrowheads="1"/>
          </p:cNvPicPr>
          <p:nvPr/>
        </p:nvPicPr>
        <p:blipFill>
          <a:blip r:embed="rId5" cstate="print"/>
          <a:srcRect l="2083" t="17778" r="92500" b="78519"/>
          <a:stretch>
            <a:fillRect/>
          </a:stretch>
        </p:blipFill>
        <p:spPr bwMode="auto">
          <a:xfrm>
            <a:off x="4876800" y="4191000"/>
            <a:ext cx="990600" cy="381000"/>
          </a:xfrm>
          <a:prstGeom prst="rect">
            <a:avLst/>
          </a:prstGeom>
          <a:noFill/>
          <a:ln w="9525">
            <a:noFill/>
            <a:miter lim="800000"/>
            <a:headEnd/>
            <a:tailEnd/>
          </a:ln>
        </p:spPr>
      </p:pic>
      <p:pic>
        <p:nvPicPr>
          <p:cNvPr id="15364" name="Picture 4"/>
          <p:cNvPicPr>
            <a:picLocks noChangeAspect="1" noChangeArrowheads="1"/>
          </p:cNvPicPr>
          <p:nvPr/>
        </p:nvPicPr>
        <p:blipFill>
          <a:blip r:embed="rId6" cstate="print"/>
          <a:srcRect l="2083" t="18148" r="82500" b="72223"/>
          <a:stretch>
            <a:fillRect/>
          </a:stretch>
        </p:blipFill>
        <p:spPr bwMode="auto">
          <a:xfrm>
            <a:off x="5410200" y="4648200"/>
            <a:ext cx="2819400" cy="990600"/>
          </a:xfrm>
          <a:prstGeom prst="rect">
            <a:avLst/>
          </a:prstGeom>
          <a:noFill/>
          <a:ln w="9525">
            <a:noFill/>
            <a:miter lim="800000"/>
            <a:headEnd/>
            <a:tailEnd/>
          </a:ln>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34"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from="(-#ppt_w/2)" to="(#ppt_x)" calcmode="lin" valueType="num">
                                      <p:cBhvr>
                                        <p:cTn id="12" dur="1200" fill="hold">
                                          <p:stCondLst>
                                            <p:cond delay="0"/>
                                          </p:stCondLst>
                                        </p:cTn>
                                        <p:tgtEl>
                                          <p:spTgt spid="3">
                                            <p:txEl>
                                              <p:pRg st="0" end="0"/>
                                            </p:txEl>
                                          </p:spTgt>
                                        </p:tgtEl>
                                        <p:attrNameLst>
                                          <p:attrName>ppt_x</p:attrName>
                                        </p:attrNameLst>
                                      </p:cBhvr>
                                    </p:anim>
                                    <p:anim from="0" to="-1.0" calcmode="lin" valueType="num">
                                      <p:cBhvr>
                                        <p:cTn id="13" dur="400" decel="50000" autoRev="1" fill="hold">
                                          <p:stCondLst>
                                            <p:cond delay="1200"/>
                                          </p:stCondLst>
                                        </p:cTn>
                                        <p:tgtEl>
                                          <p:spTgt spid="3">
                                            <p:txEl>
                                              <p:pRg st="0" end="0"/>
                                            </p:txEl>
                                          </p:spTgt>
                                        </p:tgtEl>
                                        <p:attrNameLst>
                                          <p:attrName>xshear</p:attrName>
                                        </p:attrNameLst>
                                      </p:cBhvr>
                                    </p:anim>
                                    <p:animScale>
                                      <p:cBhvr>
                                        <p:cTn id="14" dur="400" decel="100000" autoRev="1" fill="hold">
                                          <p:stCondLst>
                                            <p:cond delay="1200"/>
                                          </p:stCondLst>
                                        </p:cTn>
                                        <p:tgtEl>
                                          <p:spTgt spid="3">
                                            <p:txEl>
                                              <p:pRg st="0" end="0"/>
                                            </p:txEl>
                                          </p:spTgt>
                                        </p:tgtEl>
                                      </p:cBhvr>
                                      <p:from x="100000" y="100000"/>
                                      <p:to x="80000" y="100000"/>
                                    </p:animScale>
                                    <p:anim by="(#ppt_h/3+#ppt_w*0.1)" calcmode="lin" valueType="num">
                                      <p:cBhvr additive="sum">
                                        <p:cTn id="15" dur="400" decel="100000" autoRev="1" fill="hold">
                                          <p:stCondLst>
                                            <p:cond delay="1200"/>
                                          </p:stCondLst>
                                        </p:cTn>
                                        <p:tgtEl>
                                          <p:spTgt spid="3">
                                            <p:txEl>
                                              <p:pRg st="0" end="0"/>
                                            </p:txEl>
                                          </p:spTgt>
                                        </p:tgtEl>
                                        <p:attrNameLst>
                                          <p:attrName>ppt_x</p:attrName>
                                        </p:attrNameLst>
                                      </p:cBhvr>
                                    </p:anim>
                                  </p:childTnLst>
                                </p:cTn>
                              </p:par>
                              <p:par>
                                <p:cTn id="16" presetID="34"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from="(-#ppt_w/2)" to="(#ppt_x)" calcmode="lin" valueType="num">
                                      <p:cBhvr>
                                        <p:cTn id="18" dur="1200" fill="hold">
                                          <p:stCondLst>
                                            <p:cond delay="0"/>
                                          </p:stCondLst>
                                        </p:cTn>
                                        <p:tgtEl>
                                          <p:spTgt spid="3">
                                            <p:txEl>
                                              <p:pRg st="1" end="1"/>
                                            </p:txEl>
                                          </p:spTgt>
                                        </p:tgtEl>
                                        <p:attrNameLst>
                                          <p:attrName>ppt_x</p:attrName>
                                        </p:attrNameLst>
                                      </p:cBhvr>
                                    </p:anim>
                                    <p:anim from="0" to="-1.0" calcmode="lin" valueType="num">
                                      <p:cBhvr>
                                        <p:cTn id="19" dur="400" decel="50000" autoRev="1" fill="hold">
                                          <p:stCondLst>
                                            <p:cond delay="1200"/>
                                          </p:stCondLst>
                                        </p:cTn>
                                        <p:tgtEl>
                                          <p:spTgt spid="3">
                                            <p:txEl>
                                              <p:pRg st="1" end="1"/>
                                            </p:txEl>
                                          </p:spTgt>
                                        </p:tgtEl>
                                        <p:attrNameLst>
                                          <p:attrName>xshear</p:attrName>
                                        </p:attrNameLst>
                                      </p:cBhvr>
                                    </p:anim>
                                    <p:animScale>
                                      <p:cBhvr>
                                        <p:cTn id="20" dur="400" decel="100000" autoRev="1" fill="hold">
                                          <p:stCondLst>
                                            <p:cond delay="1200"/>
                                          </p:stCondLst>
                                        </p:cTn>
                                        <p:tgtEl>
                                          <p:spTgt spid="3">
                                            <p:txEl>
                                              <p:pRg st="1" end="1"/>
                                            </p:txEl>
                                          </p:spTgt>
                                        </p:tgtEl>
                                      </p:cBhvr>
                                      <p:from x="100000" y="100000"/>
                                      <p:to x="80000" y="100000"/>
                                    </p:animScale>
                                    <p:anim by="(#ppt_h/3+#ppt_w*0.1)" calcmode="lin" valueType="num">
                                      <p:cBhvr additive="sum">
                                        <p:cTn id="21" dur="400" decel="100000" autoRev="1" fill="hold">
                                          <p:stCondLst>
                                            <p:cond delay="1200"/>
                                          </p:stCondLst>
                                        </p:cTn>
                                        <p:tgtEl>
                                          <p:spTgt spid="3">
                                            <p:txEl>
                                              <p:pRg st="1" end="1"/>
                                            </p:txEl>
                                          </p:spTgt>
                                        </p:tgtEl>
                                        <p:attrNameLst>
                                          <p:attrName>ppt_x</p:attrName>
                                        </p:attrNameLst>
                                      </p:cBhvr>
                                    </p:anim>
                                  </p:childTnLst>
                                </p:cTn>
                              </p:par>
                              <p:par>
                                <p:cTn id="22" presetID="34"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from="(-#ppt_w/2)" to="(#ppt_x)" calcmode="lin" valueType="num">
                                      <p:cBhvr>
                                        <p:cTn id="24" dur="1200" fill="hold">
                                          <p:stCondLst>
                                            <p:cond delay="0"/>
                                          </p:stCondLst>
                                        </p:cTn>
                                        <p:tgtEl>
                                          <p:spTgt spid="3">
                                            <p:txEl>
                                              <p:pRg st="2" end="2"/>
                                            </p:txEl>
                                          </p:spTgt>
                                        </p:tgtEl>
                                        <p:attrNameLst>
                                          <p:attrName>ppt_x</p:attrName>
                                        </p:attrNameLst>
                                      </p:cBhvr>
                                    </p:anim>
                                    <p:anim from="0" to="-1.0" calcmode="lin" valueType="num">
                                      <p:cBhvr>
                                        <p:cTn id="25" dur="400" decel="50000" autoRev="1" fill="hold">
                                          <p:stCondLst>
                                            <p:cond delay="1200"/>
                                          </p:stCondLst>
                                        </p:cTn>
                                        <p:tgtEl>
                                          <p:spTgt spid="3">
                                            <p:txEl>
                                              <p:pRg st="2" end="2"/>
                                            </p:txEl>
                                          </p:spTgt>
                                        </p:tgtEl>
                                        <p:attrNameLst>
                                          <p:attrName>xshear</p:attrName>
                                        </p:attrNameLst>
                                      </p:cBhvr>
                                    </p:anim>
                                    <p:animScale>
                                      <p:cBhvr>
                                        <p:cTn id="26" dur="400" decel="100000" autoRev="1" fill="hold">
                                          <p:stCondLst>
                                            <p:cond delay="1200"/>
                                          </p:stCondLst>
                                        </p:cTn>
                                        <p:tgtEl>
                                          <p:spTgt spid="3">
                                            <p:txEl>
                                              <p:pRg st="2" end="2"/>
                                            </p:txEl>
                                          </p:spTgt>
                                        </p:tgtEl>
                                      </p:cBhvr>
                                      <p:from x="100000" y="100000"/>
                                      <p:to x="80000" y="100000"/>
                                    </p:animScale>
                                    <p:anim by="(#ppt_h/3+#ppt_w*0.1)" calcmode="lin" valueType="num">
                                      <p:cBhvr additive="sum">
                                        <p:cTn id="27" dur="400" decel="100000" autoRev="1" fill="hold">
                                          <p:stCondLst>
                                            <p:cond delay="1200"/>
                                          </p:stCondLst>
                                        </p:cTn>
                                        <p:tgtEl>
                                          <p:spTgt spid="3">
                                            <p:txEl>
                                              <p:pRg st="2" end="2"/>
                                            </p:txEl>
                                          </p:spTgt>
                                        </p:tgtEl>
                                        <p:attrNameLst>
                                          <p:attrName>ppt_x</p:attrName>
                                        </p:attrNameLst>
                                      </p:cBhvr>
                                    </p:anim>
                                  </p:childTnLst>
                                </p:cTn>
                              </p:par>
                              <p:par>
                                <p:cTn id="28" presetID="34"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from="(-#ppt_w/2)" to="(#ppt_x)" calcmode="lin" valueType="num">
                                      <p:cBhvr>
                                        <p:cTn id="30" dur="1200" fill="hold">
                                          <p:stCondLst>
                                            <p:cond delay="0"/>
                                          </p:stCondLst>
                                        </p:cTn>
                                        <p:tgtEl>
                                          <p:spTgt spid="3">
                                            <p:txEl>
                                              <p:pRg st="3" end="3"/>
                                            </p:txEl>
                                          </p:spTgt>
                                        </p:tgtEl>
                                        <p:attrNameLst>
                                          <p:attrName>ppt_x</p:attrName>
                                        </p:attrNameLst>
                                      </p:cBhvr>
                                    </p:anim>
                                    <p:anim from="0" to="-1.0" calcmode="lin" valueType="num">
                                      <p:cBhvr>
                                        <p:cTn id="31" dur="400" decel="50000" autoRev="1" fill="hold">
                                          <p:stCondLst>
                                            <p:cond delay="1200"/>
                                          </p:stCondLst>
                                        </p:cTn>
                                        <p:tgtEl>
                                          <p:spTgt spid="3">
                                            <p:txEl>
                                              <p:pRg st="3" end="3"/>
                                            </p:txEl>
                                          </p:spTgt>
                                        </p:tgtEl>
                                        <p:attrNameLst>
                                          <p:attrName>xshear</p:attrName>
                                        </p:attrNameLst>
                                      </p:cBhvr>
                                    </p:anim>
                                    <p:animScale>
                                      <p:cBhvr>
                                        <p:cTn id="32" dur="400" decel="100000" autoRev="1" fill="hold">
                                          <p:stCondLst>
                                            <p:cond delay="1200"/>
                                          </p:stCondLst>
                                        </p:cTn>
                                        <p:tgtEl>
                                          <p:spTgt spid="3">
                                            <p:txEl>
                                              <p:pRg st="3" end="3"/>
                                            </p:txEl>
                                          </p:spTgt>
                                        </p:tgtEl>
                                      </p:cBhvr>
                                      <p:from x="100000" y="100000"/>
                                      <p:to x="80000" y="100000"/>
                                    </p:animScale>
                                    <p:anim by="(#ppt_h/3+#ppt_w*0.1)" calcmode="lin" valueType="num">
                                      <p:cBhvr additive="sum">
                                        <p:cTn id="33" dur="400" decel="100000" autoRev="1" fill="hold">
                                          <p:stCondLst>
                                            <p:cond delay="1200"/>
                                          </p:stCondLst>
                                        </p:cTn>
                                        <p:tgtEl>
                                          <p:spTgt spid="3">
                                            <p:txEl>
                                              <p:pRg st="3" end="3"/>
                                            </p:txEl>
                                          </p:spTgt>
                                        </p:tgtEl>
                                        <p:attrNameLst>
                                          <p:attrName>ppt_x</p:attrName>
                                        </p:attrNameLst>
                                      </p:cBhvr>
                                    </p:anim>
                                  </p:childTnLst>
                                </p:cTn>
                              </p:par>
                              <p:par>
                                <p:cTn id="34" presetID="34"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from="(-#ppt_w/2)" to="(#ppt_x)" calcmode="lin" valueType="num">
                                      <p:cBhvr>
                                        <p:cTn id="36" dur="1200" fill="hold">
                                          <p:stCondLst>
                                            <p:cond delay="0"/>
                                          </p:stCondLst>
                                        </p:cTn>
                                        <p:tgtEl>
                                          <p:spTgt spid="3">
                                            <p:txEl>
                                              <p:pRg st="4" end="4"/>
                                            </p:txEl>
                                          </p:spTgt>
                                        </p:tgtEl>
                                        <p:attrNameLst>
                                          <p:attrName>ppt_x</p:attrName>
                                        </p:attrNameLst>
                                      </p:cBhvr>
                                    </p:anim>
                                    <p:anim from="0" to="-1.0" calcmode="lin" valueType="num">
                                      <p:cBhvr>
                                        <p:cTn id="37" dur="400" decel="50000" autoRev="1" fill="hold">
                                          <p:stCondLst>
                                            <p:cond delay="1200"/>
                                          </p:stCondLst>
                                        </p:cTn>
                                        <p:tgtEl>
                                          <p:spTgt spid="3">
                                            <p:txEl>
                                              <p:pRg st="4" end="4"/>
                                            </p:txEl>
                                          </p:spTgt>
                                        </p:tgtEl>
                                        <p:attrNameLst>
                                          <p:attrName>xshear</p:attrName>
                                        </p:attrNameLst>
                                      </p:cBhvr>
                                    </p:anim>
                                    <p:animScale>
                                      <p:cBhvr>
                                        <p:cTn id="38" dur="400" decel="100000" autoRev="1" fill="hold">
                                          <p:stCondLst>
                                            <p:cond delay="1200"/>
                                          </p:stCondLst>
                                        </p:cTn>
                                        <p:tgtEl>
                                          <p:spTgt spid="3">
                                            <p:txEl>
                                              <p:pRg st="4" end="4"/>
                                            </p:txEl>
                                          </p:spTgt>
                                        </p:tgtEl>
                                      </p:cBhvr>
                                      <p:from x="100000" y="100000"/>
                                      <p:to x="80000" y="100000"/>
                                    </p:animScale>
                                    <p:anim by="(#ppt_h/3+#ppt_w*0.1)" calcmode="lin" valueType="num">
                                      <p:cBhvr additive="sum">
                                        <p:cTn id="39" dur="400" decel="100000" autoRev="1" fill="hold">
                                          <p:stCondLst>
                                            <p:cond delay="1200"/>
                                          </p:stCondLst>
                                        </p:cTn>
                                        <p:tgtEl>
                                          <p:spTgt spid="3">
                                            <p:txEl>
                                              <p:pRg st="4" end="4"/>
                                            </p:txEl>
                                          </p:spTgt>
                                        </p:tgtEl>
                                        <p:attrNameLst>
                                          <p:attrName>ppt_x</p:attrName>
                                        </p:attrNameLst>
                                      </p:cBhvr>
                                    </p:anim>
                                  </p:childTnLst>
                                </p:cTn>
                              </p:par>
                              <p:par>
                                <p:cTn id="40" presetID="34"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from="(-#ppt_w/2)" to="(#ppt_x)" calcmode="lin" valueType="num">
                                      <p:cBhvr>
                                        <p:cTn id="42" dur="1200" fill="hold">
                                          <p:stCondLst>
                                            <p:cond delay="0"/>
                                          </p:stCondLst>
                                        </p:cTn>
                                        <p:tgtEl>
                                          <p:spTgt spid="3">
                                            <p:txEl>
                                              <p:pRg st="5" end="5"/>
                                            </p:txEl>
                                          </p:spTgt>
                                        </p:tgtEl>
                                        <p:attrNameLst>
                                          <p:attrName>ppt_x</p:attrName>
                                        </p:attrNameLst>
                                      </p:cBhvr>
                                    </p:anim>
                                    <p:anim from="0" to="-1.0" calcmode="lin" valueType="num">
                                      <p:cBhvr>
                                        <p:cTn id="43" dur="400" decel="50000" autoRev="1" fill="hold">
                                          <p:stCondLst>
                                            <p:cond delay="1200"/>
                                          </p:stCondLst>
                                        </p:cTn>
                                        <p:tgtEl>
                                          <p:spTgt spid="3">
                                            <p:txEl>
                                              <p:pRg st="5" end="5"/>
                                            </p:txEl>
                                          </p:spTgt>
                                        </p:tgtEl>
                                        <p:attrNameLst>
                                          <p:attrName>xshear</p:attrName>
                                        </p:attrNameLst>
                                      </p:cBhvr>
                                    </p:anim>
                                    <p:animScale>
                                      <p:cBhvr>
                                        <p:cTn id="44" dur="400" decel="100000" autoRev="1" fill="hold">
                                          <p:stCondLst>
                                            <p:cond delay="1200"/>
                                          </p:stCondLst>
                                        </p:cTn>
                                        <p:tgtEl>
                                          <p:spTgt spid="3">
                                            <p:txEl>
                                              <p:pRg st="5" end="5"/>
                                            </p:txEl>
                                          </p:spTgt>
                                        </p:tgtEl>
                                      </p:cBhvr>
                                      <p:from x="100000" y="100000"/>
                                      <p:to x="80000" y="100000"/>
                                    </p:animScale>
                                    <p:anim by="(#ppt_h/3+#ppt_w*0.1)" calcmode="lin" valueType="num">
                                      <p:cBhvr additive="sum">
                                        <p:cTn id="45" dur="400" decel="100000" autoRev="1" fill="hold">
                                          <p:stCondLst>
                                            <p:cond delay="1200"/>
                                          </p:stCondLst>
                                        </p:cTn>
                                        <p:tgtEl>
                                          <p:spTgt spid="3">
                                            <p:txEl>
                                              <p:pRg st="5" end="5"/>
                                            </p:txEl>
                                          </p:spTgt>
                                        </p:tgtEl>
                                        <p:attrNameLst>
                                          <p:attrName>ppt_x</p:attrName>
                                        </p:attrNameLst>
                                      </p:cBhvr>
                                    </p:anim>
                                  </p:childTnLst>
                                </p:cTn>
                              </p:par>
                              <p:par>
                                <p:cTn id="46" presetID="34" presetClass="entr" presetSubtype="0" fill="hold"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from="(-#ppt_w/2)" to="(#ppt_x)" calcmode="lin" valueType="num">
                                      <p:cBhvr>
                                        <p:cTn id="48" dur="1200" fill="hold">
                                          <p:stCondLst>
                                            <p:cond delay="0"/>
                                          </p:stCondLst>
                                        </p:cTn>
                                        <p:tgtEl>
                                          <p:spTgt spid="3">
                                            <p:txEl>
                                              <p:pRg st="6" end="6"/>
                                            </p:txEl>
                                          </p:spTgt>
                                        </p:tgtEl>
                                        <p:attrNameLst>
                                          <p:attrName>ppt_x</p:attrName>
                                        </p:attrNameLst>
                                      </p:cBhvr>
                                    </p:anim>
                                    <p:anim from="0" to="-1.0" calcmode="lin" valueType="num">
                                      <p:cBhvr>
                                        <p:cTn id="49" dur="400" decel="50000" autoRev="1" fill="hold">
                                          <p:stCondLst>
                                            <p:cond delay="1200"/>
                                          </p:stCondLst>
                                        </p:cTn>
                                        <p:tgtEl>
                                          <p:spTgt spid="3">
                                            <p:txEl>
                                              <p:pRg st="6" end="6"/>
                                            </p:txEl>
                                          </p:spTgt>
                                        </p:tgtEl>
                                        <p:attrNameLst>
                                          <p:attrName>xshear</p:attrName>
                                        </p:attrNameLst>
                                      </p:cBhvr>
                                    </p:anim>
                                    <p:animScale>
                                      <p:cBhvr>
                                        <p:cTn id="50" dur="400" decel="100000" autoRev="1" fill="hold">
                                          <p:stCondLst>
                                            <p:cond delay="1200"/>
                                          </p:stCondLst>
                                        </p:cTn>
                                        <p:tgtEl>
                                          <p:spTgt spid="3">
                                            <p:txEl>
                                              <p:pRg st="6" end="6"/>
                                            </p:txEl>
                                          </p:spTgt>
                                        </p:tgtEl>
                                      </p:cBhvr>
                                      <p:from x="100000" y="100000"/>
                                      <p:to x="80000" y="100000"/>
                                    </p:animScale>
                                    <p:anim by="(#ppt_h/3+#ppt_w*0.1)" calcmode="lin" valueType="num">
                                      <p:cBhvr additive="sum">
                                        <p:cTn id="51" dur="400" decel="100000" autoRev="1" fill="hold">
                                          <p:stCondLst>
                                            <p:cond delay="1200"/>
                                          </p:stCondLst>
                                        </p:cTn>
                                        <p:tgtEl>
                                          <p:spTgt spid="3">
                                            <p:txEl>
                                              <p:pRg st="6" end="6"/>
                                            </p:txEl>
                                          </p:spTgt>
                                        </p:tgtEl>
                                        <p:attrNameLst>
                                          <p:attrName>ppt_x</p:attrName>
                                        </p:attrNameLst>
                                      </p:cBhvr>
                                    </p:anim>
                                  </p:childTnLst>
                                </p:cTn>
                              </p:par>
                              <p:par>
                                <p:cTn id="52" presetID="34"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from="(-#ppt_w/2)" to="(#ppt_x)" calcmode="lin" valueType="num">
                                      <p:cBhvr>
                                        <p:cTn id="54" dur="1200" fill="hold">
                                          <p:stCondLst>
                                            <p:cond delay="0"/>
                                          </p:stCondLst>
                                        </p:cTn>
                                        <p:tgtEl>
                                          <p:spTgt spid="3">
                                            <p:txEl>
                                              <p:pRg st="9" end="9"/>
                                            </p:txEl>
                                          </p:spTgt>
                                        </p:tgtEl>
                                        <p:attrNameLst>
                                          <p:attrName>ppt_x</p:attrName>
                                        </p:attrNameLst>
                                      </p:cBhvr>
                                    </p:anim>
                                    <p:anim from="0" to="-1.0" calcmode="lin" valueType="num">
                                      <p:cBhvr>
                                        <p:cTn id="55" dur="400" decel="50000" autoRev="1" fill="hold">
                                          <p:stCondLst>
                                            <p:cond delay="1200"/>
                                          </p:stCondLst>
                                        </p:cTn>
                                        <p:tgtEl>
                                          <p:spTgt spid="3">
                                            <p:txEl>
                                              <p:pRg st="9" end="9"/>
                                            </p:txEl>
                                          </p:spTgt>
                                        </p:tgtEl>
                                        <p:attrNameLst>
                                          <p:attrName>xshear</p:attrName>
                                        </p:attrNameLst>
                                      </p:cBhvr>
                                    </p:anim>
                                    <p:animScale>
                                      <p:cBhvr>
                                        <p:cTn id="56" dur="400" decel="100000" autoRev="1" fill="hold">
                                          <p:stCondLst>
                                            <p:cond delay="1200"/>
                                          </p:stCondLst>
                                        </p:cTn>
                                        <p:tgtEl>
                                          <p:spTgt spid="3">
                                            <p:txEl>
                                              <p:pRg st="9" end="9"/>
                                            </p:txEl>
                                          </p:spTgt>
                                        </p:tgtEl>
                                      </p:cBhvr>
                                      <p:from x="100000" y="100000"/>
                                      <p:to x="80000" y="100000"/>
                                    </p:animScale>
                                    <p:anim by="(#ppt_h/3+#ppt_w*0.1)" calcmode="lin" valueType="num">
                                      <p:cBhvr additive="sum">
                                        <p:cTn id="57" dur="400" decel="100000" autoRev="1" fill="hold">
                                          <p:stCondLst>
                                            <p:cond delay="1200"/>
                                          </p:stCondLst>
                                        </p:cTn>
                                        <p:tgtEl>
                                          <p:spTgt spid="3">
                                            <p:txEl>
                                              <p:pRg st="9" end="9"/>
                                            </p:txEl>
                                          </p:spTgt>
                                        </p:tgtEl>
                                        <p:attrNameLst>
                                          <p:attrName>ppt_x</p:attrName>
                                        </p:attrNameLst>
                                      </p:cBhvr>
                                    </p:anim>
                                  </p:childTnLst>
                                </p:cTn>
                              </p:par>
                            </p:childTnLst>
                          </p:cTn>
                        </p:par>
                        <p:par>
                          <p:cTn id="58" fill="hold">
                            <p:stCondLst>
                              <p:cond delay="2000"/>
                            </p:stCondLst>
                            <p:childTnLst>
                              <p:par>
                                <p:cTn id="59" presetID="51" presetClass="entr" presetSubtype="0" fill="hold" nodeType="afterEffect">
                                  <p:stCondLst>
                                    <p:cond delay="0"/>
                                  </p:stCondLst>
                                  <p:childTnLst>
                                    <p:set>
                                      <p:cBhvr>
                                        <p:cTn id="60" dur="1" fill="hold">
                                          <p:stCondLst>
                                            <p:cond delay="0"/>
                                          </p:stCondLst>
                                        </p:cTn>
                                        <p:tgtEl>
                                          <p:spTgt spid="15362"/>
                                        </p:tgtEl>
                                        <p:attrNameLst>
                                          <p:attrName>style.visibility</p:attrName>
                                        </p:attrNameLst>
                                      </p:cBhvr>
                                      <p:to>
                                        <p:strVal val="visible"/>
                                      </p:to>
                                    </p:set>
                                    <p:animEffect transition="in" filter="fade">
                                      <p:cBhvr>
                                        <p:cTn id="61" dur="770" decel="100000"/>
                                        <p:tgtEl>
                                          <p:spTgt spid="15362"/>
                                        </p:tgtEl>
                                      </p:cBhvr>
                                    </p:animEffect>
                                    <p:animScale>
                                      <p:cBhvr>
                                        <p:cTn id="62" dur="770" decel="100000"/>
                                        <p:tgtEl>
                                          <p:spTgt spid="15362"/>
                                        </p:tgtEl>
                                      </p:cBhvr>
                                      <p:from x="10000" y="10000"/>
                                      <p:to x="200000" y="450000"/>
                                    </p:animScale>
                                    <p:animScale>
                                      <p:cBhvr>
                                        <p:cTn id="63" dur="1230" accel="100000" fill="hold">
                                          <p:stCondLst>
                                            <p:cond delay="770"/>
                                          </p:stCondLst>
                                        </p:cTn>
                                        <p:tgtEl>
                                          <p:spTgt spid="15362"/>
                                        </p:tgtEl>
                                      </p:cBhvr>
                                      <p:from x="200000" y="450000"/>
                                      <p:to x="100000" y="100000"/>
                                    </p:animScale>
                                    <p:set>
                                      <p:cBhvr>
                                        <p:cTn id="64" dur="770" fill="hold"/>
                                        <p:tgtEl>
                                          <p:spTgt spid="15362"/>
                                        </p:tgtEl>
                                        <p:attrNameLst>
                                          <p:attrName>ppt_x</p:attrName>
                                        </p:attrNameLst>
                                      </p:cBhvr>
                                      <p:to>
                                        <p:strVal val="(0.5)"/>
                                      </p:to>
                                    </p:set>
                                    <p:anim from="(0.5)" to="(#ppt_x)" calcmode="lin" valueType="num">
                                      <p:cBhvr>
                                        <p:cTn id="65" dur="1230" accel="100000" fill="hold">
                                          <p:stCondLst>
                                            <p:cond delay="770"/>
                                          </p:stCondLst>
                                        </p:cTn>
                                        <p:tgtEl>
                                          <p:spTgt spid="15362"/>
                                        </p:tgtEl>
                                        <p:attrNameLst>
                                          <p:attrName>ppt_x</p:attrName>
                                        </p:attrNameLst>
                                      </p:cBhvr>
                                    </p:anim>
                                    <p:set>
                                      <p:cBhvr>
                                        <p:cTn id="66" dur="770" fill="hold"/>
                                        <p:tgtEl>
                                          <p:spTgt spid="15362"/>
                                        </p:tgtEl>
                                        <p:attrNameLst>
                                          <p:attrName>ppt_y</p:attrName>
                                        </p:attrNameLst>
                                      </p:cBhvr>
                                      <p:to>
                                        <p:strVal val="(#ppt_y+0.4)"/>
                                      </p:to>
                                    </p:set>
                                    <p:anim from="(#ppt_y+0.4)" to="(#ppt_y)" calcmode="lin" valueType="num">
                                      <p:cBhvr>
                                        <p:cTn id="67" dur="1230" accel="100000" fill="hold">
                                          <p:stCondLst>
                                            <p:cond delay="770"/>
                                          </p:stCondLst>
                                        </p:cTn>
                                        <p:tgtEl>
                                          <p:spTgt spid="15362"/>
                                        </p:tgtEl>
                                        <p:attrNameLst>
                                          <p:attrName>ppt_y</p:attrName>
                                        </p:attrNameLst>
                                      </p:cBhvr>
                                    </p:anim>
                                  </p:childTnLst>
                                </p:cTn>
                              </p:par>
                              <p:par>
                                <p:cTn id="68" presetID="50" presetClass="entr" presetSubtype="0" decel="100000" fill="hold" nodeType="withEffect">
                                  <p:stCondLst>
                                    <p:cond delay="0"/>
                                  </p:stCondLst>
                                  <p:childTnLst>
                                    <p:set>
                                      <p:cBhvr>
                                        <p:cTn id="69" dur="1" fill="hold">
                                          <p:stCondLst>
                                            <p:cond delay="0"/>
                                          </p:stCondLst>
                                        </p:cTn>
                                        <p:tgtEl>
                                          <p:spTgt spid="15363"/>
                                        </p:tgtEl>
                                        <p:attrNameLst>
                                          <p:attrName>style.visibility</p:attrName>
                                        </p:attrNameLst>
                                      </p:cBhvr>
                                      <p:to>
                                        <p:strVal val="visible"/>
                                      </p:to>
                                    </p:set>
                                    <p:anim calcmode="lin" valueType="num">
                                      <p:cBhvr>
                                        <p:cTn id="70" dur="1000" fill="hold"/>
                                        <p:tgtEl>
                                          <p:spTgt spid="15363"/>
                                        </p:tgtEl>
                                        <p:attrNameLst>
                                          <p:attrName>ppt_w</p:attrName>
                                        </p:attrNameLst>
                                      </p:cBhvr>
                                      <p:tavLst>
                                        <p:tav tm="0">
                                          <p:val>
                                            <p:strVal val="#ppt_w+.3"/>
                                          </p:val>
                                        </p:tav>
                                        <p:tav tm="100000">
                                          <p:val>
                                            <p:strVal val="#ppt_w"/>
                                          </p:val>
                                        </p:tav>
                                      </p:tavLst>
                                    </p:anim>
                                    <p:anim calcmode="lin" valueType="num">
                                      <p:cBhvr>
                                        <p:cTn id="71" dur="1000" fill="hold"/>
                                        <p:tgtEl>
                                          <p:spTgt spid="15363"/>
                                        </p:tgtEl>
                                        <p:attrNameLst>
                                          <p:attrName>ppt_h</p:attrName>
                                        </p:attrNameLst>
                                      </p:cBhvr>
                                      <p:tavLst>
                                        <p:tav tm="0">
                                          <p:val>
                                            <p:strVal val="#ppt_h"/>
                                          </p:val>
                                        </p:tav>
                                        <p:tav tm="100000">
                                          <p:val>
                                            <p:strVal val="#ppt_h"/>
                                          </p:val>
                                        </p:tav>
                                      </p:tavLst>
                                    </p:anim>
                                    <p:animEffect transition="in" filter="fade">
                                      <p:cBhvr>
                                        <p:cTn id="72" dur="1000"/>
                                        <p:tgtEl>
                                          <p:spTgt spid="15363"/>
                                        </p:tgtEl>
                                      </p:cBhvr>
                                    </p:animEffect>
                                  </p:childTnLst>
                                </p:cTn>
                              </p:par>
                              <p:par>
                                <p:cTn id="73" presetID="35" presetClass="entr" presetSubtype="0" fill="hold" nodeType="withEffect">
                                  <p:stCondLst>
                                    <p:cond delay="0"/>
                                  </p:stCondLst>
                                  <p:childTnLst>
                                    <p:set>
                                      <p:cBhvr>
                                        <p:cTn id="74" dur="1" fill="hold">
                                          <p:stCondLst>
                                            <p:cond delay="0"/>
                                          </p:stCondLst>
                                        </p:cTn>
                                        <p:tgtEl>
                                          <p:spTgt spid="15364"/>
                                        </p:tgtEl>
                                        <p:attrNameLst>
                                          <p:attrName>style.visibility</p:attrName>
                                        </p:attrNameLst>
                                      </p:cBhvr>
                                      <p:to>
                                        <p:strVal val="visible"/>
                                      </p:to>
                                    </p:set>
                                    <p:animEffect transition="in" filter="fade">
                                      <p:cBhvr>
                                        <p:cTn id="75" dur="2000"/>
                                        <p:tgtEl>
                                          <p:spTgt spid="15364"/>
                                        </p:tgtEl>
                                      </p:cBhvr>
                                    </p:animEffect>
                                    <p:anim calcmode="lin" valueType="num">
                                      <p:cBhvr>
                                        <p:cTn id="76" dur="2000" fill="hold"/>
                                        <p:tgtEl>
                                          <p:spTgt spid="15364"/>
                                        </p:tgtEl>
                                        <p:attrNameLst>
                                          <p:attrName>style.rotation</p:attrName>
                                        </p:attrNameLst>
                                      </p:cBhvr>
                                      <p:tavLst>
                                        <p:tav tm="0">
                                          <p:val>
                                            <p:fltVal val="720"/>
                                          </p:val>
                                        </p:tav>
                                        <p:tav tm="100000">
                                          <p:val>
                                            <p:fltVal val="0"/>
                                          </p:val>
                                        </p:tav>
                                      </p:tavLst>
                                    </p:anim>
                                    <p:anim calcmode="lin" valueType="num">
                                      <p:cBhvr>
                                        <p:cTn id="77" dur="2000" fill="hold"/>
                                        <p:tgtEl>
                                          <p:spTgt spid="15364"/>
                                        </p:tgtEl>
                                        <p:attrNameLst>
                                          <p:attrName>ppt_h</p:attrName>
                                        </p:attrNameLst>
                                      </p:cBhvr>
                                      <p:tavLst>
                                        <p:tav tm="0">
                                          <p:val>
                                            <p:fltVal val="0"/>
                                          </p:val>
                                        </p:tav>
                                        <p:tav tm="100000">
                                          <p:val>
                                            <p:strVal val="#ppt_h"/>
                                          </p:val>
                                        </p:tav>
                                      </p:tavLst>
                                    </p:anim>
                                    <p:anim calcmode="lin" valueType="num">
                                      <p:cBhvr>
                                        <p:cTn id="78" dur="2000" fill="hold"/>
                                        <p:tgtEl>
                                          <p:spTgt spid="1536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70</TotalTime>
  <Words>544</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Design Template</vt:lpstr>
      </vt:variant>
      <vt:variant>
        <vt:i4>1</vt:i4>
      </vt:variant>
      <vt:variant>
        <vt:lpstr>Slide Titles</vt:lpstr>
      </vt:variant>
      <vt:variant>
        <vt:i4>6</vt:i4>
      </vt:variant>
    </vt:vector>
  </HeadingPairs>
  <TitlesOfParts>
    <vt:vector size="7" baseType="lpstr">
      <vt:lpstr>Technic</vt:lpstr>
      <vt:lpstr>RSS Feed</vt:lpstr>
      <vt:lpstr>What does it look like?</vt:lpstr>
      <vt:lpstr>How do I subscribe  to an RSS feed?</vt:lpstr>
      <vt:lpstr>Continued</vt:lpstr>
      <vt:lpstr>Benefit?</vt:lpstr>
      <vt:lpstr>Google Reader How-To</vt:lpstr>
    </vt:vector>
  </TitlesOfParts>
  <Company>Grizli777</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RSS Feed</dc:title>
  <dc:creator>Jakia Karim</dc:creator>
  <cp:lastModifiedBy>mrb</cp:lastModifiedBy>
  <cp:revision>11</cp:revision>
  <dcterms:created xsi:type="dcterms:W3CDTF">2011-11-11T14:11:23Z</dcterms:created>
  <dcterms:modified xsi:type="dcterms:W3CDTF">2011-11-11T14:13:11Z</dcterms:modified>
</cp:coreProperties>
</file>