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13.jpeg" ContentType="image/jpeg"/>
  <Override PartName="/ppt/media/image12.jpeg" ContentType="image/jpeg"/>
  <Override PartName="/ppt/media/image11.jpeg" ContentType="image/jpeg"/>
  <Override PartName="/ppt/media/image10.jpeg" ContentType="image/jpeg"/>
  <Override PartName="/ppt/media/image8.jpeg" ContentType="image/jpeg"/>
  <Override PartName="/ppt/media/image7.jpeg" ContentType="image/jpeg"/>
  <Override PartName="/ppt/media/image9.jpeg" ContentType="image/jpeg"/>
  <Override PartName="/ppt/media/image6.jpeg" ContentType="image/jpeg"/>
  <Override PartName="/ppt/media/image4.jpeg" ContentType="image/jpeg"/>
  <Override PartName="/ppt/media/image5.jpeg" ContentType="image/jpeg"/>
  <Override PartName="/ppt/media/image3.jpeg" ContentType="image/jpeg"/>
  <Override PartName="/ppt/media/image2.png" ContentType="image/png"/>
  <Override PartName="/ppt/media/image14.jpeg" ContentType="image/jpe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a:p>
        </p:txBody>
      </p:sp>
      <p:pic>
        <p:nvPicPr>
          <p:cNvPr id="37" name="" descr=""/>
          <p:cNvPicPr/>
          <p:nvPr/>
        </p:nvPicPr>
        <p:blipFill>
          <a:blip r:embed="rId2"/>
          <a:stretch>
            <a:fillRect/>
          </a:stretch>
        </p:blipFill>
        <p:spPr>
          <a:xfrm>
            <a:off x="2292120" y="1768680"/>
            <a:ext cx="5495040" cy="4384440"/>
          </a:xfrm>
          <a:prstGeom prst="rect">
            <a:avLst/>
          </a:prstGeom>
          <a:ln>
            <a:noFill/>
          </a:ln>
        </p:spPr>
      </p:pic>
      <p:pic>
        <p:nvPicPr>
          <p:cNvPr id="38" name="" descr=""/>
          <p:cNvPicPr/>
          <p:nvPr/>
        </p:nvPicPr>
        <p:blipFill>
          <a:blip r:embed="rId3"/>
          <a:stretch>
            <a:fillRect/>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rIns="0" tIns="0" bIns="0" anchor="ctr"/>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386D49C8-0FFA-4197-A190-58E735B3E5C3}"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lIns="0" rIns="0" tIns="0" bIns="0" anchor="ctr"/>
          <a:p>
            <a:pPr algn="ctr"/>
            <a:r>
              <a:rPr lang="en-US" sz="4400">
                <a:latin typeface="Arial"/>
              </a:rPr>
              <a:t>Robotics Homework 5</a:t>
            </a:r>
            <a:endParaRPr/>
          </a:p>
        </p:txBody>
      </p:sp>
      <p:sp>
        <p:nvSpPr>
          <p:cNvPr id="40" name="TextShape 2"/>
          <p:cNvSpPr txBox="1"/>
          <p:nvPr/>
        </p:nvSpPr>
        <p:spPr>
          <a:xfrm>
            <a:off x="504000" y="1769040"/>
            <a:ext cx="9071640" cy="4384440"/>
          </a:xfrm>
          <a:prstGeom prst="rect">
            <a:avLst/>
          </a:prstGeom>
        </p:spPr>
        <p:txBody>
          <a:bodyPr lIns="0" rIns="0" tIns="0" bIns="0" anchor="ctr"/>
          <a:p>
            <a:pPr algn="ctr"/>
            <a:r>
              <a:rPr lang="en-US" sz="3200">
                <a:latin typeface="Arial"/>
              </a:rPr>
              <a:t>Calculating the INS to compare it to the GPS puck</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p:spPr>
        <p:txBody>
          <a:bodyPr lIns="0" rIns="0" tIns="0" bIns="0" anchor="ctr"/>
          <a:p>
            <a:pPr algn="ctr"/>
            <a:r>
              <a:rPr lang="en-US" sz="4400">
                <a:latin typeface="Arial"/>
              </a:rPr>
              <a:t>Networking</a:t>
            </a:r>
            <a:endParaRPr/>
          </a:p>
        </p:txBody>
      </p:sp>
      <p:sp>
        <p:nvSpPr>
          <p:cNvPr id="42" name="TextShape 2"/>
          <p:cNvSpPr txBox="1"/>
          <p:nvPr/>
        </p:nvSpPr>
        <p:spPr>
          <a:xfrm>
            <a:off x="504000" y="1769040"/>
            <a:ext cx="9071640" cy="4384440"/>
          </a:xfrm>
          <a:prstGeom prst="rect">
            <a:avLst/>
          </a:prstGeom>
        </p:spPr>
        <p:txBody>
          <a:bodyPr lIns="0" rIns="0" tIns="0" bIns="0"/>
          <a:p>
            <a:pPr>
              <a:buSzPct val="45000"/>
              <a:buFont typeface="StarSymbol"/>
              <a:buChar char=""/>
            </a:pPr>
            <a:r>
              <a:rPr lang="en-US" sz="3200">
                <a:latin typeface="Arial"/>
              </a:rPr>
              <a:t>We tested the networking portion by creating a mobile hotspot with one of our group mates phones. Then we ran the publisher script off of his computer and connected my machine to the same wifi network. We than ran lcm-spy and also a INS_listener.py which was able to receive the packets and print the content. Not sure how you wanted this to be proven.</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83760"/>
            <a:ext cx="9071640" cy="1262160"/>
          </a:xfrm>
          <a:prstGeom prst="rect">
            <a:avLst/>
          </a:prstGeom>
        </p:spPr>
        <p:txBody>
          <a:bodyPr lIns="0" rIns="0" tIns="0" bIns="0" anchor="ctr"/>
          <a:p>
            <a:pPr algn="ctr"/>
            <a:r>
              <a:rPr lang="en-US" sz="4400">
                <a:latin typeface="Arial"/>
              </a:rPr>
              <a:t>The first step was seeing the data with a station INS</a:t>
            </a:r>
            <a:endParaRPr/>
          </a:p>
        </p:txBody>
      </p:sp>
      <p:pic>
        <p:nvPicPr>
          <p:cNvPr id="44" name="" descr=""/>
          <p:cNvPicPr/>
          <p:nvPr/>
        </p:nvPicPr>
        <p:blipFill>
          <a:blip r:embed="rId1"/>
          <a:stretch>
            <a:fillRect/>
          </a:stretch>
        </p:blipFill>
        <p:spPr>
          <a:xfrm>
            <a:off x="504000" y="1920240"/>
            <a:ext cx="3976560" cy="2829960"/>
          </a:xfrm>
          <a:prstGeom prst="rect">
            <a:avLst/>
          </a:prstGeom>
          <a:ln>
            <a:noFill/>
          </a:ln>
        </p:spPr>
      </p:pic>
      <p:pic>
        <p:nvPicPr>
          <p:cNvPr id="45" name="" descr=""/>
          <p:cNvPicPr/>
          <p:nvPr/>
        </p:nvPicPr>
        <p:blipFill>
          <a:blip r:embed="rId2"/>
          <a:stretch>
            <a:fillRect/>
          </a:stretch>
        </p:blipFill>
        <p:spPr>
          <a:xfrm>
            <a:off x="4295880" y="2011680"/>
            <a:ext cx="4116600" cy="2515680"/>
          </a:xfrm>
          <a:prstGeom prst="rect">
            <a:avLst/>
          </a:prstGeom>
          <a:ln>
            <a:noFill/>
          </a:ln>
        </p:spPr>
      </p:pic>
      <p:pic>
        <p:nvPicPr>
          <p:cNvPr id="46" name="" descr=""/>
          <p:cNvPicPr/>
          <p:nvPr/>
        </p:nvPicPr>
        <p:blipFill>
          <a:blip r:embed="rId3"/>
          <a:stretch>
            <a:fillRect/>
          </a:stretch>
        </p:blipFill>
        <p:spPr>
          <a:xfrm>
            <a:off x="365760" y="4754880"/>
            <a:ext cx="4236480" cy="2194560"/>
          </a:xfrm>
          <a:prstGeom prst="rect">
            <a:avLst/>
          </a:prstGeom>
          <a:ln>
            <a:noFill/>
          </a:ln>
        </p:spPr>
      </p:pic>
      <p:pic>
        <p:nvPicPr>
          <p:cNvPr id="47" name="" descr=""/>
          <p:cNvPicPr/>
          <p:nvPr/>
        </p:nvPicPr>
        <p:blipFill>
          <a:blip r:embed="rId4"/>
          <a:stretch>
            <a:fillRect/>
          </a:stretch>
        </p:blipFill>
        <p:spPr>
          <a:xfrm>
            <a:off x="4480560" y="4525200"/>
            <a:ext cx="3931920" cy="22413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p:spPr>
        <p:txBody>
          <a:bodyPr lIns="0" rIns="0" tIns="0" bIns="0" anchor="ctr"/>
          <a:p>
            <a:pPr algn="ctr"/>
            <a:r>
              <a:rPr lang="en-US" sz="4400">
                <a:latin typeface="Arial"/>
              </a:rPr>
              <a:t>Second we corrected the magnetometer</a:t>
            </a:r>
            <a:endParaRPr/>
          </a:p>
        </p:txBody>
      </p:sp>
      <p:pic>
        <p:nvPicPr>
          <p:cNvPr id="49" name="" descr=""/>
          <p:cNvPicPr/>
          <p:nvPr/>
        </p:nvPicPr>
        <p:blipFill>
          <a:blip r:embed="rId1"/>
          <a:stretch>
            <a:fillRect/>
          </a:stretch>
        </p:blipFill>
        <p:spPr>
          <a:xfrm>
            <a:off x="4663440" y="2286000"/>
            <a:ext cx="4663440" cy="3108960"/>
          </a:xfrm>
          <a:prstGeom prst="rect">
            <a:avLst/>
          </a:prstGeom>
          <a:ln>
            <a:noFill/>
          </a:ln>
        </p:spPr>
      </p:pic>
      <p:pic>
        <p:nvPicPr>
          <p:cNvPr id="50" name="" descr=""/>
          <p:cNvPicPr/>
          <p:nvPr/>
        </p:nvPicPr>
        <p:blipFill>
          <a:blip r:embed="rId2"/>
          <a:stretch>
            <a:fillRect/>
          </a:stretch>
        </p:blipFill>
        <p:spPr>
          <a:xfrm>
            <a:off x="365760" y="2126160"/>
            <a:ext cx="4023360" cy="3360240"/>
          </a:xfrm>
          <a:prstGeom prst="rect">
            <a:avLst/>
          </a:prstGeom>
          <a:ln>
            <a:noFill/>
          </a:ln>
        </p:spPr>
      </p:pic>
      <p:sp>
        <p:nvSpPr>
          <p:cNvPr id="51" name="TextShape 2"/>
          <p:cNvSpPr txBox="1"/>
          <p:nvPr/>
        </p:nvSpPr>
        <p:spPr>
          <a:xfrm>
            <a:off x="640080" y="5486400"/>
            <a:ext cx="8778240" cy="1114200"/>
          </a:xfrm>
          <a:prstGeom prst="rect">
            <a:avLst/>
          </a:prstGeom>
        </p:spPr>
        <p:txBody>
          <a:bodyPr lIns="90000" rIns="90000" tIns="45000" bIns="45000"/>
          <a:p>
            <a:r>
              <a:rPr lang="en-US">
                <a:latin typeface="Arial"/>
              </a:rPr>
              <a:t>First we reduce the data size to only include the circle. Therefore, it is easy to calculate the soft iron and hard iron errors using the offset and the rotation matrix. Furthermore, we find the scaling factor. Once these values are found we then apply them to the full data set to correct the data points.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p:spPr>
        <p:txBody>
          <a:bodyPr lIns="0" rIns="0" tIns="0" bIns="0" anchor="ctr"/>
          <a:p>
            <a:pPr algn="ctr"/>
            <a:r>
              <a:rPr lang="en-US" sz="4400">
                <a:latin typeface="Arial"/>
              </a:rPr>
              <a:t>Finding Yaw Angle</a:t>
            </a:r>
            <a:endParaRPr/>
          </a:p>
        </p:txBody>
      </p:sp>
      <p:sp>
        <p:nvSpPr>
          <p:cNvPr id="53" name="TextShape 2"/>
          <p:cNvSpPr txBox="1"/>
          <p:nvPr/>
        </p:nvSpPr>
        <p:spPr>
          <a:xfrm>
            <a:off x="3840480" y="4572000"/>
            <a:ext cx="5394960" cy="1626120"/>
          </a:xfrm>
          <a:prstGeom prst="rect">
            <a:avLst/>
          </a:prstGeom>
        </p:spPr>
        <p:txBody>
          <a:bodyPr lIns="90000" rIns="90000" tIns="45000" bIns="45000"/>
          <a:p>
            <a:r>
              <a:rPr lang="en-US">
                <a:latin typeface="Arial"/>
              </a:rPr>
              <a:t>In this step, we calculated the yaw angle from the magnetometer readings and also the integrated yaw from the yaw rate sensor. Then we used a complementary filter to combine the two to the corrected yaw. We found that the corrected yaw was less noise than the individual components</a:t>
            </a:r>
            <a:endParaRPr/>
          </a:p>
        </p:txBody>
      </p:sp>
      <p:pic>
        <p:nvPicPr>
          <p:cNvPr id="54" name="" descr=""/>
          <p:cNvPicPr/>
          <p:nvPr/>
        </p:nvPicPr>
        <p:blipFill>
          <a:blip r:embed="rId1"/>
          <a:stretch>
            <a:fillRect/>
          </a:stretch>
        </p:blipFill>
        <p:spPr>
          <a:xfrm>
            <a:off x="4754880" y="1463040"/>
            <a:ext cx="4206240" cy="2926080"/>
          </a:xfrm>
          <a:prstGeom prst="rect">
            <a:avLst/>
          </a:prstGeom>
          <a:ln>
            <a:noFill/>
          </a:ln>
        </p:spPr>
      </p:pic>
      <p:pic>
        <p:nvPicPr>
          <p:cNvPr id="55" name="" descr=""/>
          <p:cNvPicPr/>
          <p:nvPr/>
        </p:nvPicPr>
        <p:blipFill>
          <a:blip r:embed="rId2"/>
          <a:stretch>
            <a:fillRect/>
          </a:stretch>
        </p:blipFill>
        <p:spPr>
          <a:xfrm>
            <a:off x="182880" y="4023360"/>
            <a:ext cx="3474720" cy="2926080"/>
          </a:xfrm>
          <a:prstGeom prst="rect">
            <a:avLst/>
          </a:prstGeom>
          <a:ln>
            <a:noFill/>
          </a:ln>
        </p:spPr>
      </p:pic>
      <p:pic>
        <p:nvPicPr>
          <p:cNvPr id="56" name="" descr=""/>
          <p:cNvPicPr/>
          <p:nvPr/>
        </p:nvPicPr>
        <p:blipFill>
          <a:blip r:embed="rId3"/>
          <a:stretch>
            <a:fillRect/>
          </a:stretch>
        </p:blipFill>
        <p:spPr>
          <a:xfrm>
            <a:off x="152640" y="1303200"/>
            <a:ext cx="3870720" cy="26287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p:spPr>
        <p:txBody>
          <a:bodyPr lIns="0" rIns="0" tIns="0" bIns="0" anchor="ctr"/>
          <a:p>
            <a:pPr algn="ctr"/>
            <a:r>
              <a:rPr lang="en-US" sz="4400">
                <a:latin typeface="Arial"/>
              </a:rPr>
              <a:t>Comparing y acceleration and mapping velocity</a:t>
            </a:r>
            <a:endParaRPr/>
          </a:p>
        </p:txBody>
      </p:sp>
      <p:pic>
        <p:nvPicPr>
          <p:cNvPr id="58" name="" descr=""/>
          <p:cNvPicPr/>
          <p:nvPr/>
        </p:nvPicPr>
        <p:blipFill>
          <a:blip r:embed="rId1"/>
          <a:stretch>
            <a:fillRect/>
          </a:stretch>
        </p:blipFill>
        <p:spPr>
          <a:xfrm>
            <a:off x="1005840" y="1737360"/>
            <a:ext cx="7181640" cy="3474720"/>
          </a:xfrm>
          <a:prstGeom prst="rect">
            <a:avLst/>
          </a:prstGeom>
          <a:ln>
            <a:noFill/>
          </a:ln>
        </p:spPr>
      </p:pic>
      <p:sp>
        <p:nvSpPr>
          <p:cNvPr id="59" name="TextShape 2"/>
          <p:cNvSpPr txBox="1"/>
          <p:nvPr/>
        </p:nvSpPr>
        <p:spPr>
          <a:xfrm>
            <a:off x="731520" y="5029200"/>
            <a:ext cx="8412480" cy="1626120"/>
          </a:xfrm>
          <a:prstGeom prst="rect">
            <a:avLst/>
          </a:prstGeom>
        </p:spPr>
        <p:txBody>
          <a:bodyPr lIns="90000" rIns="90000" tIns="45000" bIns="45000"/>
          <a:p>
            <a:r>
              <a:rPr lang="en-US">
                <a:latin typeface="Arial"/>
              </a:rPr>
              <a:t>We found the velocity by integrated the accelX data since we assumed that the y velocity is zero because we shouldn't be skidding or slidding. Then we added the offset so the extreme negative values were the zero, aka stop values. After wards we computed the accelY from the velocity data by finding omega. We compared it to the accelY read from the accelerometer and found that it was definitely related but the data was not perfectly matched</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p:spPr>
        <p:txBody>
          <a:bodyPr lIns="0" rIns="0" tIns="0" bIns="0" anchor="ctr"/>
          <a:p>
            <a:pPr algn="ctr"/>
            <a:r>
              <a:rPr lang="en-US" sz="4400">
                <a:latin typeface="Arial"/>
              </a:rPr>
              <a:t>Displacement Calculated</a:t>
            </a:r>
            <a:endParaRPr/>
          </a:p>
        </p:txBody>
      </p:sp>
      <p:pic>
        <p:nvPicPr>
          <p:cNvPr id="61" name="" descr=""/>
          <p:cNvPicPr/>
          <p:nvPr/>
        </p:nvPicPr>
        <p:blipFill>
          <a:blip r:embed="rId1"/>
          <a:stretch>
            <a:fillRect/>
          </a:stretch>
        </p:blipFill>
        <p:spPr>
          <a:xfrm>
            <a:off x="189360" y="2107800"/>
            <a:ext cx="5845680" cy="4384440"/>
          </a:xfrm>
          <a:prstGeom prst="rect">
            <a:avLst/>
          </a:prstGeom>
          <a:ln>
            <a:noFill/>
          </a:ln>
        </p:spPr>
      </p:pic>
      <p:sp>
        <p:nvSpPr>
          <p:cNvPr id="62" name="TextShape 2"/>
          <p:cNvSpPr txBox="1"/>
          <p:nvPr/>
        </p:nvSpPr>
        <p:spPr>
          <a:xfrm>
            <a:off x="5943600" y="2377440"/>
            <a:ext cx="3566160" cy="4441680"/>
          </a:xfrm>
          <a:prstGeom prst="rect">
            <a:avLst/>
          </a:prstGeom>
        </p:spPr>
        <p:txBody>
          <a:bodyPr lIns="90000" rIns="90000" tIns="45000" bIns="45000"/>
          <a:p>
            <a:r>
              <a:rPr lang="en-US">
                <a:latin typeface="Arial"/>
              </a:rPr>
              <a:t>Given the velocity in the relative plane, we needed to transpose this to the north east plane. Therefore, we found the angle of the data from the yaw angle readings either from the INS or from the calculated yaw angle. We then used that yaw angle to find the absolute velocity in the north east plane. This allowed us to map the displacement and give us a similar map as the gps. The reason why it is off is because a small error is integrated over the whole series which then causes it to be off at the end. </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p:spPr>
        <p:txBody>
          <a:bodyPr lIns="0" rIns="0" tIns="0" bIns="0" anchor="ctr"/>
          <a:p>
            <a:pPr algn="ctr"/>
            <a:r>
              <a:rPr lang="en-US" sz="4400">
                <a:latin typeface="Arial"/>
              </a:rPr>
              <a:t>Xc calculation</a:t>
            </a:r>
            <a:endParaRPr/>
          </a:p>
        </p:txBody>
      </p:sp>
      <p:pic>
        <p:nvPicPr>
          <p:cNvPr id="64" name="" descr=""/>
          <p:cNvPicPr/>
          <p:nvPr/>
        </p:nvPicPr>
        <p:blipFill>
          <a:blip r:embed="rId1"/>
          <a:stretch>
            <a:fillRect/>
          </a:stretch>
        </p:blipFill>
        <p:spPr>
          <a:xfrm>
            <a:off x="548640" y="2011680"/>
            <a:ext cx="5845680" cy="4384440"/>
          </a:xfrm>
          <a:prstGeom prst="rect">
            <a:avLst/>
          </a:prstGeom>
          <a:ln>
            <a:noFill/>
          </a:ln>
        </p:spPr>
      </p:pic>
      <p:sp>
        <p:nvSpPr>
          <p:cNvPr id="65" name="TextShape 2"/>
          <p:cNvSpPr txBox="1"/>
          <p:nvPr/>
        </p:nvSpPr>
        <p:spPr>
          <a:xfrm>
            <a:off x="6217920" y="2194560"/>
            <a:ext cx="3474720" cy="3929760"/>
          </a:xfrm>
          <a:prstGeom prst="rect">
            <a:avLst/>
          </a:prstGeom>
        </p:spPr>
        <p:txBody>
          <a:bodyPr lIns="90000" rIns="90000" tIns="45000" bIns="45000"/>
          <a:p>
            <a:r>
              <a:rPr lang="en-US">
                <a:latin typeface="Arial"/>
              </a:rPr>
              <a:t>We then calcuated the Xc values given the yaw rate, the direvitive of yaw rate, the y accelerometer the corrected velocity. In a histogram this gave us a large peak at around .2 meters with outliers Therefore, the plot has a lot of noise but the median of the plot is .2. Also, the average value after removing the extreme data points is about .5. This makes sense given we put the INS near the center of the car and not on the dashboard.</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