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7.jpeg" ContentType="image/jpeg"/>
  <Override PartName="/ppt/media/image4.png" ContentType="image/png"/>
  <Override PartName="/ppt/media/image6.jpeg" ContentType="image/jpe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2480" y="1768680"/>
            <a:ext cx="5494680" cy="4384080"/>
          </a:xfrm>
          <a:prstGeom prst="rect">
            <a:avLst/>
          </a:prstGeom>
          <a:ln>
            <a:noFill/>
          </a:ln>
        </p:spPr>
      </p:pic>
      <p:pic>
        <p:nvPicPr>
          <p:cNvPr id="7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216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txBody>
          <a:bodyPr lIns="0" rIns="0" tIns="0" bIns="0" anchor="ctr"/>
          <a:p>
            <a:r>
              <a:rPr lang="en-US" sz="4400">
                <a:latin typeface="Arial"/>
              </a:rPr>
              <a:t>Robotics 5698</a:t>
            </a:r>
            <a:endParaRPr/>
          </a:p>
          <a:p>
            <a:pPr algn="ctr">
              <a:lnSpc>
                <a:spcPct val="100000"/>
              </a:lnSpc>
            </a:pPr>
            <a:r>
              <a:rPr lang="en-US" sz="4400">
                <a:latin typeface="Arial"/>
              </a:rPr>
              <a:t>Sensing &amp; navigation</a:t>
            </a:r>
            <a:endParaRPr/>
          </a:p>
        </p:txBody>
      </p:sp>
      <p:sp>
        <p:nvSpPr>
          <p:cNvPr id="73" name="CustomShape 2"/>
          <p:cNvSpPr/>
          <p:nvPr/>
        </p:nvSpPr>
        <p:spPr>
          <a:xfrm>
            <a:off x="504000" y="1769040"/>
            <a:ext cx="9070920" cy="4383720"/>
          </a:xfrm>
          <a:prstGeom prst="rect">
            <a:avLst/>
          </a:prstGeom>
          <a:noFill/>
          <a:ln>
            <a:noFill/>
          </a:ln>
        </p:spPr>
        <p:txBody>
          <a:bodyPr lIns="0" rIns="0" tIns="0" bIns="0" anchor="ctr"/>
          <a:p>
            <a:pPr algn="ctr">
              <a:lnSpc>
                <a:spcPct val="100000"/>
              </a:lnSpc>
            </a:pPr>
            <a:r>
              <a:rPr lang="en-US" sz="3200">
                <a:latin typeface="Arial"/>
              </a:rPr>
              <a:t>Homework 3</a:t>
            </a:r>
            <a:endParaRPr/>
          </a:p>
          <a:p>
            <a:pPr algn="ctr">
              <a:lnSpc>
                <a:spcPct val="100000"/>
              </a:lnSpc>
            </a:pPr>
            <a:r>
              <a:rPr lang="en-US" sz="1100">
                <a:latin typeface="Arial"/>
              </a:rPr>
              <a:t>By Alex Agudelo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GpsData structure</a:t>
            </a:r>
            <a:endParaRPr/>
          </a:p>
        </p:txBody>
      </p:sp>
      <p:sp>
        <p:nvSpPr>
          <p:cNvPr id="75"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3200">
                <a:latin typeface="Arial"/>
              </a:rPr>
              <a:t>1. timestamp -stores time since epoch</a:t>
            </a:r>
            <a:endParaRPr/>
          </a:p>
          <a:p>
            <a:pPr>
              <a:lnSpc>
                <a:spcPct val="100000"/>
              </a:lnSpc>
              <a:buSzPct val="45000"/>
              <a:buFont typeface="StarSymbol"/>
              <a:buChar char="l"/>
            </a:pPr>
            <a:r>
              <a:rPr lang="en-US" sz="3200">
                <a:latin typeface="Arial"/>
              </a:rPr>
              <a:t>2. lat – stores latitude</a:t>
            </a:r>
            <a:endParaRPr/>
          </a:p>
          <a:p>
            <a:pPr>
              <a:lnSpc>
                <a:spcPct val="100000"/>
              </a:lnSpc>
              <a:buSzPct val="45000"/>
              <a:buFont typeface="StarSymbol"/>
              <a:buChar char="l"/>
            </a:pPr>
            <a:r>
              <a:rPr lang="en-US" sz="3200">
                <a:latin typeface="Arial"/>
              </a:rPr>
              <a:t>3. latDir – stores direction of latitude</a:t>
            </a:r>
            <a:endParaRPr/>
          </a:p>
          <a:p>
            <a:pPr>
              <a:lnSpc>
                <a:spcPct val="100000"/>
              </a:lnSpc>
              <a:buSzPct val="45000"/>
              <a:buFont typeface="StarSymbol"/>
              <a:buChar char="l"/>
            </a:pPr>
            <a:r>
              <a:rPr lang="en-US" sz="3200">
                <a:latin typeface="Arial"/>
              </a:rPr>
              <a:t>4. lon – stores longitude</a:t>
            </a:r>
            <a:endParaRPr/>
          </a:p>
          <a:p>
            <a:pPr>
              <a:lnSpc>
                <a:spcPct val="100000"/>
              </a:lnSpc>
              <a:buSzPct val="45000"/>
              <a:buFont typeface="StarSymbol"/>
              <a:buChar char="l"/>
            </a:pPr>
            <a:r>
              <a:rPr lang="en-US" sz="3200">
                <a:latin typeface="Arial"/>
              </a:rPr>
              <a:t>5. lonDir – stores longitude direction</a:t>
            </a:r>
            <a:endParaRPr/>
          </a:p>
          <a:p>
            <a:pPr>
              <a:lnSpc>
                <a:spcPct val="100000"/>
              </a:lnSpc>
              <a:buSzPct val="45000"/>
              <a:buFont typeface="StarSymbol"/>
              <a:buChar char="l"/>
            </a:pPr>
            <a:r>
              <a:rPr lang="en-US" sz="3200">
                <a:latin typeface="Arial"/>
              </a:rPr>
              <a:t>6. alt – stores altitude</a:t>
            </a:r>
            <a:endParaRPr/>
          </a:p>
          <a:p>
            <a:pPr>
              <a:lnSpc>
                <a:spcPct val="100000"/>
              </a:lnSpc>
              <a:buSzPct val="45000"/>
              <a:buFont typeface="StarSymbol"/>
              <a:buChar char="l"/>
            </a:pPr>
            <a:r>
              <a:rPr lang="en-US" sz="3200">
                <a:latin typeface="Arial"/>
              </a:rPr>
              <a:t>7. utm_x – stores x utm  </a:t>
            </a:r>
            <a:endParaRPr/>
          </a:p>
          <a:p>
            <a:pPr>
              <a:lnSpc>
                <a:spcPct val="100000"/>
              </a:lnSpc>
              <a:buSzPct val="45000"/>
              <a:buFont typeface="StarSymbol"/>
              <a:buChar char="l"/>
            </a:pPr>
            <a:r>
              <a:rPr lang="en-US" sz="3200">
                <a:latin typeface="Arial"/>
              </a:rPr>
              <a:t>8. utm_y stores y utm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Data from sitting in place for 10 min</a:t>
            </a:r>
            <a:endParaRPr/>
          </a:p>
        </p:txBody>
      </p:sp>
      <p:pic>
        <p:nvPicPr>
          <p:cNvPr id="77" name="" descr=""/>
          <p:cNvPicPr/>
          <p:nvPr/>
        </p:nvPicPr>
        <p:blipFill>
          <a:blip r:embed="rId1"/>
          <a:stretch>
            <a:fillRect/>
          </a:stretch>
        </p:blipFill>
        <p:spPr>
          <a:xfrm>
            <a:off x="2375640" y="1782000"/>
            <a:ext cx="5333040" cy="39996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Analysis Sitting in place</a:t>
            </a:r>
            <a:endParaRPr/>
          </a:p>
        </p:txBody>
      </p:sp>
      <p:sp>
        <p:nvSpPr>
          <p:cNvPr id="79"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3200">
                <a:latin typeface="Arial"/>
              </a:rPr>
              <a:t>The data points from standing in place make sense due to the inaccuracy of GPS data. According to the United states government, they claim 4 meter accuracy. In the graph, the x direction varies from 327970 to 327974 which is about 4 meters. On the y graph it ranges from 4689507 to 46895515. This is about 8 m difference which is slightly bad. This could be due to the fact that I was sitting in the quad surrounded by curry, Snell library and Hayden hall. This can scatter the GPS signal and make it less accurate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504000" y="301320"/>
            <a:ext cx="9070920" cy="1261440"/>
          </a:xfrm>
          <a:prstGeom prst="rect">
            <a:avLst/>
          </a:prstGeom>
          <a:noFill/>
          <a:ln>
            <a:noFill/>
          </a:ln>
        </p:spPr>
      </p:sp>
      <p:pic>
        <p:nvPicPr>
          <p:cNvPr id="81" name="" descr=""/>
          <p:cNvPicPr/>
          <p:nvPr/>
        </p:nvPicPr>
        <p:blipFill>
          <a:blip r:embed="rId1"/>
          <a:stretch>
            <a:fillRect/>
          </a:stretch>
        </p:blipFill>
        <p:spPr>
          <a:xfrm>
            <a:off x="2116800" y="1768680"/>
            <a:ext cx="5844960" cy="4383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Analysis Moving</a:t>
            </a:r>
            <a:endParaRPr/>
          </a:p>
        </p:txBody>
      </p:sp>
      <p:sp>
        <p:nvSpPr>
          <p:cNvPr id="83"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3200">
                <a:latin typeface="Arial"/>
              </a:rPr>
              <a:t>The moving graph also makes sense because we were walking in a north westerly direction which would account for the graph going to the top left. Also, the line varies slightly but keeps a pretty steady straight direction. We were walking in between Cabot and Hayden/Richards which could also cause GPS scattering from the buildings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4" name="" descr=""/>
          <p:cNvPicPr/>
          <p:nvPr/>
        </p:nvPicPr>
        <p:blipFill>
          <a:blip r:embed="rId1"/>
          <a:stretch>
            <a:fillRect/>
          </a:stretch>
        </p:blipFill>
        <p:spPr>
          <a:xfrm>
            <a:off x="2194560" y="937440"/>
            <a:ext cx="5333760" cy="40003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Arial"/>
              </a:rPr>
              <a:t>Overall</a:t>
            </a:r>
            <a:endParaRPr/>
          </a:p>
        </p:txBody>
      </p:sp>
      <p:sp>
        <p:nvSpPr>
          <p:cNvPr id="86"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2000">
                <a:latin typeface="Arial"/>
              </a:rPr>
              <a:t>Overall, the GPS positioning was relatively accurate. We were inside the CEP 50% error range. GPS should not be used for ultra precise location services but regardless it gives a good estimate on the location. Furthermore, the noise distribution seems to be relatively even because in both cases it seemed to be coming back to the correct location. For example, while the gps was moving, it would serve left and right of the trajectory but would never veer to far of course. After veering one direction it seemed to veer the other direction which would average out to the correct line. For us the biggest factors were the scattering of the signals from the building which would be  a non-guassian distribution. Also, the position of the Satellites at that time could affect the  gps data. It depends  on how spread out the Satellites are.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