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8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2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57B7-96F0-4B29-B77D-A0D70F8354CB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22EA-74FF-4D41-86F2-E529AC20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PX4 System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84ED-7C48-4C2B-98EB-BFCADDC41D37}" type="slidenum">
              <a:rPr lang="en-US" smtClean="0"/>
              <a:t>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67000" y="1524000"/>
            <a:ext cx="1447800" cy="685800"/>
            <a:chOff x="3352800" y="1600200"/>
            <a:chExt cx="1447800" cy="685800"/>
          </a:xfrm>
        </p:grpSpPr>
        <p:sp>
          <p:nvSpPr>
            <p:cNvPr id="10" name="Rectangle 9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Sensors</a:t>
              </a:r>
              <a:endParaRPr lang="en-US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7000" y="2624554"/>
            <a:ext cx="1447800" cy="685800"/>
            <a:chOff x="3352800" y="1600200"/>
            <a:chExt cx="1447800" cy="685800"/>
          </a:xfrm>
        </p:grpSpPr>
        <p:sp>
          <p:nvSpPr>
            <p:cNvPr id="13" name="Rectangle 12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Estimators</a:t>
              </a:r>
              <a:endParaRPr 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19500" y="417412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Mode logic</a:t>
            </a:r>
            <a:endParaRPr lang="en-US" sz="1600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3162300" y="4114800"/>
            <a:ext cx="457200" cy="4572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90600" y="4953000"/>
            <a:ext cx="1447800" cy="685800"/>
            <a:chOff x="3352800" y="1600200"/>
            <a:chExt cx="1447800" cy="685800"/>
          </a:xfrm>
        </p:grpSpPr>
        <p:sp>
          <p:nvSpPr>
            <p:cNvPr id="21" name="Rectangle 20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Waypoint controller</a:t>
              </a:r>
              <a:endParaRPr lang="en-US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67000" y="4953000"/>
            <a:ext cx="1447800" cy="685800"/>
            <a:chOff x="3352800" y="1600200"/>
            <a:chExt cx="1447800" cy="685800"/>
          </a:xfrm>
        </p:grpSpPr>
        <p:sp>
          <p:nvSpPr>
            <p:cNvPr id="24" name="Rectangle 23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Velocity controller</a:t>
              </a:r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43400" y="4953000"/>
            <a:ext cx="1447800" cy="685800"/>
            <a:chOff x="3352800" y="1600200"/>
            <a:chExt cx="1447800" cy="685800"/>
          </a:xfrm>
        </p:grpSpPr>
        <p:sp>
          <p:nvSpPr>
            <p:cNvPr id="27" name="Rectangle 26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Attitude controller</a:t>
              </a:r>
              <a:endParaRPr lang="en-US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" y="2743200"/>
            <a:ext cx="1447800" cy="685800"/>
            <a:chOff x="3352800" y="1600200"/>
            <a:chExt cx="1447800" cy="685800"/>
          </a:xfrm>
        </p:grpSpPr>
        <p:sp>
          <p:nvSpPr>
            <p:cNvPr id="30" name="Rectangle 29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GCS commands</a:t>
              </a:r>
              <a:endParaRPr lang="en-US" sz="1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9075" y="3581400"/>
            <a:ext cx="1447800" cy="685800"/>
            <a:chOff x="3352800" y="1600200"/>
            <a:chExt cx="1447800" cy="685800"/>
          </a:xfrm>
        </p:grpSpPr>
        <p:sp>
          <p:nvSpPr>
            <p:cNvPr id="33" name="Rectangle 32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Pilot-in-command</a:t>
              </a:r>
              <a:endParaRPr lang="en-US" sz="1600" dirty="0"/>
            </a:p>
          </p:txBody>
        </p:sp>
      </p:grpSp>
      <p:cxnSp>
        <p:nvCxnSpPr>
          <p:cNvPr id="48" name="Straight Arrow Connector 47"/>
          <p:cNvCxnSpPr>
            <a:stCxn id="10" idx="2"/>
            <a:endCxn id="14" idx="0"/>
          </p:cNvCxnSpPr>
          <p:nvPr/>
        </p:nvCxnSpPr>
        <p:spPr>
          <a:xfrm>
            <a:off x="3390900" y="2209800"/>
            <a:ext cx="0" cy="414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  <a:endCxn id="19" idx="0"/>
          </p:cNvCxnSpPr>
          <p:nvPr/>
        </p:nvCxnSpPr>
        <p:spPr>
          <a:xfrm>
            <a:off x="3390900" y="3310354"/>
            <a:ext cx="0" cy="804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0" idx="3"/>
            <a:endCxn id="19" idx="2"/>
          </p:cNvCxnSpPr>
          <p:nvPr/>
        </p:nvCxnSpPr>
        <p:spPr>
          <a:xfrm>
            <a:off x="1905000" y="3086100"/>
            <a:ext cx="1257300" cy="1257300"/>
          </a:xfrm>
          <a:prstGeom prst="bentConnector3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3"/>
            <a:endCxn id="19" idx="3"/>
          </p:cNvCxnSpPr>
          <p:nvPr/>
        </p:nvCxnSpPr>
        <p:spPr>
          <a:xfrm>
            <a:off x="1666875" y="3924300"/>
            <a:ext cx="1562380" cy="580745"/>
          </a:xfrm>
          <a:prstGeom prst="bentConnector4">
            <a:avLst>
              <a:gd name="adj1" fmla="val 47857"/>
              <a:gd name="adj2" fmla="val 10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9" idx="4"/>
            <a:endCxn id="21" idx="0"/>
          </p:cNvCxnSpPr>
          <p:nvPr/>
        </p:nvCxnSpPr>
        <p:spPr>
          <a:xfrm rot="5400000">
            <a:off x="2362200" y="3924300"/>
            <a:ext cx="381000" cy="1676400"/>
          </a:xfrm>
          <a:prstGeom prst="bentConnector3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9" idx="4"/>
            <a:endCxn id="28" idx="0"/>
          </p:cNvCxnSpPr>
          <p:nvPr/>
        </p:nvCxnSpPr>
        <p:spPr>
          <a:xfrm rot="16200000" flipH="1">
            <a:off x="4038600" y="3924300"/>
            <a:ext cx="381000" cy="1676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9" idx="4"/>
            <a:endCxn id="25" idx="0"/>
          </p:cNvCxnSpPr>
          <p:nvPr/>
        </p:nvCxnSpPr>
        <p:spPr>
          <a:xfrm>
            <a:off x="3390900" y="45720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3"/>
            <a:endCxn id="24" idx="1"/>
          </p:cNvCxnSpPr>
          <p:nvPr/>
        </p:nvCxnSpPr>
        <p:spPr>
          <a:xfrm>
            <a:off x="2438400" y="52959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3"/>
            <a:endCxn id="27" idx="1"/>
          </p:cNvCxnSpPr>
          <p:nvPr/>
        </p:nvCxnSpPr>
        <p:spPr>
          <a:xfrm>
            <a:off x="4114800" y="52959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2"/>
            <a:endCxn id="85" idx="0"/>
          </p:cNvCxnSpPr>
          <p:nvPr/>
        </p:nvCxnSpPr>
        <p:spPr>
          <a:xfrm>
            <a:off x="5067300" y="5638800"/>
            <a:ext cx="14148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4357548" y="5867400"/>
            <a:ext cx="1447800" cy="685800"/>
            <a:chOff x="3352800" y="1600200"/>
            <a:chExt cx="1447800" cy="685800"/>
          </a:xfrm>
        </p:grpSpPr>
        <p:sp>
          <p:nvSpPr>
            <p:cNvPr id="84" name="Rectangle 83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Motors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3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PX4 System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84ED-7C48-4C2B-98EB-BFCADDC41D37}" type="slidenum">
              <a:rPr lang="en-US" smtClean="0"/>
              <a:t>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67000" y="1524000"/>
            <a:ext cx="1447800" cy="685800"/>
            <a:chOff x="3352800" y="1600200"/>
            <a:chExt cx="1447800" cy="685800"/>
          </a:xfrm>
        </p:grpSpPr>
        <p:sp>
          <p:nvSpPr>
            <p:cNvPr id="10" name="Rectangle 9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Sensors</a:t>
              </a:r>
              <a:endParaRPr lang="en-US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7000" y="2624554"/>
            <a:ext cx="1447800" cy="685800"/>
            <a:chOff x="3352800" y="1600200"/>
            <a:chExt cx="1447800" cy="685800"/>
          </a:xfrm>
        </p:grpSpPr>
        <p:sp>
          <p:nvSpPr>
            <p:cNvPr id="13" name="Rectangle 12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Estimators</a:t>
              </a:r>
              <a:endParaRPr 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19500" y="417412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Mode logic</a:t>
            </a:r>
            <a:endParaRPr lang="en-US" sz="1600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3162300" y="4114800"/>
            <a:ext cx="457200" cy="4572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90600" y="4953000"/>
            <a:ext cx="1447800" cy="685800"/>
            <a:chOff x="3352800" y="1600200"/>
            <a:chExt cx="1447800" cy="685800"/>
          </a:xfrm>
        </p:grpSpPr>
        <p:sp>
          <p:nvSpPr>
            <p:cNvPr id="21" name="Rectangle 20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Waypoint controller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67000" y="4953000"/>
            <a:ext cx="1447800" cy="685800"/>
            <a:chOff x="3352800" y="1600200"/>
            <a:chExt cx="1447800" cy="685800"/>
          </a:xfrm>
        </p:grpSpPr>
        <p:sp>
          <p:nvSpPr>
            <p:cNvPr id="24" name="Rectangle 23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Velocity controller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43400" y="4953000"/>
            <a:ext cx="1447800" cy="685800"/>
            <a:chOff x="3352800" y="1600200"/>
            <a:chExt cx="1447800" cy="685800"/>
          </a:xfrm>
        </p:grpSpPr>
        <p:sp>
          <p:nvSpPr>
            <p:cNvPr id="27" name="Rectangle 26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Attitude controller</a:t>
              </a:r>
              <a:endParaRPr lang="en-US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" y="2743200"/>
            <a:ext cx="1447800" cy="685800"/>
            <a:chOff x="3352800" y="1600200"/>
            <a:chExt cx="1447800" cy="685800"/>
          </a:xfrm>
        </p:grpSpPr>
        <p:sp>
          <p:nvSpPr>
            <p:cNvPr id="30" name="Rectangle 29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GCS commands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9075" y="3581400"/>
            <a:ext cx="1447800" cy="685800"/>
            <a:chOff x="3352800" y="1600200"/>
            <a:chExt cx="1447800" cy="685800"/>
          </a:xfrm>
        </p:grpSpPr>
        <p:sp>
          <p:nvSpPr>
            <p:cNvPr id="33" name="Rectangle 32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Pilot-in-command</a:t>
              </a:r>
              <a:endParaRPr lang="en-US" sz="16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10275" y="3013739"/>
            <a:ext cx="1447800" cy="685800"/>
            <a:chOff x="3352800" y="1600200"/>
            <a:chExt cx="1447800" cy="685800"/>
          </a:xfrm>
        </p:grpSpPr>
        <p:sp>
          <p:nvSpPr>
            <p:cNvPr id="36" name="Rectangle 35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New estimator</a:t>
              </a:r>
              <a:endParaRPr lang="en-US" sz="16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43400" y="3018085"/>
            <a:ext cx="1447800" cy="685800"/>
            <a:chOff x="3352800" y="1600200"/>
            <a:chExt cx="1447800" cy="685800"/>
          </a:xfrm>
        </p:grpSpPr>
        <p:sp>
          <p:nvSpPr>
            <p:cNvPr id="39" name="Rectangle 38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Onboard SBC</a:t>
              </a:r>
              <a:endParaRPr lang="en-US" sz="16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9800" y="4953000"/>
            <a:ext cx="1447800" cy="685800"/>
            <a:chOff x="3352800" y="1600200"/>
            <a:chExt cx="1447800" cy="685800"/>
          </a:xfrm>
        </p:grpSpPr>
        <p:sp>
          <p:nvSpPr>
            <p:cNvPr id="42" name="Rectangle 41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New velocity controller</a:t>
              </a:r>
              <a:endParaRPr lang="en-US" sz="1600" b="1" dirty="0"/>
            </a:p>
          </p:txBody>
        </p:sp>
      </p:grpSp>
      <p:cxnSp>
        <p:nvCxnSpPr>
          <p:cNvPr id="48" name="Straight Arrow Connector 47"/>
          <p:cNvCxnSpPr>
            <a:stCxn id="10" idx="2"/>
            <a:endCxn id="14" idx="0"/>
          </p:cNvCxnSpPr>
          <p:nvPr/>
        </p:nvCxnSpPr>
        <p:spPr>
          <a:xfrm>
            <a:off x="3390900" y="2209800"/>
            <a:ext cx="0" cy="414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  <a:endCxn id="19" idx="0"/>
          </p:cNvCxnSpPr>
          <p:nvPr/>
        </p:nvCxnSpPr>
        <p:spPr>
          <a:xfrm>
            <a:off x="3390900" y="3310354"/>
            <a:ext cx="0" cy="804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0" idx="3"/>
            <a:endCxn id="19" idx="2"/>
          </p:cNvCxnSpPr>
          <p:nvPr/>
        </p:nvCxnSpPr>
        <p:spPr>
          <a:xfrm>
            <a:off x="1905000" y="3086100"/>
            <a:ext cx="1257300" cy="1257300"/>
          </a:xfrm>
          <a:prstGeom prst="bentConnector3">
            <a:avLst/>
          </a:prstGeom>
          <a:ln w="254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3"/>
            <a:endCxn id="19" idx="3"/>
          </p:cNvCxnSpPr>
          <p:nvPr/>
        </p:nvCxnSpPr>
        <p:spPr>
          <a:xfrm>
            <a:off x="1666875" y="3924300"/>
            <a:ext cx="1562380" cy="580745"/>
          </a:xfrm>
          <a:prstGeom prst="bentConnector4">
            <a:avLst>
              <a:gd name="adj1" fmla="val 47857"/>
              <a:gd name="adj2" fmla="val 10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9" idx="4"/>
            <a:endCxn id="21" idx="0"/>
          </p:cNvCxnSpPr>
          <p:nvPr/>
        </p:nvCxnSpPr>
        <p:spPr>
          <a:xfrm rot="5400000">
            <a:off x="2362200" y="3924300"/>
            <a:ext cx="381000" cy="1676400"/>
          </a:xfrm>
          <a:prstGeom prst="bentConnector3">
            <a:avLst/>
          </a:prstGeom>
          <a:ln w="254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9" idx="4"/>
            <a:endCxn id="28" idx="0"/>
          </p:cNvCxnSpPr>
          <p:nvPr/>
        </p:nvCxnSpPr>
        <p:spPr>
          <a:xfrm rot="16200000" flipH="1">
            <a:off x="4038600" y="3924300"/>
            <a:ext cx="381000" cy="1676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9" idx="4"/>
            <a:endCxn id="25" idx="0"/>
          </p:cNvCxnSpPr>
          <p:nvPr/>
        </p:nvCxnSpPr>
        <p:spPr>
          <a:xfrm>
            <a:off x="3390900" y="4572000"/>
            <a:ext cx="0" cy="381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3"/>
            <a:endCxn id="24" idx="1"/>
          </p:cNvCxnSpPr>
          <p:nvPr/>
        </p:nvCxnSpPr>
        <p:spPr>
          <a:xfrm>
            <a:off x="2438400" y="5295900"/>
            <a:ext cx="2286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3"/>
            <a:endCxn id="27" idx="1"/>
          </p:cNvCxnSpPr>
          <p:nvPr/>
        </p:nvCxnSpPr>
        <p:spPr>
          <a:xfrm>
            <a:off x="4114800" y="5295900"/>
            <a:ext cx="2286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1"/>
            <a:endCxn id="27" idx="3"/>
          </p:cNvCxnSpPr>
          <p:nvPr/>
        </p:nvCxnSpPr>
        <p:spPr>
          <a:xfrm flipH="1">
            <a:off x="5791200" y="52959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9" idx="4"/>
            <a:endCxn id="42" idx="0"/>
          </p:cNvCxnSpPr>
          <p:nvPr/>
        </p:nvCxnSpPr>
        <p:spPr>
          <a:xfrm rot="16200000" flipH="1">
            <a:off x="4876800" y="3086100"/>
            <a:ext cx="381000" cy="3352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19" idx="7"/>
          </p:cNvCxnSpPr>
          <p:nvPr/>
        </p:nvCxnSpPr>
        <p:spPr>
          <a:xfrm rot="5400000">
            <a:off x="4070988" y="3185443"/>
            <a:ext cx="477870" cy="151475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0" idx="3"/>
            <a:endCxn id="37" idx="0"/>
          </p:cNvCxnSpPr>
          <p:nvPr/>
        </p:nvCxnSpPr>
        <p:spPr>
          <a:xfrm>
            <a:off x="4114800" y="1866900"/>
            <a:ext cx="2619375" cy="1146839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6" idx="2"/>
            <a:endCxn id="42" idx="3"/>
          </p:cNvCxnSpPr>
          <p:nvPr/>
        </p:nvCxnSpPr>
        <p:spPr>
          <a:xfrm rot="16200000" flipH="1">
            <a:off x="6302707" y="4131006"/>
            <a:ext cx="1596361" cy="733425"/>
          </a:xfrm>
          <a:prstGeom prst="bentConnector4">
            <a:avLst>
              <a:gd name="adj1" fmla="val 39260"/>
              <a:gd name="adj2" fmla="val 13116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2"/>
            <a:endCxn id="85" idx="0"/>
          </p:cNvCxnSpPr>
          <p:nvPr/>
        </p:nvCxnSpPr>
        <p:spPr>
          <a:xfrm>
            <a:off x="5067300" y="5638800"/>
            <a:ext cx="14148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4357548" y="5867400"/>
            <a:ext cx="1447800" cy="685800"/>
            <a:chOff x="3352800" y="1600200"/>
            <a:chExt cx="1447800" cy="685800"/>
          </a:xfrm>
        </p:grpSpPr>
        <p:sp>
          <p:nvSpPr>
            <p:cNvPr id="84" name="Rectangle 83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Motors</a:t>
              </a:r>
              <a:endParaRPr lang="en-US" sz="1600" dirty="0"/>
            </a:p>
          </p:txBody>
        </p:sp>
      </p:grpSp>
      <p:cxnSp>
        <p:nvCxnSpPr>
          <p:cNvPr id="87" name="Elbow Connector 86"/>
          <p:cNvCxnSpPr>
            <a:stCxn id="68" idx="2"/>
            <a:endCxn id="36" idx="3"/>
          </p:cNvCxnSpPr>
          <p:nvPr/>
        </p:nvCxnSpPr>
        <p:spPr>
          <a:xfrm rot="5400000">
            <a:off x="7668237" y="2757175"/>
            <a:ext cx="389303" cy="809625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7543800" y="2281536"/>
            <a:ext cx="1447800" cy="685800"/>
            <a:chOff x="3352800" y="1600200"/>
            <a:chExt cx="1447800" cy="685800"/>
          </a:xfrm>
        </p:grpSpPr>
        <p:sp>
          <p:nvSpPr>
            <p:cNvPr id="68" name="Rectangle 67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52800" y="16002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Parameter identification</a:t>
              </a:r>
              <a:endParaRPr lang="en-US" sz="14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43800" y="1371600"/>
            <a:ext cx="1447800" cy="685800"/>
            <a:chOff x="3352800" y="1600200"/>
            <a:chExt cx="1447800" cy="685800"/>
          </a:xfrm>
        </p:grpSpPr>
        <p:sp>
          <p:nvSpPr>
            <p:cNvPr id="74" name="Rectangle 73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Motion capture</a:t>
              </a:r>
              <a:endParaRPr lang="en-US" sz="1600" b="1" dirty="0"/>
            </a:p>
          </p:txBody>
        </p:sp>
      </p:grpSp>
      <p:cxnSp>
        <p:nvCxnSpPr>
          <p:cNvPr id="78" name="Straight Arrow Connector 77"/>
          <p:cNvCxnSpPr>
            <a:stCxn id="74" idx="2"/>
            <a:endCxn id="69" idx="0"/>
          </p:cNvCxnSpPr>
          <p:nvPr/>
        </p:nvCxnSpPr>
        <p:spPr>
          <a:xfrm>
            <a:off x="8267700" y="2057400"/>
            <a:ext cx="0" cy="224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PX4 System Overview </a:t>
            </a:r>
            <a:r>
              <a:rPr lang="en-US" dirty="0" smtClean="0"/>
              <a:t>(baseline)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84ED-7C48-4C2B-98EB-BFCADDC41D37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304800"/>
            <a:ext cx="1447800" cy="685800"/>
            <a:chOff x="3352800" y="1600200"/>
            <a:chExt cx="1447800" cy="685800"/>
          </a:xfrm>
        </p:grpSpPr>
        <p:sp>
          <p:nvSpPr>
            <p:cNvPr id="5" name="Rectangle 4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placeholder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67000" y="1524000"/>
            <a:ext cx="1447800" cy="685800"/>
            <a:chOff x="3352800" y="1600200"/>
            <a:chExt cx="1447800" cy="685800"/>
          </a:xfrm>
        </p:grpSpPr>
        <p:sp>
          <p:nvSpPr>
            <p:cNvPr id="10" name="Rectangle 9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Sensors</a:t>
              </a:r>
              <a:endParaRPr lang="en-US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7000" y="2624554"/>
            <a:ext cx="1447800" cy="685800"/>
            <a:chOff x="3352800" y="1600200"/>
            <a:chExt cx="1447800" cy="685800"/>
          </a:xfrm>
        </p:grpSpPr>
        <p:sp>
          <p:nvSpPr>
            <p:cNvPr id="13" name="Rectangle 12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Estimators</a:t>
              </a:r>
              <a:endParaRPr lang="en-US" sz="16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19500" y="417412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Mode logic</a:t>
            </a:r>
            <a:endParaRPr lang="en-US" sz="1600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3162300" y="4114800"/>
            <a:ext cx="457200" cy="4572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90600" y="4953000"/>
            <a:ext cx="1447800" cy="685800"/>
            <a:chOff x="3352800" y="1600200"/>
            <a:chExt cx="1447800" cy="685800"/>
          </a:xfrm>
        </p:grpSpPr>
        <p:sp>
          <p:nvSpPr>
            <p:cNvPr id="21" name="Rectangle 20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Waypoint controller</a:t>
              </a:r>
              <a:endParaRPr lang="en-US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67000" y="4953000"/>
            <a:ext cx="1447800" cy="685800"/>
            <a:chOff x="3352800" y="1600200"/>
            <a:chExt cx="1447800" cy="685800"/>
          </a:xfrm>
        </p:grpSpPr>
        <p:sp>
          <p:nvSpPr>
            <p:cNvPr id="24" name="Rectangle 23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Velocity controller</a:t>
              </a:r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43400" y="4953000"/>
            <a:ext cx="1447800" cy="685800"/>
            <a:chOff x="3352800" y="1600200"/>
            <a:chExt cx="1447800" cy="685800"/>
          </a:xfrm>
        </p:grpSpPr>
        <p:sp>
          <p:nvSpPr>
            <p:cNvPr id="27" name="Rectangle 26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Attitude controller</a:t>
              </a:r>
              <a:endParaRPr lang="en-US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" y="2743200"/>
            <a:ext cx="1447800" cy="685800"/>
            <a:chOff x="3352800" y="1600200"/>
            <a:chExt cx="1447800" cy="685800"/>
          </a:xfrm>
        </p:grpSpPr>
        <p:sp>
          <p:nvSpPr>
            <p:cNvPr id="30" name="Rectangle 29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GCS commands</a:t>
              </a:r>
              <a:endParaRPr lang="en-US" sz="1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9075" y="3581400"/>
            <a:ext cx="1447800" cy="685800"/>
            <a:chOff x="3352800" y="1600200"/>
            <a:chExt cx="1447800" cy="685800"/>
          </a:xfrm>
        </p:grpSpPr>
        <p:sp>
          <p:nvSpPr>
            <p:cNvPr id="33" name="Rectangle 32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Pilot-in-command</a:t>
              </a:r>
              <a:endParaRPr lang="en-US" sz="16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10275" y="3013739"/>
            <a:ext cx="1447800" cy="685800"/>
            <a:chOff x="3352800" y="1600200"/>
            <a:chExt cx="1447800" cy="685800"/>
          </a:xfrm>
        </p:grpSpPr>
        <p:sp>
          <p:nvSpPr>
            <p:cNvPr id="36" name="Rectangle 35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New estimator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43400" y="3018085"/>
            <a:ext cx="1447800" cy="685800"/>
            <a:chOff x="3352800" y="1600200"/>
            <a:chExt cx="1447800" cy="685800"/>
          </a:xfrm>
        </p:grpSpPr>
        <p:sp>
          <p:nvSpPr>
            <p:cNvPr id="39" name="Rectangle 38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Onboard SBC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9800" y="4953000"/>
            <a:ext cx="1447800" cy="685800"/>
            <a:chOff x="3352800" y="1600200"/>
            <a:chExt cx="1447800" cy="685800"/>
          </a:xfrm>
        </p:grpSpPr>
        <p:sp>
          <p:nvSpPr>
            <p:cNvPr id="42" name="Rectangle 41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New velocity controller</a:t>
              </a:r>
              <a:endParaRPr lang="en-US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43800" y="2286000"/>
            <a:ext cx="1447800" cy="685800"/>
            <a:chOff x="3352800" y="1600200"/>
            <a:chExt cx="1447800" cy="685800"/>
          </a:xfrm>
        </p:grpSpPr>
        <p:sp>
          <p:nvSpPr>
            <p:cNvPr id="45" name="Rectangle 44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Parameter identification</a:t>
              </a:r>
              <a:endParaRPr lang="en-US" sz="1600" dirty="0"/>
            </a:p>
          </p:txBody>
        </p:sp>
      </p:grpSp>
      <p:cxnSp>
        <p:nvCxnSpPr>
          <p:cNvPr id="48" name="Straight Arrow Connector 47"/>
          <p:cNvCxnSpPr>
            <a:stCxn id="10" idx="2"/>
            <a:endCxn id="14" idx="0"/>
          </p:cNvCxnSpPr>
          <p:nvPr/>
        </p:nvCxnSpPr>
        <p:spPr>
          <a:xfrm>
            <a:off x="3390900" y="2209800"/>
            <a:ext cx="0" cy="414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  <a:endCxn id="19" idx="0"/>
          </p:cNvCxnSpPr>
          <p:nvPr/>
        </p:nvCxnSpPr>
        <p:spPr>
          <a:xfrm>
            <a:off x="3390900" y="3310354"/>
            <a:ext cx="0" cy="804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0" idx="3"/>
            <a:endCxn id="19" idx="2"/>
          </p:cNvCxnSpPr>
          <p:nvPr/>
        </p:nvCxnSpPr>
        <p:spPr>
          <a:xfrm>
            <a:off x="1905000" y="3086100"/>
            <a:ext cx="1257300" cy="1257300"/>
          </a:xfrm>
          <a:prstGeom prst="bentConnector3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3"/>
            <a:endCxn id="19" idx="3"/>
          </p:cNvCxnSpPr>
          <p:nvPr/>
        </p:nvCxnSpPr>
        <p:spPr>
          <a:xfrm>
            <a:off x="1666875" y="3924300"/>
            <a:ext cx="1562380" cy="580745"/>
          </a:xfrm>
          <a:prstGeom prst="bentConnector4">
            <a:avLst>
              <a:gd name="adj1" fmla="val 47857"/>
              <a:gd name="adj2" fmla="val 10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9" idx="4"/>
            <a:endCxn id="21" idx="0"/>
          </p:cNvCxnSpPr>
          <p:nvPr/>
        </p:nvCxnSpPr>
        <p:spPr>
          <a:xfrm rot="5400000">
            <a:off x="2362200" y="3924300"/>
            <a:ext cx="381000" cy="1676400"/>
          </a:xfrm>
          <a:prstGeom prst="bentConnector3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9" idx="4"/>
            <a:endCxn id="28" idx="0"/>
          </p:cNvCxnSpPr>
          <p:nvPr/>
        </p:nvCxnSpPr>
        <p:spPr>
          <a:xfrm rot="16200000" flipH="1">
            <a:off x="4038600" y="3924300"/>
            <a:ext cx="381000" cy="1676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9" idx="4"/>
            <a:endCxn id="25" idx="0"/>
          </p:cNvCxnSpPr>
          <p:nvPr/>
        </p:nvCxnSpPr>
        <p:spPr>
          <a:xfrm>
            <a:off x="3390900" y="45720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3"/>
            <a:endCxn id="24" idx="1"/>
          </p:cNvCxnSpPr>
          <p:nvPr/>
        </p:nvCxnSpPr>
        <p:spPr>
          <a:xfrm>
            <a:off x="2438400" y="52959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3"/>
            <a:endCxn id="27" idx="1"/>
          </p:cNvCxnSpPr>
          <p:nvPr/>
        </p:nvCxnSpPr>
        <p:spPr>
          <a:xfrm>
            <a:off x="4114800" y="52959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1"/>
            <a:endCxn id="27" idx="3"/>
          </p:cNvCxnSpPr>
          <p:nvPr/>
        </p:nvCxnSpPr>
        <p:spPr>
          <a:xfrm flipH="1">
            <a:off x="5791200" y="5295900"/>
            <a:ext cx="228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9" idx="4"/>
            <a:endCxn id="42" idx="0"/>
          </p:cNvCxnSpPr>
          <p:nvPr/>
        </p:nvCxnSpPr>
        <p:spPr>
          <a:xfrm rot="16200000" flipH="1">
            <a:off x="4876800" y="3086100"/>
            <a:ext cx="381000" cy="33528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19" idx="7"/>
          </p:cNvCxnSpPr>
          <p:nvPr/>
        </p:nvCxnSpPr>
        <p:spPr>
          <a:xfrm rot="5400000">
            <a:off x="4070988" y="3185443"/>
            <a:ext cx="477870" cy="151475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0" idx="3"/>
            <a:endCxn id="37" idx="0"/>
          </p:cNvCxnSpPr>
          <p:nvPr/>
        </p:nvCxnSpPr>
        <p:spPr>
          <a:xfrm>
            <a:off x="4114800" y="1866900"/>
            <a:ext cx="2619375" cy="1146839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6" idx="2"/>
            <a:endCxn id="42" idx="3"/>
          </p:cNvCxnSpPr>
          <p:nvPr/>
        </p:nvCxnSpPr>
        <p:spPr>
          <a:xfrm rot="16200000" flipH="1">
            <a:off x="6302707" y="4131006"/>
            <a:ext cx="1596361" cy="733425"/>
          </a:xfrm>
          <a:prstGeom prst="bentConnector4">
            <a:avLst>
              <a:gd name="adj1" fmla="val 39260"/>
              <a:gd name="adj2" fmla="val 13116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2"/>
            <a:endCxn id="85" idx="0"/>
          </p:cNvCxnSpPr>
          <p:nvPr/>
        </p:nvCxnSpPr>
        <p:spPr>
          <a:xfrm>
            <a:off x="5067300" y="5638800"/>
            <a:ext cx="14148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4357548" y="5867400"/>
            <a:ext cx="1447800" cy="685800"/>
            <a:chOff x="3352800" y="1600200"/>
            <a:chExt cx="1447800" cy="685800"/>
          </a:xfrm>
        </p:grpSpPr>
        <p:sp>
          <p:nvSpPr>
            <p:cNvPr id="84" name="Rectangle 83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16002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Motors</a:t>
              </a:r>
              <a:endParaRPr lang="en-US" sz="1600" dirty="0"/>
            </a:p>
          </p:txBody>
        </p:sp>
      </p:grpSp>
      <p:cxnSp>
        <p:nvCxnSpPr>
          <p:cNvPr id="87" name="Elbow Connector 86"/>
          <p:cNvCxnSpPr>
            <a:stCxn id="45" idx="2"/>
            <a:endCxn id="36" idx="3"/>
          </p:cNvCxnSpPr>
          <p:nvPr/>
        </p:nvCxnSpPr>
        <p:spPr>
          <a:xfrm rot="5400000">
            <a:off x="7670469" y="2759407"/>
            <a:ext cx="384839" cy="809625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543800" y="1376064"/>
            <a:ext cx="1447800" cy="685800"/>
            <a:chOff x="3352800" y="1600200"/>
            <a:chExt cx="1447800" cy="685800"/>
          </a:xfrm>
        </p:grpSpPr>
        <p:sp>
          <p:nvSpPr>
            <p:cNvPr id="91" name="Rectangle 90"/>
            <p:cNvSpPr/>
            <p:nvPr/>
          </p:nvSpPr>
          <p:spPr>
            <a:xfrm>
              <a:off x="3352800" y="1600200"/>
              <a:ext cx="14478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352800" y="16002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Motion capture</a:t>
              </a:r>
              <a:endParaRPr lang="en-US" sz="1600" dirty="0"/>
            </a:p>
          </p:txBody>
        </p:sp>
      </p:grpSp>
      <p:cxnSp>
        <p:nvCxnSpPr>
          <p:cNvPr id="69" name="Straight Arrow Connector 68"/>
          <p:cNvCxnSpPr>
            <a:stCxn id="91" idx="2"/>
            <a:endCxn id="46" idx="0"/>
          </p:cNvCxnSpPr>
          <p:nvPr/>
        </p:nvCxnSpPr>
        <p:spPr>
          <a:xfrm>
            <a:off x="8267700" y="2061864"/>
            <a:ext cx="0" cy="224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5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Analysis tools</a:t>
            </a:r>
          </a:p>
          <a:p>
            <a:r>
              <a:rPr lang="en-US" sz="2400" dirty="0" smtClean="0"/>
              <a:t>Sensor </a:t>
            </a:r>
            <a:r>
              <a:rPr lang="en-US" sz="2400" dirty="0" smtClean="0"/>
              <a:t>characterization</a:t>
            </a:r>
          </a:p>
          <a:p>
            <a:pPr lvl="1"/>
            <a:r>
              <a:rPr lang="en-US" sz="2000" dirty="0" smtClean="0"/>
              <a:t>Optic flow</a:t>
            </a:r>
          </a:p>
          <a:p>
            <a:pPr lvl="1"/>
            <a:r>
              <a:rPr lang="en-US" sz="2000" dirty="0" smtClean="0"/>
              <a:t>Sonar</a:t>
            </a:r>
          </a:p>
          <a:p>
            <a:pPr lvl="1"/>
            <a:r>
              <a:rPr lang="en-US" sz="2000" dirty="0" smtClean="0"/>
              <a:t>IMU</a:t>
            </a:r>
          </a:p>
          <a:p>
            <a:r>
              <a:rPr lang="en-US" sz="2400" dirty="0" smtClean="0"/>
              <a:t>Drag coefficient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84ED-7C48-4C2B-98EB-BFCADDC41D3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98085" y="358140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Above: </a:t>
            </a:r>
            <a:r>
              <a:rPr lang="en-US" sz="1600" dirty="0" smtClean="0"/>
              <a:t>early drag </a:t>
            </a:r>
            <a:r>
              <a:rPr lang="en-US" sz="1600" dirty="0" smtClean="0"/>
              <a:t>coefficient. Below: </a:t>
            </a:r>
            <a:r>
              <a:rPr lang="en-US" sz="1600" dirty="0" smtClean="0"/>
              <a:t>current</a:t>
            </a:r>
            <a:endParaRPr lang="en-US" sz="1600" dirty="0"/>
          </a:p>
        </p:txBody>
      </p:sp>
      <p:pic>
        <p:nvPicPr>
          <p:cNvPr id="2050" name="Picture 2" descr="C:\Users\fatadama\Documents\summer 2014\presentation\good_mu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81"/>
          <a:stretch/>
        </p:blipFill>
        <p:spPr bwMode="auto">
          <a:xfrm>
            <a:off x="4224169" y="3962400"/>
            <a:ext cx="4919831" cy="191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9"/>
          <a:stretch/>
        </p:blipFill>
        <p:spPr bwMode="auto">
          <a:xfrm>
            <a:off x="4224528" y="1752600"/>
            <a:ext cx="4919472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6392"/>
              </p:ext>
            </p:extLst>
          </p:nvPr>
        </p:nvGraphicFramePr>
        <p:xfrm>
          <a:off x="45084" y="4678680"/>
          <a:ext cx="41840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/>
                <a:gridCol w="1371918"/>
                <a:gridCol w="13719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</a:t>
                      </a: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0" dirty="0" smtClean="0"/>
                        <a:t>) (m/s)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</a:t>
                      </a: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y</a:t>
                      </a:r>
                      <a:r>
                        <a:rPr lang="en-US" baseline="0" dirty="0" smtClean="0"/>
                        <a:t>) (m/s)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7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On-screen Show (4:3)</PresentationFormat>
  <Paragraphs>62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PX4 System Overview</vt:lpstr>
      <vt:lpstr>PX4 System Overview</vt:lpstr>
      <vt:lpstr>PX4 System Overview (baseline)</vt:lpstr>
      <vt:lpstr>Motion capture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PX4 System Overview</dc:title>
  <dc:creator>Tim Woodbury</dc:creator>
  <cp:lastModifiedBy>Tim Woodbury</cp:lastModifiedBy>
  <cp:revision>2</cp:revision>
  <dcterms:created xsi:type="dcterms:W3CDTF">2014-07-30T20:41:25Z</dcterms:created>
  <dcterms:modified xsi:type="dcterms:W3CDTF">2014-07-30T21:50:01Z</dcterms:modified>
</cp:coreProperties>
</file>