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5" r:id="rId14"/>
    <p:sldId id="286" r:id="rId15"/>
    <p:sldId id="298" r:id="rId16"/>
    <p:sldId id="282" r:id="rId17"/>
    <p:sldId id="283" r:id="rId18"/>
    <p:sldId id="296" r:id="rId19"/>
    <p:sldId id="299" r:id="rId20"/>
    <p:sldId id="300" r:id="rId21"/>
    <p:sldId id="291" r:id="rId22"/>
    <p:sldId id="295" r:id="rId23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6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0658D-64FC-4D4B-A2E6-22AD99D9B764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E82D7-26D7-AC4C-BD85-E6649A547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6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82D7-26D7-AC4C-BD85-E6649A5473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6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82D7-26D7-AC4C-BD85-E6649A5473F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8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6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1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2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6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C262-1C6A-444F-8EDC-590D49E95E65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s@isa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ctus.r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1923678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Методы и технологии искусственного </a:t>
            </a:r>
            <a:r>
              <a:rPr lang="ru-RU" sz="3200" dirty="0" smtClean="0"/>
              <a:t>интеллекта</a:t>
            </a:r>
            <a:r>
              <a:rPr kumimoji="0" lang="ru-RU" sz="3200" dirty="0" smtClean="0">
                <a:cs typeface="+mj-cs"/>
              </a:rPr>
              <a:t> 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2780927"/>
            <a:ext cx="6692016" cy="38059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endParaRPr kumimoji="0" lang="en-US" sz="2900" b="1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kumimoji="0" lang="ru-RU" sz="4200" b="1" dirty="0" err="1" smtClean="0">
                <a:solidFill>
                  <a:schemeClr val="tx1"/>
                </a:solidFill>
              </a:rPr>
              <a:t>Г.С.Осипов</a:t>
            </a:r>
            <a:endParaRPr kumimoji="0" lang="en-US" sz="42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ru-RU" sz="4200" b="1" dirty="0" err="1" smtClean="0">
                <a:solidFill>
                  <a:schemeClr val="tx1"/>
                </a:solidFill>
              </a:rPr>
              <a:t>А.И.Панов</a:t>
            </a:r>
            <a:endParaRPr kumimoji="0" lang="ru-RU" sz="42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kumimoji="0" lang="ru-RU" sz="4200" b="1" dirty="0" smtClean="0">
                <a:solidFill>
                  <a:schemeClr val="tx1"/>
                </a:solidFill>
              </a:rPr>
              <a:t>Федеральный исследовательский </a:t>
            </a:r>
            <a:r>
              <a:rPr kumimoji="0" lang="ru-RU" sz="4200" b="1" dirty="0">
                <a:solidFill>
                  <a:schemeClr val="tx1"/>
                </a:solidFill>
              </a:rPr>
              <a:t>центр «Информатика и управление»  </a:t>
            </a:r>
            <a:r>
              <a:rPr kumimoji="0" lang="ru-RU" sz="4200" b="1" dirty="0" smtClean="0">
                <a:solidFill>
                  <a:schemeClr val="tx1"/>
                </a:solidFill>
              </a:rPr>
              <a:t>РАН</a:t>
            </a:r>
            <a:endParaRPr lang="en-US" sz="4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sz="4200" dirty="0" smtClean="0">
                <a:hlinkClick r:id="rId3"/>
              </a:rPr>
              <a:t>gos</a:t>
            </a:r>
            <a:r>
              <a:rPr kumimoji="0" lang="en-US" sz="4200" dirty="0">
                <a:hlinkClick r:id="rId3"/>
              </a:rPr>
              <a:t>@isa.ru</a:t>
            </a:r>
            <a:endParaRPr kumimoji="0" lang="en-US" sz="4200" b="1" dirty="0" smtClean="0"/>
          </a:p>
          <a:p>
            <a:pPr>
              <a:lnSpc>
                <a:spcPct val="90000"/>
              </a:lnSpc>
              <a:defRPr/>
            </a:pPr>
            <a:endParaRPr kumimoji="0" lang="en-US" sz="2900" b="1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28529" y="24994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532440" cy="1224136"/>
          </a:xfrm>
        </p:spPr>
        <p:txBody>
          <a:bodyPr tIns="10800" bIns="10800"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3200" dirty="0" smtClean="0">
                <a:cs typeface="+mj-cs"/>
              </a:rPr>
              <a:t> </a:t>
            </a:r>
            <a:r>
              <a:rPr lang="ru-RU" sz="3200" dirty="0"/>
              <a:t>И</a:t>
            </a:r>
            <a:r>
              <a:rPr lang="ru-RU" sz="3200" b="0" dirty="0" smtClean="0">
                <a:cs typeface="+mj-cs"/>
              </a:rPr>
              <a:t>нтеллектуальные динамические системы и автоматическое </a:t>
            </a:r>
            <a:r>
              <a:rPr lang="ru-RU" sz="3200" dirty="0" smtClean="0"/>
              <a:t>планирование поведения</a:t>
            </a:r>
            <a:endParaRPr lang="ru-RU" sz="3200" b="0" dirty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97888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ru-RU" b="1" dirty="0"/>
              <a:t>Р</a:t>
            </a:r>
            <a:r>
              <a:rPr kumimoji="0" lang="ru-RU" dirty="0" smtClean="0">
                <a:cs typeface="+mn-cs"/>
              </a:rPr>
              <a:t>езультат </a:t>
            </a:r>
            <a:r>
              <a:rPr kumimoji="0" lang="ru-RU" b="1" dirty="0" smtClean="0">
                <a:cs typeface="+mn-cs"/>
              </a:rPr>
              <a:t>интеграции</a:t>
            </a:r>
            <a:r>
              <a:rPr kumimoji="0" lang="ru-RU" dirty="0" smtClean="0">
                <a:cs typeface="+mn-cs"/>
              </a:rPr>
              <a:t> методов искусственного интеллекта с теорией динамических систем: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	планирование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	моделирование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	управление</a:t>
            </a:r>
            <a:endParaRPr kumimoji="0" lang="en-US" dirty="0" smtClean="0">
              <a:cs typeface="+mn-cs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ru-RU" dirty="0"/>
              <a:t> </a:t>
            </a:r>
            <a:r>
              <a:rPr lang="ru-RU" dirty="0" smtClean="0"/>
              <a:t>Объект: сложные системы с неколичественными (логическими или лингвистическими) переменными состояния и динамикой, описываемой экспертными или эмпирическими правилами</a:t>
            </a:r>
            <a:endParaRPr kumimoji="0" lang="ru-RU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kumimoji="0" lang="ru-RU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0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762000"/>
          </a:xfrm>
        </p:spPr>
        <p:txBody>
          <a:bodyPr tIns="10800" bIns="10800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ru-RU" sz="3200" b="0" smtClean="0">
                <a:cs typeface="+mj-cs"/>
              </a:rPr>
              <a:t>Обработка естественного языка, интерфейс и модели пользователя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97888" cy="502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kumimoji="0" lang="ru-RU" sz="2400" dirty="0" smtClean="0">
                <a:cs typeface="+mn-cs"/>
              </a:rPr>
              <a:t>Семантический поиск информации в больших массивах текстов:</a:t>
            </a:r>
          </a:p>
          <a:p>
            <a:pPr marL="819150" lvl="1">
              <a:lnSpc>
                <a:spcPct val="70000"/>
              </a:lnSpc>
              <a:defRPr/>
            </a:pPr>
            <a:r>
              <a:rPr kumimoji="0" lang="ru-RU" sz="2000" dirty="0" smtClean="0"/>
              <a:t>поиск документов (в полнотекстовой БД, в локальных и глобальных телекоммуникационных сетях)</a:t>
            </a:r>
          </a:p>
          <a:p>
            <a:pPr marL="819150" lvl="1">
              <a:lnSpc>
                <a:spcPct val="70000"/>
              </a:lnSpc>
              <a:defRPr/>
            </a:pPr>
            <a:r>
              <a:rPr kumimoji="0" lang="ru-RU" sz="2000" dirty="0" smtClean="0"/>
              <a:t>извлечение данных из текстов;</a:t>
            </a:r>
          </a:p>
          <a:p>
            <a:pPr marL="819150" lvl="1">
              <a:lnSpc>
                <a:spcPct val="70000"/>
              </a:lnSpc>
              <a:defRPr/>
            </a:pPr>
            <a:r>
              <a:rPr kumimoji="0" lang="ru-RU" sz="2000" dirty="0" smtClean="0"/>
              <a:t>извлечение знаний из текстов.</a:t>
            </a:r>
            <a:endParaRPr kumimoji="0" lang="ru-RU" sz="1800" dirty="0" smtClean="0"/>
          </a:p>
          <a:p>
            <a:pPr>
              <a:lnSpc>
                <a:spcPct val="90000"/>
              </a:lnSpc>
              <a:defRPr/>
            </a:pPr>
            <a:r>
              <a:rPr kumimoji="0" lang="ru-RU" sz="2400" dirty="0" smtClean="0">
                <a:cs typeface="+mn-cs"/>
              </a:rPr>
              <a:t>Обработка текстов: </a:t>
            </a:r>
            <a:r>
              <a:rPr kumimoji="0" lang="ru-RU" sz="2000" dirty="0" smtClean="0">
                <a:cs typeface="+mn-cs"/>
              </a:rPr>
              <a:t>сегментация, классификация, кластеризация, аннотирование или реферирование текстов.</a:t>
            </a:r>
            <a:r>
              <a:rPr kumimoji="0" lang="ru-RU" sz="2400" dirty="0" smtClean="0">
                <a:cs typeface="+mn-cs"/>
              </a:rPr>
              <a:t> Перевод. 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sz="2400" dirty="0" smtClean="0">
                <a:cs typeface="+mn-cs"/>
              </a:rPr>
              <a:t>Диалоговые системы:</a:t>
            </a:r>
            <a:r>
              <a:rPr kumimoji="0" lang="ru-RU" dirty="0" smtClean="0">
                <a:cs typeface="+mn-cs"/>
              </a:rPr>
              <a:t> </a:t>
            </a:r>
          </a:p>
          <a:p>
            <a:pPr marL="819150" lvl="1">
              <a:lnSpc>
                <a:spcPct val="70000"/>
              </a:lnSpc>
              <a:spcAft>
                <a:spcPts val="300"/>
              </a:spcAft>
              <a:defRPr/>
            </a:pPr>
            <a:r>
              <a:rPr kumimoji="0" lang="ru-RU" sz="1800" dirty="0" smtClean="0"/>
              <a:t>интеллектуальные вопросно-ответные системы; </a:t>
            </a:r>
          </a:p>
          <a:p>
            <a:pPr marL="819150" lvl="1">
              <a:lnSpc>
                <a:spcPct val="70000"/>
              </a:lnSpc>
              <a:spcAft>
                <a:spcPts val="300"/>
              </a:spcAft>
              <a:defRPr/>
            </a:pPr>
            <a:r>
              <a:rPr kumimoji="0" lang="ru-RU" sz="1800" dirty="0" smtClean="0"/>
              <a:t>системы общения конечных пользователей с БД, предоставляющие  различные услуги (выполнение банковских операций по телефону, заказ товаров по каталогам);</a:t>
            </a:r>
            <a:r>
              <a:rPr kumimoji="0" lang="ru-RU" dirty="0" smtClean="0"/>
              <a:t> </a:t>
            </a:r>
          </a:p>
          <a:p>
            <a:pPr marL="819150" lvl="1">
              <a:lnSpc>
                <a:spcPct val="70000"/>
              </a:lnSpc>
              <a:spcAft>
                <a:spcPts val="300"/>
              </a:spcAft>
              <a:defRPr/>
            </a:pPr>
            <a:r>
              <a:rPr kumimoji="0" lang="ru-RU" sz="2000" dirty="0" smtClean="0"/>
              <a:t>голосовое управление техникой, кооперативное решение проблем (человек плюс интеллектуальная система).</a:t>
            </a:r>
          </a:p>
          <a:p>
            <a:pPr>
              <a:lnSpc>
                <a:spcPct val="70000"/>
              </a:lnSpc>
              <a:spcAft>
                <a:spcPts val="300"/>
              </a:spcAft>
              <a:defRPr/>
            </a:pPr>
            <a:r>
              <a:rPr kumimoji="0" lang="ru-RU" sz="2400" dirty="0" smtClean="0">
                <a:cs typeface="+mn-cs"/>
              </a:rPr>
              <a:t>Автоматическое</a:t>
            </a:r>
            <a:r>
              <a:rPr kumimoji="0" lang="ru-RU" sz="2000" dirty="0" smtClean="0">
                <a:cs typeface="+mn-cs"/>
              </a:rPr>
              <a:t> </a:t>
            </a:r>
            <a:r>
              <a:rPr kumimoji="0" lang="ru-RU" sz="2400" dirty="0" smtClean="0">
                <a:cs typeface="+mn-cs"/>
              </a:rPr>
              <a:t>обучение анализу текстов.</a:t>
            </a:r>
          </a:p>
        </p:txBody>
      </p:sp>
    </p:spTree>
    <p:extLst>
      <p:ext uri="{BB962C8B-B14F-4D97-AF65-F5344CB8AC3E}">
        <p14:creationId xmlns:p14="http://schemas.microsoft.com/office/powerpoint/2010/main" val="42238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4572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smtClean="0">
                <a:cs typeface="+mj-cs"/>
              </a:rPr>
              <a:t>Нечеткие модели и мягкие вычисления</a:t>
            </a:r>
            <a:endParaRPr lang="ru-RU" sz="3200" b="0" smtClean="0">
              <a:cs typeface="+mj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93088" cy="5181600"/>
          </a:xfrm>
        </p:spPr>
        <p:txBody>
          <a:bodyPr/>
          <a:lstStyle/>
          <a:p>
            <a:pPr>
              <a:defRPr/>
            </a:pPr>
            <a:r>
              <a:rPr kumimoji="0" lang="ru-RU" sz="2400" smtClean="0">
                <a:cs typeface="+mn-cs"/>
              </a:rPr>
              <a:t>нечеткие схемы вывода по аналогии;</a:t>
            </a:r>
          </a:p>
          <a:p>
            <a:pPr>
              <a:defRPr/>
            </a:pPr>
            <a:r>
              <a:rPr kumimoji="0" lang="ru-RU" sz="2400" smtClean="0">
                <a:cs typeface="+mn-cs"/>
              </a:rPr>
              <a:t>теория нечетких мер; </a:t>
            </a:r>
          </a:p>
          <a:p>
            <a:pPr>
              <a:defRPr/>
            </a:pPr>
            <a:r>
              <a:rPr kumimoji="0" lang="ru-RU" sz="2400" smtClean="0">
                <a:cs typeface="+mn-cs"/>
              </a:rPr>
              <a:t> модели геометрических объектов;</a:t>
            </a:r>
          </a:p>
          <a:p>
            <a:pPr>
              <a:defRPr/>
            </a:pPr>
            <a:r>
              <a:rPr kumimoji="0" lang="ru-RU" sz="2400" smtClean="0">
                <a:cs typeface="+mn-cs"/>
              </a:rPr>
              <a:t> алгоритмы эволюционного моделирования с динамическими параметрами (например, время жизни и размер популяции);</a:t>
            </a:r>
          </a:p>
          <a:p>
            <a:pPr algn="just">
              <a:defRPr/>
            </a:pPr>
            <a:r>
              <a:rPr kumimoji="0" lang="ru-RU" sz="2400" smtClean="0">
                <a:cs typeface="+mn-cs"/>
              </a:rPr>
              <a:t>методы решения оптимизационных задач с использованием технологий генетического поиска, гомеостатических и синергетических принципов и элементов самоорганизации.</a:t>
            </a:r>
            <a:r>
              <a:rPr kumimoji="0" lang="ru-RU" smtClean="0"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endParaRPr kumimoji="0" lang="ru-RU" sz="2400" smtClean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kumimoji="0" lang="ru-RU" sz="2400" smtClean="0">
                <a:cs typeface="+mn-cs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056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6096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smtClean="0">
                <a:cs typeface="+mj-cs"/>
              </a:rPr>
              <a:t>Перспективные направления ИИ</a:t>
            </a:r>
            <a:endParaRPr lang="ru-RU" sz="3200" b="0" smtClean="0">
              <a:cs typeface="+mj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43" y="1295400"/>
            <a:ext cx="8561357" cy="5562600"/>
          </a:xfrm>
        </p:spPr>
        <p:txBody>
          <a:bodyPr/>
          <a:lstStyle/>
          <a:p>
            <a:pPr>
              <a:defRPr/>
            </a:pPr>
            <a:r>
              <a:rPr kumimoji="0" lang="ru-RU" sz="2400" b="1" i="1" dirty="0" smtClean="0">
                <a:cs typeface="+mn-cs"/>
              </a:rPr>
              <a:t>Рассуждения, основанные на прецедентах </a:t>
            </a:r>
            <a:r>
              <a:rPr kumimoji="0" lang="ru-RU" sz="2400" dirty="0" smtClean="0">
                <a:cs typeface="+mn-cs"/>
              </a:rPr>
              <a:t>;</a:t>
            </a:r>
          </a:p>
          <a:p>
            <a:pPr>
              <a:defRPr/>
            </a:pPr>
            <a:r>
              <a:rPr kumimoji="0" lang="ru-RU" sz="2400" b="1" i="1" dirty="0" smtClean="0">
                <a:cs typeface="+mn-cs"/>
              </a:rPr>
              <a:t>Рассуждения о пространстве</a:t>
            </a:r>
            <a:r>
              <a:rPr kumimoji="0" lang="ru-RU" sz="2400" dirty="0" smtClean="0">
                <a:cs typeface="+mn-cs"/>
              </a:rPr>
              <a:t>  - возрастающее значение для автономных мобильных устройств, анализа изображений (в частности, аэрофотоснимков), синтеза текстовых описаний по изображениям;</a:t>
            </a:r>
          </a:p>
          <a:p>
            <a:pPr>
              <a:defRPr/>
            </a:pPr>
            <a:r>
              <a:rPr kumimoji="0" lang="ru-RU" sz="2400" b="1" i="1" dirty="0" smtClean="0">
                <a:cs typeface="+mn-cs"/>
              </a:rPr>
              <a:t>Методы машинного обучения и автоматического формирования гипотез</a:t>
            </a:r>
            <a:r>
              <a:rPr kumimoji="0" lang="ru-RU" sz="2400" dirty="0" smtClean="0">
                <a:cs typeface="+mn-cs"/>
              </a:rPr>
              <a:t> - решение практических задач: от обнаружения  закономерностей в данных до повышения степени адаптивности различных технических устройств;</a:t>
            </a:r>
          </a:p>
          <a:p>
            <a:pPr>
              <a:defRPr/>
            </a:pPr>
            <a:r>
              <a:rPr kumimoji="0" lang="ru-RU" sz="2400" dirty="0" smtClean="0">
                <a:cs typeface="+mn-cs"/>
              </a:rPr>
              <a:t>Подходы, основанные на </a:t>
            </a:r>
            <a:r>
              <a:rPr kumimoji="0" lang="ru-RU" sz="2400" b="1" i="1" dirty="0" smtClean="0">
                <a:cs typeface="+mn-cs"/>
              </a:rPr>
              <a:t>технологии</a:t>
            </a:r>
            <a:r>
              <a:rPr kumimoji="0" lang="ru-RU" sz="2400" dirty="0" smtClean="0">
                <a:cs typeface="+mn-cs"/>
              </a:rPr>
              <a:t> </a:t>
            </a:r>
            <a:r>
              <a:rPr kumimoji="0" lang="ru-RU" sz="2400" b="1" i="1" dirty="0" smtClean="0">
                <a:cs typeface="+mn-cs"/>
              </a:rPr>
              <a:t>интеллектуальных агентов</a:t>
            </a:r>
            <a:r>
              <a:rPr kumimoji="0" lang="ru-RU" sz="2400" dirty="0" smtClean="0">
                <a:cs typeface="+mn-cs"/>
              </a:rPr>
              <a:t> перспективны при разработке больших программных систем</a:t>
            </a:r>
            <a:r>
              <a:rPr kumimoji="0" lang="ru-RU" sz="2000" dirty="0" smtClean="0">
                <a:cs typeface="+mn-cs"/>
              </a:rPr>
              <a:t>;</a:t>
            </a:r>
            <a:r>
              <a:rPr kumimoji="0" lang="ru-RU" dirty="0" smtClean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73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6096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smtClean="0">
                <a:cs typeface="+mj-cs"/>
              </a:rPr>
              <a:t>Перспективные направления ИИ</a:t>
            </a:r>
            <a:endParaRPr lang="ru-RU" sz="3200" b="0" smtClean="0">
              <a:cs typeface="+mj-cs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954" y="838200"/>
            <a:ext cx="8509046" cy="601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ru-RU" sz="2800" b="1" i="1" dirty="0" smtClean="0"/>
              <a:t>Влияние идей и методов ИИ на машинный анализ текстов</a:t>
            </a:r>
            <a:r>
              <a:rPr kumimoji="0" lang="ru-RU" sz="2800" dirty="0" smtClean="0"/>
              <a:t> на естественном языке - коснется  семантического анализа и методов синтаксического анализа - в этой области оно проявится в учете модели мира и использовании знаний о предметной области  для уменьшения переборов  на более ранних стадиях анализа;</a:t>
            </a:r>
          </a:p>
          <a:p>
            <a:pPr>
              <a:defRPr/>
            </a:pPr>
            <a:r>
              <a:rPr lang="ru-RU" sz="2800" b="1" i="1" dirty="0" smtClean="0"/>
              <a:t>Понимание текста</a:t>
            </a:r>
            <a:endParaRPr kumimoji="0" lang="ru-RU" sz="2800" b="1" i="1" dirty="0" smtClean="0"/>
          </a:p>
          <a:p>
            <a:pPr>
              <a:defRPr/>
            </a:pPr>
            <a:r>
              <a:rPr kumimoji="0" lang="ru-RU" sz="2800" b="1" i="1" dirty="0" smtClean="0"/>
              <a:t>Автоматическое планирование и </a:t>
            </a:r>
            <a:r>
              <a:rPr lang="ru-RU" sz="2800" b="1" i="1" dirty="0" smtClean="0"/>
              <a:t>управление</a:t>
            </a:r>
            <a:r>
              <a:rPr kumimoji="0" lang="ru-RU" sz="2800" b="1" i="1" dirty="0" smtClean="0"/>
              <a:t> поведением.</a:t>
            </a:r>
            <a:r>
              <a:rPr kumimoji="0" lang="ru-RU" sz="2800" dirty="0" smtClean="0"/>
              <a:t> Область применения  - от бытовой  техники до беспилотных аппаратов для исследования глубокого космоса.</a:t>
            </a:r>
          </a:p>
        </p:txBody>
      </p:sp>
    </p:spTree>
    <p:extLst>
      <p:ext uri="{BB962C8B-B14F-4D97-AF65-F5344CB8AC3E}">
        <p14:creationId xmlns:p14="http://schemas.microsoft.com/office/powerpoint/2010/main" val="345350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Когнитивное компьютерное моделирование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17" y="4302744"/>
            <a:ext cx="4244765" cy="2167797"/>
          </a:xfrm>
        </p:spPr>
      </p:pic>
      <p:sp>
        <p:nvSpPr>
          <p:cNvPr id="5" name="Rectangle 4"/>
          <p:cNvSpPr/>
          <p:nvPr/>
        </p:nvSpPr>
        <p:spPr>
          <a:xfrm>
            <a:off x="814604" y="1441434"/>
            <a:ext cx="78721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Новое направление в искусственном интеллекте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снованное на изучении нейрофизиологических процессов для описания формирования психических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 качестве модели используется знаковая картина мира и модель возврата возбуждения в первичные отделы коры головного мозга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Новые постановки задач: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выдвижение новой цели,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модели интроспекции и рефлексивного поведения,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динамическое распределение ролей в коалиции.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5492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и технологии ИИ в ФИЦ ИУ РАН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258" y="1506110"/>
            <a:ext cx="8229600" cy="4931823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Семантическая поисковая машина нового поколения </a:t>
            </a:r>
            <a:r>
              <a:rPr lang="en-US" sz="3600" dirty="0" smtClean="0"/>
              <a:t>EXACTUS. </a:t>
            </a:r>
            <a:r>
              <a:rPr lang="ru-RU" sz="3600" dirty="0" smtClean="0"/>
              <a:t> Машина работает с запросами на 	естественном языке.</a:t>
            </a:r>
          </a:p>
          <a:p>
            <a:r>
              <a:rPr lang="ru-RU" sz="3600" dirty="0" smtClean="0"/>
              <a:t> Неоднократно 	занимала первые места по релевантности 	поиска на соревнованиях 	поисковых   	машин </a:t>
            </a:r>
            <a:r>
              <a:rPr lang="en-US" sz="3600" dirty="0" smtClean="0">
                <a:hlinkClick r:id="rId2"/>
              </a:rPr>
              <a:t>www.exactus.ru</a:t>
            </a:r>
            <a:r>
              <a:rPr lang="ru-RU" sz="3600" dirty="0" smtClean="0"/>
              <a:t>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06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и технологии ИИ в ФИЦ ИУ РАН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Создана и реализована технология реляционно-ситуационного анализа неструктурированной, в том числе: текстовой информации. На основе этой технологии и методов машинного обучения реализовано семейство поисково-аналитических систем, среди </a:t>
            </a:r>
            <a:r>
              <a:rPr lang="ru-RU" dirty="0" smtClean="0"/>
              <a:t>которых:</a:t>
            </a:r>
            <a:r>
              <a:rPr lang="ru-RU" dirty="0"/>
              <a:t> </a:t>
            </a:r>
            <a:r>
              <a:rPr lang="ru-RU" dirty="0" smtClean="0"/>
              <a:t>система </a:t>
            </a:r>
            <a:r>
              <a:rPr lang="ru-RU" dirty="0"/>
              <a:t>прогнозирования социального стресса на основе анализа социальных </a:t>
            </a:r>
            <a:r>
              <a:rPr lang="ru-RU" dirty="0" smtClean="0"/>
              <a:t>медиа, система </a:t>
            </a:r>
            <a:r>
              <a:rPr lang="ru-RU" dirty="0"/>
              <a:t>интеллектуального поиска и анализа текстовой информации </a:t>
            </a:r>
            <a:r>
              <a:rPr lang="ru-RU" dirty="0" err="1"/>
              <a:t>Exactus</a:t>
            </a:r>
            <a:r>
              <a:rPr lang="ru-RU" dirty="0"/>
              <a:t> </a:t>
            </a:r>
            <a:r>
              <a:rPr lang="ru-RU" dirty="0" err="1"/>
              <a:t>Expert</a:t>
            </a:r>
            <a:r>
              <a:rPr lang="ru-RU" dirty="0"/>
              <a:t> -предоставляет уникальные возможности для работы с научными </a:t>
            </a:r>
            <a:r>
              <a:rPr lang="ru-RU" dirty="0" smtClean="0"/>
              <a:t>текстами: </a:t>
            </a:r>
            <a:r>
              <a:rPr lang="ru-RU" dirty="0"/>
              <a:t>семантический поиск и навигация , тематический анализ публикационной активности, оценка соответствия научных статей формальным требованиям, анализ научных направлений и коллективов, </a:t>
            </a:r>
            <a:r>
              <a:rPr lang="en-US" dirty="0" err="1"/>
              <a:t>Exactus</a:t>
            </a:r>
            <a:r>
              <a:rPr lang="en-US" dirty="0"/>
              <a:t> Patent</a:t>
            </a:r>
            <a:r>
              <a:rPr lang="ru-RU" dirty="0"/>
              <a:t> - система интеллектуального поиска и анализа патентной информации, </a:t>
            </a:r>
            <a:r>
              <a:rPr lang="en-US" dirty="0" err="1"/>
              <a:t>Exactus</a:t>
            </a:r>
            <a:r>
              <a:rPr lang="en-US" dirty="0"/>
              <a:t> Like</a:t>
            </a:r>
            <a:r>
              <a:rPr lang="ru-RU" dirty="0"/>
              <a:t> - система интеллектуального поиска заимствований в научных текстах </a:t>
            </a:r>
            <a:r>
              <a:rPr lang="ru-RU" dirty="0" err="1"/>
              <a:t>TextAppliance</a:t>
            </a:r>
            <a:r>
              <a:rPr lang="ru-RU" dirty="0"/>
              <a:t> - программно-аппаратный комплекс интеллектуального поиска и анализа больших массивов текстов.</a:t>
            </a:r>
          </a:p>
          <a:p>
            <a:r>
              <a:rPr lang="ru-RU" dirty="0" smtClean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0914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Работы в  области автоматического планирования поведения и управления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Построена теория интеллектуальных динамических систем.</a:t>
            </a:r>
          </a:p>
          <a:p>
            <a:r>
              <a:rPr lang="ru-RU" dirty="0" smtClean="0"/>
              <a:t>Разработаны и реализованы алгоритмы планирования траектории беспилотных аппаратов.</a:t>
            </a:r>
          </a:p>
          <a:p>
            <a:r>
              <a:rPr lang="ru-RU" dirty="0" smtClean="0"/>
              <a:t>Разработаны методы группового взаимодействия в коалициях робототехнических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7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6700" y="4699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109913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33400" y="771525"/>
          <a:ext cx="80772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7830643" imgH="5180952" progId="MSPhotoEd.3">
                  <p:embed/>
                </p:oleObj>
              </mc:Choice>
              <mc:Fallback>
                <p:oleObj r:id="rId3" imgW="7830643" imgH="51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71525"/>
                        <a:ext cx="8077200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3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Современный 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cs typeface="+mn-cs"/>
              </a:rPr>
              <a:t>Середина </a:t>
            </a:r>
            <a:r>
              <a:rPr lang="ru-RU" b="1" dirty="0" smtClean="0">
                <a:cs typeface="+mn-cs"/>
              </a:rPr>
              <a:t>70-х годов </a:t>
            </a:r>
            <a:r>
              <a:rPr lang="ru-RU" dirty="0" smtClean="0">
                <a:cs typeface="+mn-cs"/>
              </a:rPr>
              <a:t>-  качественный скачок в работах по искусственному интеллекту.</a:t>
            </a:r>
          </a:p>
          <a:p>
            <a:r>
              <a:rPr lang="ru-RU" dirty="0" smtClean="0">
                <a:cs typeface="+mn-cs"/>
              </a:rPr>
              <a:t>Появление  первых прикладных систем, использующих знания – системы, основанные на знаниях.</a:t>
            </a:r>
            <a:endParaRPr lang="en-US" dirty="0" smtClean="0">
              <a:cs typeface="+mn-cs"/>
            </a:endParaRPr>
          </a:p>
          <a:p>
            <a:r>
              <a:rPr lang="ru-RU" dirty="0" smtClean="0"/>
              <a:t>Середина </a:t>
            </a:r>
            <a:r>
              <a:rPr lang="ru-RU" b="1" dirty="0" smtClean="0"/>
              <a:t>2000-х годов</a:t>
            </a:r>
            <a:r>
              <a:rPr lang="ru-RU" dirty="0" smtClean="0"/>
              <a:t> – резкое повышение интереса к практическим приложениям одного из направлений ИИ –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1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66700" y="4699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09913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190875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914400" y="730250"/>
          <a:ext cx="7543800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6811326" imgH="5028571" progId="MSPhotoEd.3">
                  <p:embed/>
                </p:oleObj>
              </mc:Choice>
              <mc:Fallback>
                <p:oleObj r:id="rId3" imgW="6811326" imgH="50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30250"/>
                        <a:ext cx="7543800" cy="556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5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Экспертные системы</a:t>
            </a:r>
            <a:r>
              <a:rPr lang="ru-RU" dirty="0"/>
              <a:t> </a:t>
            </a:r>
            <a:r>
              <a:rPr lang="ru-RU" dirty="0" smtClean="0"/>
              <a:t>диагностики, мониторинга и управления</a:t>
            </a:r>
          </a:p>
          <a:p>
            <a:r>
              <a:rPr lang="ru-RU" dirty="0" smtClean="0"/>
              <a:t>Интегрированные среды поддержки методологии проектирования (</a:t>
            </a:r>
            <a:r>
              <a:rPr lang="en-US" dirty="0" smtClean="0"/>
              <a:t>SIMER+MIR)</a:t>
            </a:r>
          </a:p>
          <a:p>
            <a:r>
              <a:rPr lang="ru-RU" dirty="0" smtClean="0"/>
              <a:t>Технологии интеллектуальных динамических систем </a:t>
            </a:r>
            <a:endParaRPr lang="en-US" dirty="0" smtClean="0"/>
          </a:p>
          <a:p>
            <a:r>
              <a:rPr lang="ru-RU" dirty="0" smtClean="0"/>
              <a:t>Технологии интеллектуального управления (подвижным составом железных дорог)</a:t>
            </a:r>
          </a:p>
          <a:p>
            <a:r>
              <a:rPr lang="ru-RU" dirty="0" smtClean="0"/>
              <a:t>Системы </a:t>
            </a:r>
            <a:r>
              <a:rPr lang="ru-RU" dirty="0" err="1" smtClean="0"/>
              <a:t>авионики</a:t>
            </a:r>
            <a:r>
              <a:rPr lang="ru-RU" dirty="0" smtClean="0"/>
              <a:t> (</a:t>
            </a:r>
            <a:r>
              <a:rPr lang="ru-RU" dirty="0" err="1" smtClean="0"/>
              <a:t>целенаведение</a:t>
            </a:r>
            <a:r>
              <a:rPr lang="ru-RU" dirty="0" smtClean="0"/>
              <a:t>, ведение боя, выставления ложных целей и др.)</a:t>
            </a:r>
          </a:p>
          <a:p>
            <a:r>
              <a:rPr lang="ru-RU" dirty="0" smtClean="0"/>
              <a:t>Технологии моделирования боевых операций (лингвистическая геометрия, интеллектуальные динамические системы)</a:t>
            </a:r>
          </a:p>
          <a:p>
            <a:r>
              <a:rPr lang="ru-RU" dirty="0" smtClean="0"/>
              <a:t>Технологии интеллектуальных вооружений (экспертные системы поддержки принятия решений  командира)</a:t>
            </a:r>
          </a:p>
        </p:txBody>
      </p:sp>
    </p:spTree>
    <p:extLst>
      <p:ext uri="{BB962C8B-B14F-4D97-AF65-F5344CB8AC3E}">
        <p14:creationId xmlns:p14="http://schemas.microsoft.com/office/powerpoint/2010/main" val="116267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06743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dirty="0" smtClean="0">
                <a:cs typeface="+mj-cs"/>
              </a:rPr>
              <a:t>Перспективные технологии ИИ</a:t>
            </a:r>
            <a:endParaRPr lang="ru-RU" sz="3200" b="0" dirty="0" smtClean="0">
              <a:cs typeface="+mj-cs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93088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2800" b="1" dirty="0"/>
              <a:t>	</a:t>
            </a:r>
            <a:r>
              <a:rPr kumimoji="0" lang="ru-RU" sz="2400" dirty="0" smtClean="0"/>
              <a:t>управление подготовкой к пуску ракет космического 	назначения;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sz="2400" dirty="0" smtClean="0"/>
              <a:t>автономные мобильные средства ведения боевых операций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sz="2400" dirty="0" smtClean="0"/>
              <a:t>моделирование бизнес - процессов на основе систем бизнес-правил;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 smtClean="0"/>
              <a:t>банковские системы, например,  анализ </a:t>
            </a:r>
            <a:r>
              <a:rPr lang="ru-RU" sz="2400" dirty="0"/>
              <a:t>транзакций с целью выявления сомнительных операций и  </a:t>
            </a:r>
            <a:r>
              <a:rPr lang="ru-RU" sz="2400" dirty="0" smtClean="0"/>
              <a:t>мошенничества или обнаружение </a:t>
            </a:r>
            <a:r>
              <a:rPr lang="ru-RU" sz="2400" dirty="0"/>
              <a:t>так называемого </a:t>
            </a:r>
            <a:r>
              <a:rPr lang="ru-RU" sz="2400" dirty="0" err="1"/>
              <a:t>layering</a:t>
            </a:r>
            <a:r>
              <a:rPr lang="ru-RU" sz="2400" dirty="0"/>
              <a:t> (</a:t>
            </a:r>
            <a:r>
              <a:rPr lang="ru-RU" sz="2400" dirty="0" err="1"/>
              <a:t>лээринга</a:t>
            </a:r>
            <a:r>
              <a:rPr lang="ru-RU" sz="2400" dirty="0"/>
              <a:t>) – действия покупателя пакета акций, направленные на снижение цены этих акций посредством создания фиктивного предложения больших пакетов этих </a:t>
            </a:r>
            <a:r>
              <a:rPr lang="ru-RU" sz="2400" dirty="0" smtClean="0"/>
              <a:t>акций. </a:t>
            </a:r>
            <a:endParaRPr lang="ru-RU" sz="2400" dirty="0"/>
          </a:p>
          <a:p>
            <a:pPr>
              <a:lnSpc>
                <a:spcPct val="90000"/>
              </a:lnSpc>
              <a:defRPr/>
            </a:pPr>
            <a:r>
              <a:rPr lang="ru-RU" sz="2400" dirty="0" smtClean="0"/>
              <a:t> </a:t>
            </a:r>
            <a:r>
              <a:rPr lang="ru-RU" sz="2400" dirty="0"/>
              <a:t>и ряд других приложений в этой сфере.</a:t>
            </a:r>
          </a:p>
          <a:p>
            <a:pPr>
              <a:lnSpc>
                <a:spcPct val="90000"/>
              </a:lnSpc>
              <a:defRPr/>
            </a:pPr>
            <a:endParaRPr kumimoji="0"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831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smtClean="0">
                <a:cs typeface="+mj-cs"/>
              </a:rPr>
              <a:t>Основные направления ИИ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2667000" y="3048000"/>
            <a:ext cx="4038600" cy="13081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buFont typeface="Wingdings" charset="0"/>
              <a:buNone/>
              <a:defRPr/>
            </a:pPr>
            <a:r>
              <a:rPr lang="ru-RU">
                <a:cs typeface="+mn-cs"/>
              </a:rPr>
              <a:t>Искусственный интеллект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6781800" y="3040063"/>
            <a:ext cx="2133600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Представление знаний</a:t>
            </a:r>
            <a:endParaRPr lang="ru-RU">
              <a:cs typeface="+mn-cs"/>
            </a:endParaRPr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381000" y="1363663"/>
            <a:ext cx="4114800" cy="13335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 dirty="0">
                <a:cs typeface="+mn-cs"/>
              </a:rPr>
              <a:t>Приобретение знаний, анализ данных и </a:t>
            </a:r>
            <a:r>
              <a:rPr lang="ru-RU" sz="2400" dirty="0" smtClean="0">
                <a:cs typeface="+mn-cs"/>
              </a:rPr>
              <a:t>порождение </a:t>
            </a:r>
            <a:r>
              <a:rPr lang="ru-RU" sz="2400" dirty="0">
                <a:cs typeface="+mn-cs"/>
              </a:rPr>
              <a:t>гипотез</a:t>
            </a:r>
            <a:endParaRPr lang="ru-RU" sz="2400" b="1" dirty="0">
              <a:cs typeface="+mn-cs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304800" y="2811463"/>
            <a:ext cx="2286000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Моделирование рассуждений</a:t>
            </a:r>
            <a:endParaRPr lang="ru-RU">
              <a:cs typeface="+mn-cs"/>
            </a:endParaRPr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304800" y="3886200"/>
            <a:ext cx="2286000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Многоагентные системы</a:t>
            </a:r>
            <a:endParaRPr lang="ru-RU">
              <a:cs typeface="+mn-cs"/>
            </a:endParaRPr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5105400" y="962542"/>
            <a:ext cx="3810000" cy="214526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 dirty="0">
                <a:cs typeface="+mn-cs"/>
              </a:rPr>
              <a:t>Динамические интеллектуальные системы и </a:t>
            </a:r>
            <a:r>
              <a:rPr lang="ru-RU" sz="2400" dirty="0" smtClean="0">
                <a:cs typeface="+mn-cs"/>
              </a:rPr>
              <a:t>планирование поведения</a:t>
            </a:r>
            <a:endParaRPr lang="ru-RU" sz="2400" dirty="0">
              <a:cs typeface="+mn-cs"/>
            </a:endParaRPr>
          </a:p>
        </p:txBody>
      </p:sp>
      <p:sp>
        <p:nvSpPr>
          <p:cNvPr id="48142" name="AutoShape 14"/>
          <p:cNvSpPr>
            <a:spLocks noChangeArrowheads="1"/>
          </p:cNvSpPr>
          <p:nvPr/>
        </p:nvSpPr>
        <p:spPr bwMode="auto">
          <a:xfrm>
            <a:off x="381000" y="5097463"/>
            <a:ext cx="4419600" cy="13335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Обработка естественного языка, пользовательский интерфейс и модели пользователя</a:t>
            </a:r>
          </a:p>
        </p:txBody>
      </p:sp>
      <p:sp>
        <p:nvSpPr>
          <p:cNvPr id="48144" name="AutoShape 16"/>
          <p:cNvSpPr>
            <a:spLocks noChangeArrowheads="1"/>
          </p:cNvSpPr>
          <p:nvPr/>
        </p:nvSpPr>
        <p:spPr bwMode="auto">
          <a:xfrm>
            <a:off x="6096000" y="4259263"/>
            <a:ext cx="2895600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Нечеткие модели и мягкие вычисления</a:t>
            </a:r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5297488" y="5473700"/>
            <a:ext cx="3617912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Инструментальные средства и технологии</a:t>
            </a: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 flipV="1">
            <a:off x="3276600" y="2743200"/>
            <a:ext cx="7620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V="1">
            <a:off x="5181600" y="2895600"/>
            <a:ext cx="914400" cy="152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 flipV="1">
            <a:off x="2590800" y="32004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2667000" y="4191000"/>
            <a:ext cx="685800" cy="228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3276600" y="4343400"/>
            <a:ext cx="990600" cy="762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4876800" y="4343400"/>
            <a:ext cx="1066800" cy="1066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5410200" y="4343400"/>
            <a:ext cx="6858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6172200" y="32766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0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33400" y="2438400"/>
            <a:ext cx="8382000" cy="4038600"/>
          </a:xfrm>
          <a:prstGeom prst="roundRect">
            <a:avLst>
              <a:gd name="adj" fmla="val 16667"/>
            </a:avLst>
          </a:prstGeom>
          <a:solidFill>
            <a:srgbClr val="FFE47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8382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dirty="0" smtClean="0">
                <a:cs typeface="+mj-cs"/>
              </a:rPr>
              <a:t>Приобретение знаний, анализ данных и автоматическое порождение гипотез</a:t>
            </a:r>
            <a:endParaRPr lang="ru-RU" dirty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40688" cy="137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400" b="1" dirty="0" smtClean="0">
                <a:cs typeface="+mn-cs"/>
              </a:rPr>
              <a:t>Цель: </a:t>
            </a:r>
            <a:r>
              <a:rPr kumimoji="0" lang="ru-RU" sz="2400" dirty="0" smtClean="0">
                <a:cs typeface="+mn-cs"/>
              </a:rPr>
              <a:t>создание методологий, технологий и программных средств обнаружения и переноса компетентности   в базы знаний.</a:t>
            </a:r>
            <a:endParaRPr kumimoji="0" lang="ru-RU" sz="2400" b="1" dirty="0" smtClean="0">
              <a:cs typeface="+mn-cs"/>
            </a:endParaRPr>
          </a:p>
          <a:p>
            <a:pPr algn="ctr">
              <a:lnSpc>
                <a:spcPct val="90000"/>
              </a:lnSpc>
              <a:buFont typeface="Wingdings" charset="0"/>
              <a:buNone/>
              <a:defRPr/>
            </a:pPr>
            <a:endParaRPr kumimoji="0" lang="ru-RU" sz="2400" b="1" dirty="0" smtClean="0">
              <a:cs typeface="+mn-cs"/>
            </a:endParaRPr>
          </a:p>
          <a:p>
            <a:pPr algn="ctr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400" b="1" dirty="0" smtClean="0">
                <a:cs typeface="+mn-cs"/>
              </a:rPr>
              <a:t>Методы приобретения знаний:</a:t>
            </a:r>
            <a:endParaRPr kumimoji="0" lang="ru-RU" dirty="0" smtClean="0">
              <a:cs typeface="+mn-cs"/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914400" y="2967037"/>
            <a:ext cx="7696200" cy="1362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lIns="54000" rIns="54000" anchor="ctr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ru-RU" b="1" dirty="0" smtClean="0">
                <a:cs typeface="+mn-cs"/>
              </a:rPr>
              <a:t>М</a:t>
            </a:r>
            <a:r>
              <a:rPr lang="ru-RU" sz="1800" b="1" dirty="0" smtClean="0">
                <a:cs typeface="+mn-cs"/>
              </a:rPr>
              <a:t>ашинное </a:t>
            </a:r>
            <a:r>
              <a:rPr lang="ru-RU" sz="1800" b="1" dirty="0">
                <a:cs typeface="+mn-cs"/>
              </a:rPr>
              <a:t>обучение</a:t>
            </a:r>
            <a:r>
              <a:rPr lang="ru-RU" sz="2000" b="1" dirty="0">
                <a:cs typeface="+mn-cs"/>
              </a:rPr>
              <a:t> </a:t>
            </a:r>
            <a:r>
              <a:rPr lang="ru-RU" sz="1800" b="1" dirty="0">
                <a:cs typeface="+mn-cs"/>
              </a:rPr>
              <a:t>и обучение по примерам</a:t>
            </a:r>
            <a:r>
              <a:rPr lang="ru-RU" sz="1800" dirty="0">
                <a:cs typeface="+mn-cs"/>
              </a:rPr>
              <a:t> (методы построения деревьев </a:t>
            </a:r>
            <a:r>
              <a:rPr lang="ru-RU" sz="1800" dirty="0" smtClean="0">
                <a:cs typeface="+mn-cs"/>
              </a:rPr>
              <a:t>решений,  индуктивные методы построения правил;  статистические методы, </a:t>
            </a:r>
            <a:r>
              <a:rPr lang="ru-RU" sz="1800" dirty="0">
                <a:cs typeface="+mn-cs"/>
              </a:rPr>
              <a:t>в частности, Байесовские  сети; метод ближайших соседей, искусственные нейронные сети</a:t>
            </a:r>
            <a:r>
              <a:rPr lang="ru-RU" sz="1800" dirty="0" smtClean="0">
                <a:cs typeface="+mn-cs"/>
              </a:rPr>
              <a:t>).</a:t>
            </a:r>
            <a:endParaRPr lang="ru-RU" sz="1800" dirty="0">
              <a:cs typeface="+mn-cs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769938" y="5414606"/>
            <a:ext cx="7696200" cy="7150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lIns="54000" rIns="54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b="1" dirty="0" smtClean="0">
                <a:cs typeface="+mn-cs"/>
              </a:rPr>
              <a:t>П</a:t>
            </a:r>
            <a:r>
              <a:rPr lang="ru-RU" sz="1800" b="1" dirty="0" smtClean="0">
                <a:cs typeface="+mn-cs"/>
              </a:rPr>
              <a:t>рямые </a:t>
            </a:r>
            <a:r>
              <a:rPr lang="ru-RU" sz="1800" b="1" dirty="0">
                <a:cs typeface="+mn-cs"/>
              </a:rPr>
              <a:t>методы приобретения знаний </a:t>
            </a:r>
            <a:r>
              <a:rPr lang="ru-RU" sz="1800" b="1" dirty="0" smtClean="0">
                <a:cs typeface="+mn-cs"/>
              </a:rPr>
              <a:t>(автоматизированный диалог с экспертами)</a:t>
            </a:r>
            <a:endParaRPr lang="ru-RU" sz="1800" dirty="0">
              <a:cs typeface="+mn-cs"/>
            </a:endParaRP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928688" y="4586288"/>
            <a:ext cx="7667625" cy="406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lIns="54000" rIns="54000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b="1" dirty="0" smtClean="0">
                <a:cs typeface="+mn-cs"/>
              </a:rPr>
              <a:t>Приобретение знаний из </a:t>
            </a:r>
            <a:r>
              <a:rPr lang="ru-RU" sz="1800" b="1" dirty="0" smtClean="0">
                <a:cs typeface="+mn-cs"/>
              </a:rPr>
              <a:t>текстов</a:t>
            </a:r>
            <a:endParaRPr lang="ru-RU" sz="1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1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609600"/>
          </a:xfrm>
        </p:spPr>
        <p:txBody>
          <a:bodyPr/>
          <a:lstStyle/>
          <a:p>
            <a:pPr>
              <a:defRPr/>
            </a:pPr>
            <a:r>
              <a:rPr lang="ru-RU" sz="3200" smtClean="0">
                <a:cs typeface="+mj-cs"/>
              </a:rPr>
              <a:t>Представление знаний</a:t>
            </a:r>
            <a:endParaRPr lang="ru-RU" smtClean="0"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978080" cy="5073352"/>
          </a:xfrm>
        </p:spPr>
        <p:txBody>
          <a:bodyPr>
            <a:noAutofit/>
          </a:bodyPr>
          <a:lstStyle/>
          <a:p>
            <a:pPr marL="387350" indent="-38735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dirty="0" smtClean="0"/>
              <a:t>Предмет</a:t>
            </a:r>
            <a:r>
              <a:rPr kumimoji="0" lang="ru-RU" sz="2800" dirty="0" smtClean="0"/>
              <a:t>:  разработка языков и программных </a:t>
            </a:r>
            <a:r>
              <a:rPr lang="ru-RU" sz="2800" dirty="0" smtClean="0"/>
              <a:t>средств</a:t>
            </a:r>
            <a:r>
              <a:rPr kumimoji="0" lang="ru-RU" sz="2800" dirty="0" smtClean="0"/>
              <a:t>   для описания экспертных и эмпирических знаний. </a:t>
            </a:r>
          </a:p>
          <a:p>
            <a:pPr marL="387350" indent="-38735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dirty="0" smtClean="0"/>
              <a:t>Содержание</a:t>
            </a:r>
            <a:r>
              <a:rPr kumimoji="0" lang="ru-RU" sz="2800" dirty="0" smtClean="0"/>
              <a:t> : </a:t>
            </a:r>
          </a:p>
          <a:p>
            <a:pPr marL="863600" lvl="1">
              <a:lnSpc>
                <a:spcPct val="90000"/>
              </a:lnSpc>
              <a:defRPr/>
            </a:pPr>
            <a:r>
              <a:rPr kumimoji="0" lang="ru-RU" dirty="0" smtClean="0"/>
              <a:t>семантические сети, системы фреймов, системы правил (продукционные системы) и их гибриды;</a:t>
            </a:r>
          </a:p>
          <a:p>
            <a:pPr marL="863600" lvl="1">
              <a:lnSpc>
                <a:spcPct val="90000"/>
              </a:lnSpc>
              <a:defRPr/>
            </a:pPr>
            <a:r>
              <a:rPr kumimoji="0" lang="ru-RU" dirty="0" smtClean="0"/>
              <a:t>логики пространства и времени;</a:t>
            </a:r>
          </a:p>
          <a:p>
            <a:pPr marL="863600" lvl="1">
              <a:lnSpc>
                <a:spcPct val="90000"/>
              </a:lnSpc>
              <a:defRPr/>
            </a:pPr>
            <a:r>
              <a:rPr kumimoji="0" lang="ru-RU" dirty="0" smtClean="0"/>
              <a:t>онтологии – способ обмена знаниями;</a:t>
            </a:r>
          </a:p>
          <a:p>
            <a:pPr marL="863600" lvl="1">
              <a:lnSpc>
                <a:spcPct val="90000"/>
              </a:lnSpc>
              <a:defRPr/>
            </a:pPr>
            <a:r>
              <a:rPr lang="ru-RU" dirty="0"/>
              <a:t>д</a:t>
            </a:r>
            <a:r>
              <a:rPr kumimoji="0" lang="ru-RU" dirty="0" smtClean="0"/>
              <a:t>ескриптивные логики (теория баз знаний и онтологий) </a:t>
            </a:r>
          </a:p>
        </p:txBody>
      </p:sp>
    </p:spTree>
    <p:extLst>
      <p:ext uri="{BB962C8B-B14F-4D97-AF65-F5344CB8AC3E}">
        <p14:creationId xmlns:p14="http://schemas.microsoft.com/office/powerpoint/2010/main" val="1340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457200" y="5410200"/>
            <a:ext cx="4876800" cy="498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buFont typeface="Wingdings" charset="0"/>
              <a:buNone/>
              <a:defRPr/>
            </a:pPr>
            <a:endParaRPr lang="en-US" sz="2400">
              <a:cs typeface="+mn-cs"/>
            </a:endParaRP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457200" y="4648200"/>
            <a:ext cx="3657600" cy="498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buFont typeface="Wingdings" charset="0"/>
              <a:buNone/>
              <a:defRPr/>
            </a:pPr>
            <a:endParaRPr lang="en-US" sz="2400">
              <a:cs typeface="+mn-cs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6096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smtClean="0">
                <a:cs typeface="+mj-cs"/>
              </a:rPr>
              <a:t>Автоматизация  рассуждений</a:t>
            </a:r>
            <a:endParaRPr lang="ru-RU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17819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ru-RU" sz="2800" dirty="0" smtClean="0"/>
              <a:t>М</a:t>
            </a:r>
            <a:r>
              <a:rPr kumimoji="0" lang="ru-RU" sz="2800" dirty="0" smtClean="0"/>
              <a:t>етоды индукции, абдукции и аналогии, аргументации, рассуждения на основе прецедентов, на основе ограничений, рассуждения о действиях и изменениях, рассуждения с неопределенностью, немонотонные рассуждения.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81000" y="3200400"/>
            <a:ext cx="4114800" cy="498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buFont typeface="Wingdings" charset="0"/>
              <a:buNone/>
              <a:defRPr/>
            </a:pPr>
            <a:endParaRPr lang="en-US" sz="2400">
              <a:cs typeface="+mn-cs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57200" y="2812524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ru-RU" sz="2400" b="1" i="1" dirty="0">
                <a:cs typeface="+mn-cs"/>
              </a:rPr>
              <a:t>Немонотонные рассуждения</a:t>
            </a:r>
            <a:r>
              <a:rPr lang="ru-RU" sz="2400" dirty="0">
                <a:cs typeface="+mn-cs"/>
              </a:rPr>
              <a:t> связаны с поиском эмпирических зависимостей в данных, обучением по примерам и рассуждениями в эмпирических  теориях. </a:t>
            </a:r>
            <a:r>
              <a:rPr lang="ru-RU" sz="2400" i="1" dirty="0">
                <a:cs typeface="+mn-cs"/>
              </a:rPr>
              <a:t>Выделились в самостоятельный раздел логики</a:t>
            </a:r>
            <a:r>
              <a:rPr lang="ru-RU" sz="2400" i="1" dirty="0" smtClean="0">
                <a:cs typeface="+mn-cs"/>
              </a:rPr>
              <a:t>.</a:t>
            </a:r>
          </a:p>
          <a:p>
            <a:pPr>
              <a:buFont typeface="Wingdings" charset="0"/>
              <a:buNone/>
              <a:defRPr/>
            </a:pPr>
            <a:endParaRPr lang="ru-RU" sz="2400" i="1" dirty="0">
              <a:cs typeface="+mn-cs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sz="2400" b="1" i="1" dirty="0">
                <a:cs typeface="+mn-cs"/>
              </a:rPr>
              <a:t>Рассуждения о действиях</a:t>
            </a:r>
            <a:r>
              <a:rPr lang="ru-RU" sz="2400" dirty="0">
                <a:cs typeface="+mn-cs"/>
              </a:rPr>
              <a:t> исследуют связь  действий и эффектов действий (результатов действий)</a:t>
            </a:r>
            <a:r>
              <a:rPr lang="ru-RU" sz="2400" dirty="0" smtClean="0">
                <a:cs typeface="+mn-cs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sz="2400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ru-RU" sz="2400" b="1" i="1" dirty="0">
                <a:cs typeface="+mn-cs"/>
              </a:rPr>
              <a:t>Рассуждения с неопределенностью</a:t>
            </a:r>
            <a:r>
              <a:rPr lang="ru-RU" sz="2400" b="1" dirty="0">
                <a:cs typeface="+mn-cs"/>
              </a:rPr>
              <a:t> – </a:t>
            </a:r>
            <a:r>
              <a:rPr lang="ru-RU" sz="2400" dirty="0">
                <a:cs typeface="+mn-cs"/>
              </a:rPr>
              <a:t>использование  Байесовского  формализма в моделях рассуждений.</a:t>
            </a:r>
            <a:r>
              <a:rPr lang="ru-RU" sz="2400" b="1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3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609600"/>
          </a:xfrm>
        </p:spPr>
        <p:txBody>
          <a:bodyPr/>
          <a:lstStyle/>
          <a:p>
            <a:pPr>
              <a:defRPr/>
            </a:pPr>
            <a:r>
              <a:rPr lang="ru-RU" sz="3200" smtClean="0">
                <a:cs typeface="+mj-cs"/>
              </a:rPr>
              <a:t>Многоагентные системы</a:t>
            </a:r>
            <a:endParaRPr lang="ru-RU" smtClean="0">
              <a:cs typeface="+mj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953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dirty="0" smtClean="0">
                <a:cs typeface="+mn-cs"/>
              </a:rPr>
              <a:t>Изучаются интеллектуальные программные агенты, их коалиции и поведение.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i="1" dirty="0" smtClean="0">
                <a:cs typeface="+mn-cs"/>
              </a:rPr>
              <a:t>Интеллектуальный программный  агент</a:t>
            </a:r>
            <a:r>
              <a:rPr kumimoji="0" lang="ru-RU" sz="2800" dirty="0" smtClean="0">
                <a:cs typeface="+mn-cs"/>
              </a:rPr>
              <a:t>  - программная система, обладающая автономностью, социальными чертами, реактивностью и активностью.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dirty="0" smtClean="0">
                <a:cs typeface="+mn-cs"/>
              </a:rPr>
              <a:t>Основные проблемы:</a:t>
            </a:r>
            <a:r>
              <a:rPr kumimoji="0" lang="ru-RU" sz="2800" dirty="0" smtClean="0">
                <a:cs typeface="+mn-cs"/>
              </a:rPr>
              <a:t> коммуникация интеллектуальных агентов, разработка языков для этой цели, координация поведения  агентов, распределение ролей в коалициях агентов, коллективное поведение агентов.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dirty="0" smtClean="0">
                <a:cs typeface="+mn-cs"/>
              </a:rPr>
              <a:t> </a:t>
            </a:r>
            <a:endParaRPr kumimoji="0" lang="ru-RU" sz="2800" b="1" i="1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9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 smtClean="0"/>
              <a:t>Учиться </a:t>
            </a:r>
            <a:r>
              <a:rPr lang="ru-RU" b="1" dirty="0"/>
              <a:t>лучше вместе</a:t>
            </a:r>
            <a:endParaRPr lang="ru-RU" b="0" dirty="0" smtClean="0">
              <a:cs typeface="+mj-cs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ru-RU" b="1" dirty="0" smtClean="0"/>
              <a:t>Экспериментальным результатом </a:t>
            </a:r>
            <a:r>
              <a:rPr lang="ru-RU" b="1" dirty="0" smtClean="0"/>
              <a:t>исследования обучения агентов</a:t>
            </a:r>
            <a:r>
              <a:rPr kumimoji="0" lang="ru-RU" b="1" dirty="0" smtClean="0"/>
              <a:t> явилось то, что группа агентов лучше обучается решению сложных задач, чем</a:t>
            </a:r>
            <a:r>
              <a:rPr kumimoji="0" lang="ru-RU" sz="2800" b="1" dirty="0" smtClean="0">
                <a:cs typeface="+mn-cs"/>
              </a:rPr>
              <a:t> </a:t>
            </a:r>
            <a:r>
              <a:rPr kumimoji="0" lang="ru-RU" b="1" dirty="0" smtClean="0">
                <a:cs typeface="+mn-cs"/>
              </a:rPr>
              <a:t>индивидуально на тех же самых примерах.</a:t>
            </a:r>
            <a:r>
              <a:rPr kumimoji="0" lang="ru-RU" dirty="0" smtClean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1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0" smtClean="0">
                <a:cs typeface="+mj-cs"/>
              </a:rPr>
              <a:t>Роботы и автономные системы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kumimoji="0" lang="ru-RU" dirty="0">
                <a:cs typeface="+mn-cs"/>
              </a:rPr>
              <a:t>Д</a:t>
            </a:r>
            <a:r>
              <a:rPr kumimoji="0" lang="ru-RU" dirty="0" smtClean="0">
                <a:cs typeface="+mn-cs"/>
              </a:rPr>
              <a:t>иалоговое взаимодействие коалиций мобильных роботов.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Интерпретация команд, поступающих от человека;</a:t>
            </a:r>
          </a:p>
          <a:p>
            <a:pPr>
              <a:lnSpc>
                <a:spcPct val="90000"/>
              </a:lnSpc>
              <a:defRPr/>
            </a:pPr>
            <a:endParaRPr kumimoji="0" lang="ru-RU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Качественные логики пространства-времени;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kumimoji="0" lang="ru-RU" dirty="0">
                <a:cs typeface="+mn-cs"/>
              </a:rPr>
              <a:t> </a:t>
            </a:r>
            <a:r>
              <a:rPr kumimoji="0" lang="ru-RU" dirty="0" smtClean="0">
                <a:cs typeface="+mn-cs"/>
              </a:rPr>
              <a:t>   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 Рассуждения, основанные на оценках </a:t>
            </a:r>
          </a:p>
        </p:txBody>
      </p:sp>
    </p:spTree>
    <p:extLst>
      <p:ext uri="{BB962C8B-B14F-4D97-AF65-F5344CB8AC3E}">
        <p14:creationId xmlns:p14="http://schemas.microsoft.com/office/powerpoint/2010/main" val="39614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1056</Words>
  <Application>Microsoft Office PowerPoint</Application>
  <PresentationFormat>On-screen Show (4:3)</PresentationFormat>
  <Paragraphs>123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Тема Office</vt:lpstr>
      <vt:lpstr>MSPhotoEd.3</vt:lpstr>
      <vt:lpstr>Методы и технологии искусственного интеллекта  </vt:lpstr>
      <vt:lpstr>Современный ИИ</vt:lpstr>
      <vt:lpstr>Основные направления ИИ</vt:lpstr>
      <vt:lpstr>Приобретение знаний, анализ данных и автоматическое порождение гипотез</vt:lpstr>
      <vt:lpstr>Представление знаний</vt:lpstr>
      <vt:lpstr>Автоматизация  рассуждений</vt:lpstr>
      <vt:lpstr>Многоагентные системы</vt:lpstr>
      <vt:lpstr>Учиться лучше вместе</vt:lpstr>
      <vt:lpstr>Роботы и автономные системы</vt:lpstr>
      <vt:lpstr> Интеллектуальные динамические системы и автоматическое планирование поведения</vt:lpstr>
      <vt:lpstr>Обработка естественного языка, интерфейс и модели пользователя</vt:lpstr>
      <vt:lpstr>Нечеткие модели и мягкие вычисления</vt:lpstr>
      <vt:lpstr>Перспективные направления ИИ</vt:lpstr>
      <vt:lpstr>Перспективные направления ИИ</vt:lpstr>
      <vt:lpstr>Когнитивное компьютерное моделирование</vt:lpstr>
      <vt:lpstr>Системы и технологии ИИ в ФИЦ ИУ РАН</vt:lpstr>
      <vt:lpstr>Системы и технологии ИИ в ФИЦ ИУ РАН</vt:lpstr>
      <vt:lpstr>Работы в  области автоматического планирования поведения и управления.</vt:lpstr>
      <vt:lpstr>PowerPoint Presentation</vt:lpstr>
      <vt:lpstr>PowerPoint Presentation</vt:lpstr>
      <vt:lpstr>Технологии ИИ</vt:lpstr>
      <vt:lpstr>Перспективные технологии ИИ</vt:lpstr>
    </vt:vector>
  </TitlesOfParts>
  <Company>ИСА РАН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НАПРАВЛЕНИЯ И ПЕРСПЕКТИВЫ РАБОТ В ОБЛАСТИ ИСКУССТВЕННОГО ИНТЕЛЛЕКТА</dc:title>
  <dc:creator>Геннадий Осипов</dc:creator>
  <cp:lastModifiedBy>Aleksandr Panov</cp:lastModifiedBy>
  <cp:revision>28</cp:revision>
  <dcterms:created xsi:type="dcterms:W3CDTF">2016-11-12T18:59:06Z</dcterms:created>
  <dcterms:modified xsi:type="dcterms:W3CDTF">2016-12-20T09:39:58Z</dcterms:modified>
</cp:coreProperties>
</file>