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1" r:id="rId8"/>
    <p:sldId id="276" r:id="rId9"/>
    <p:sldId id="273" r:id="rId10"/>
    <p:sldId id="274" r:id="rId11"/>
    <p:sldId id="275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wmf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wmf"/><Relationship Id="rId10" Type="http://schemas.openxmlformats.org/officeDocument/2006/relationships/image" Target="../media/image16.png"/><Relationship Id="rId4" Type="http://schemas.openxmlformats.org/officeDocument/2006/relationships/image" Target="../media/image10.wmf"/><Relationship Id="rId9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8.wmf"/><Relationship Id="rId3" Type="http://schemas.openxmlformats.org/officeDocument/2006/relationships/image" Target="../media/image21.wmf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wmf"/><Relationship Id="rId9" Type="http://schemas.openxmlformats.org/officeDocument/2006/relationships/image" Target="../media/image27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8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2DF0107-3E4D-4CB5-BB39-8103075169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7" name="Picture 6" descr="uni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1800" y="6156350"/>
            <a:ext cx="2152650" cy="5682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8F79970-70CF-4FBE-A702-3943446F71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7" name="Picture 6" descr="uni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1800" y="6156350"/>
            <a:ext cx="2152650" cy="5682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Collective Decision Making with Heterogeneous 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3657600"/>
            <a:ext cx="3810000" cy="6096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Syam</a:t>
            </a:r>
            <a:r>
              <a:rPr lang="en-US" dirty="0" smtClean="0"/>
              <a:t> </a:t>
            </a:r>
            <a:r>
              <a:rPr lang="en-US" dirty="0" err="1" smtClean="0"/>
              <a:t>Gullipalli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28524" y="5269468"/>
            <a:ext cx="196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Swarm Intelligence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L.079.05719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(2)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66800" y="1752600"/>
          <a:ext cx="2590800" cy="284162"/>
        </p:xfrm>
        <a:graphic>
          <a:graphicData uri="http://schemas.openxmlformats.org/presentationml/2006/ole">
            <p:oleObj spid="_x0000_s6146" name="Equation" r:id="rId3" imgW="2082600" imgH="228600" progId="Equation.3">
              <p:embed/>
            </p:oleObj>
          </a:graphicData>
        </a:graphic>
      </p:graphicFrame>
      <p:graphicFrame>
        <p:nvGraphicFramePr>
          <p:cNvPr id="5126" name="Content Placeholder 3"/>
          <p:cNvGraphicFramePr>
            <a:graphicFrameLocks noChangeAspect="1"/>
          </p:cNvGraphicFramePr>
          <p:nvPr/>
        </p:nvGraphicFramePr>
        <p:xfrm>
          <a:off x="5570538" y="1752600"/>
          <a:ext cx="2574925" cy="284163"/>
        </p:xfrm>
        <a:graphic>
          <a:graphicData uri="http://schemas.openxmlformats.org/presentationml/2006/ole">
            <p:oleObj spid="_x0000_s6149" name="Equation" r:id="rId4" imgW="2070000" imgH="228600" progId="Equation.3">
              <p:embed/>
            </p:oleObj>
          </a:graphicData>
        </a:graphic>
      </p:graphicFrame>
      <p:graphicFrame>
        <p:nvGraphicFramePr>
          <p:cNvPr id="5127" name="Content Placeholder 3"/>
          <p:cNvGraphicFramePr>
            <a:graphicFrameLocks noChangeAspect="1"/>
          </p:cNvGraphicFramePr>
          <p:nvPr/>
        </p:nvGraphicFramePr>
        <p:xfrm>
          <a:off x="1074738" y="3962400"/>
          <a:ext cx="2574925" cy="284163"/>
        </p:xfrm>
        <a:graphic>
          <a:graphicData uri="http://schemas.openxmlformats.org/presentationml/2006/ole">
            <p:oleObj spid="_x0000_s6150" name="Equation" r:id="rId5" imgW="2070000" imgH="228600" progId="Equation.3">
              <p:embed/>
            </p:oleObj>
          </a:graphicData>
        </a:graphic>
      </p:graphicFrame>
      <p:graphicFrame>
        <p:nvGraphicFramePr>
          <p:cNvPr id="5128" name="Content Placeholder 3"/>
          <p:cNvGraphicFramePr>
            <a:graphicFrameLocks noChangeAspect="1"/>
          </p:cNvGraphicFramePr>
          <p:nvPr/>
        </p:nvGraphicFramePr>
        <p:xfrm>
          <a:off x="5570538" y="3983038"/>
          <a:ext cx="2574925" cy="284162"/>
        </p:xfrm>
        <a:graphic>
          <a:graphicData uri="http://schemas.openxmlformats.org/presentationml/2006/ole">
            <p:oleObj spid="_x0000_s6151" name="Equation" r:id="rId6" imgW="2070000" imgH="22860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33400" y="2057400"/>
          <a:ext cx="989013" cy="1644650"/>
        </p:xfrm>
        <a:graphic>
          <a:graphicData uri="http://schemas.openxmlformats.org/presentationml/2006/ole">
            <p:oleObj spid="_x0000_s6158" name="Acrobat Document" r:id="rId7" imgW="1619476" imgH="2695951" progId="AcroExch.Document.11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552575" y="2057400"/>
          <a:ext cx="2638425" cy="1647825"/>
        </p:xfrm>
        <a:graphic>
          <a:graphicData uri="http://schemas.openxmlformats.org/presentationml/2006/ole">
            <p:oleObj spid="_x0000_s6159" name="Acrobat Document" r:id="rId8" imgW="4315427" imgH="2695951" progId="AcroExch.Document.11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029200" y="2057400"/>
          <a:ext cx="989013" cy="1644650"/>
        </p:xfrm>
        <a:graphic>
          <a:graphicData uri="http://schemas.openxmlformats.org/presentationml/2006/ole">
            <p:oleObj spid="_x0000_s6160" name="Acrobat Document" r:id="rId9" imgW="1619476" imgH="2695951" progId="AcroExch.Document.11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6124575" y="2057400"/>
          <a:ext cx="2638425" cy="1647825"/>
        </p:xfrm>
        <a:graphic>
          <a:graphicData uri="http://schemas.openxmlformats.org/presentationml/2006/ole">
            <p:oleObj spid="_x0000_s6161" name="Acrobat Document" r:id="rId10" imgW="4315427" imgH="2695951" progId="AcroExch.Document.11">
              <p:embed/>
            </p:oleObj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33400" y="4267200"/>
          <a:ext cx="989013" cy="1644650"/>
        </p:xfrm>
        <a:graphic>
          <a:graphicData uri="http://schemas.openxmlformats.org/presentationml/2006/ole">
            <p:oleObj spid="_x0000_s6162" name="Acrobat Document" r:id="rId11" imgW="1619476" imgH="2695951" progId="AcroExch.Document.11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00200" y="4267200"/>
          <a:ext cx="2638425" cy="1647825"/>
        </p:xfrm>
        <a:graphic>
          <a:graphicData uri="http://schemas.openxmlformats.org/presentationml/2006/ole">
            <p:oleObj spid="_x0000_s6163" name="Acrobat Document" r:id="rId12" imgW="4315427" imgH="2695951" progId="AcroExch.Document.11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124575" y="4295775"/>
          <a:ext cx="2638425" cy="1647825"/>
        </p:xfrm>
        <a:graphic>
          <a:graphicData uri="http://schemas.openxmlformats.org/presentationml/2006/ole">
            <p:oleObj spid="_x0000_s6165" name="Acrobat Document" r:id="rId13" imgW="4315427" imgH="2695951" progId="AcroExch.Document.11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29200" y="4298950"/>
          <a:ext cx="989013" cy="1644650"/>
        </p:xfrm>
        <a:graphic>
          <a:graphicData uri="http://schemas.openxmlformats.org/presentationml/2006/ole">
            <p:oleObj spid="_x0000_s6166" name="Acrobat Document" r:id="rId14" imgW="1619476" imgH="2695951" progId="AcroExch.Document.11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 rot="16200000">
            <a:off x="3550157" y="3623379"/>
            <a:ext cx="2199064" cy="307777"/>
          </a:xfrm>
          <a:prstGeom prst="rect">
            <a:avLst/>
          </a:prstGeom>
          <a:noFill/>
          <a:scene3d>
            <a:camera prst="orthographicFront">
              <a:rot lat="5400000" lon="11100000" rev="10799999"/>
            </a:camera>
            <a:lightRig rig="threePt" dir="t"/>
          </a:scene3d>
          <a:sp3d/>
        </p:spPr>
        <p:txBody>
          <a:bodyPr wrap="none" rtlCol="0">
            <a:spAutoFit/>
            <a:flatTx/>
          </a:bodyPr>
          <a:lstStyle/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All results are for 5000 ticks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3810000" y="6089650"/>
          <a:ext cx="1676400" cy="387350"/>
        </p:xfrm>
        <a:graphic>
          <a:graphicData uri="http://schemas.openxmlformats.org/presentationml/2006/ole">
            <p:oleObj spid="_x0000_s6167" name="Equation" r:id="rId15" imgW="15620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(3)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66800" y="1754188"/>
          <a:ext cx="2590800" cy="279400"/>
        </p:xfrm>
        <a:graphic>
          <a:graphicData uri="http://schemas.openxmlformats.org/presentationml/2006/ole">
            <p:oleObj spid="_x0000_s7170" name="Equation" r:id="rId3" imgW="2120760" imgH="228600" progId="Equation.3">
              <p:embed/>
            </p:oleObj>
          </a:graphicData>
        </a:graphic>
      </p:graphicFrame>
      <p:graphicFrame>
        <p:nvGraphicFramePr>
          <p:cNvPr id="5126" name="Content Placeholder 3"/>
          <p:cNvGraphicFramePr>
            <a:graphicFrameLocks noChangeAspect="1"/>
          </p:cNvGraphicFramePr>
          <p:nvPr/>
        </p:nvGraphicFramePr>
        <p:xfrm>
          <a:off x="5538788" y="1752600"/>
          <a:ext cx="2638425" cy="284163"/>
        </p:xfrm>
        <a:graphic>
          <a:graphicData uri="http://schemas.openxmlformats.org/presentationml/2006/ole">
            <p:oleObj spid="_x0000_s7171" name="Equation" r:id="rId4" imgW="2120760" imgH="22860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33400" y="2057400"/>
          <a:ext cx="989013" cy="1644650"/>
        </p:xfrm>
        <a:graphic>
          <a:graphicData uri="http://schemas.openxmlformats.org/presentationml/2006/ole">
            <p:oleObj spid="_x0000_s7182" name="Acrobat Document" r:id="rId5" imgW="1619476" imgH="2695951" progId="AcroExch.Document.11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552575" y="2057400"/>
          <a:ext cx="2638425" cy="1647825"/>
        </p:xfrm>
        <a:graphic>
          <a:graphicData uri="http://schemas.openxmlformats.org/presentationml/2006/ole">
            <p:oleObj spid="_x0000_s7183" name="Acrobat Document" r:id="rId6" imgW="4315427" imgH="2695951" progId="AcroExch.Document.11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029200" y="2057400"/>
          <a:ext cx="989013" cy="1644650"/>
        </p:xfrm>
        <a:graphic>
          <a:graphicData uri="http://schemas.openxmlformats.org/presentationml/2006/ole">
            <p:oleObj spid="_x0000_s7184" name="Acrobat Document" r:id="rId7" imgW="1619476" imgH="2695951" progId="AcroExch.Document.11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6124575" y="2057400"/>
          <a:ext cx="2638425" cy="1647825"/>
        </p:xfrm>
        <a:graphic>
          <a:graphicData uri="http://schemas.openxmlformats.org/presentationml/2006/ole">
            <p:oleObj spid="_x0000_s7185" name="Acrobat Document" r:id="rId8" imgW="4315427" imgH="2695951" progId="AcroExch.Document.11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3547179" y="2556579"/>
            <a:ext cx="2199064" cy="307777"/>
          </a:xfrm>
          <a:prstGeom prst="rect">
            <a:avLst/>
          </a:prstGeom>
          <a:noFill/>
          <a:scene3d>
            <a:camera prst="orthographicFront">
              <a:rot lat="5400000" lon="11100000" rev="10799999"/>
            </a:camera>
            <a:lightRig rig="threePt" dir="t"/>
          </a:scene3d>
          <a:sp3d/>
        </p:spPr>
        <p:txBody>
          <a:bodyPr wrap="none" rtlCol="0">
            <a:spAutoFit/>
            <a:flatTx/>
          </a:bodyPr>
          <a:lstStyle/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All results are for 5000 ticks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3733800" y="4038600"/>
          <a:ext cx="1676400" cy="387350"/>
        </p:xfrm>
        <a:graphic>
          <a:graphicData uri="http://schemas.openxmlformats.org/presentationml/2006/ole">
            <p:oleObj spid="_x0000_s7186" name="Equation" r:id="rId9" imgW="1562040" imgH="457200" progId="Equation.3">
              <p:embed/>
            </p:oleObj>
          </a:graphicData>
        </a:graphic>
      </p:graphicFrame>
      <p:sp>
        <p:nvSpPr>
          <p:cNvPr id="28" name="Content Placeholder 2"/>
          <p:cNvSpPr txBox="1">
            <a:spLocks/>
          </p:cNvSpPr>
          <p:nvPr/>
        </p:nvSpPr>
        <p:spPr>
          <a:xfrm>
            <a:off x="457200" y="48768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de-DE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de-DE" sz="32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de-DE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higher than </a:t>
            </a:r>
            <a:r>
              <a:rPr lang="de-DE" sz="3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de-DE" sz="3200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robots deviates towards the room where </a:t>
            </a:r>
            <a:r>
              <a:rPr lang="de-DE" sz="3200" i="1" noProof="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de-DE" sz="3200" i="1" baseline="-25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 is high.  </a:t>
            </a:r>
            <a:endParaRPr kumimoji="0" lang="de-DE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2286000"/>
            <a:ext cx="441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Honeybees house hunting behavior + opinion dynamics</a:t>
            </a:r>
          </a:p>
          <a:p>
            <a:r>
              <a:rPr lang="en-US" dirty="0" smtClean="0"/>
              <a:t>Main idea from:</a:t>
            </a:r>
          </a:p>
          <a:p>
            <a:pPr lvl="1"/>
            <a:r>
              <a:rPr lang="en-US" sz="1400" dirty="0" err="1" smtClean="0"/>
              <a:t>Valentini</a:t>
            </a:r>
            <a:r>
              <a:rPr lang="en-US" sz="1400" dirty="0" smtClean="0"/>
              <a:t>, G., </a:t>
            </a:r>
            <a:r>
              <a:rPr lang="en-US" sz="1400" dirty="0" err="1" smtClean="0"/>
              <a:t>Hamann</a:t>
            </a:r>
            <a:r>
              <a:rPr lang="en-US" sz="1400" dirty="0" smtClean="0"/>
              <a:t>, H., </a:t>
            </a:r>
            <a:r>
              <a:rPr lang="en-US" sz="1400" dirty="0" err="1" smtClean="0"/>
              <a:t>Dorig</a:t>
            </a:r>
            <a:r>
              <a:rPr lang="en-US" sz="1400" dirty="0" smtClean="0"/>
              <a:t>, M.: Self-organized collective decision making: The weighted voter model. In: Proceedings of the 2014 International Conference on Autonomous Agents and Multi-agent System. AAMAS’14, Richland, SC, International Foundation for Autonomous Agents and </a:t>
            </a:r>
            <a:r>
              <a:rPr lang="en-US" sz="1400" dirty="0" err="1" smtClean="0"/>
              <a:t>Multiagent</a:t>
            </a:r>
            <a:r>
              <a:rPr lang="en-US" sz="1400" dirty="0" smtClean="0"/>
              <a:t> Systems (2014)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Honeybees House-hunting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Waggle dance</a:t>
            </a:r>
          </a:p>
          <a:p>
            <a:pPr lvl="1"/>
            <a:r>
              <a:rPr lang="de-DE" dirty="0" smtClean="0"/>
              <a:t>Upon finding a new </a:t>
            </a:r>
            <a:r>
              <a:rPr lang="de-DE" i="1" dirty="0" smtClean="0"/>
              <a:t>site</a:t>
            </a:r>
            <a:r>
              <a:rPr lang="de-DE" dirty="0" smtClean="0"/>
              <a:t> for nest, honeybee returns to the </a:t>
            </a:r>
            <a:r>
              <a:rPr lang="de-DE" i="1" dirty="0" smtClean="0"/>
              <a:t>nest</a:t>
            </a:r>
            <a:r>
              <a:rPr lang="de-DE" dirty="0" smtClean="0"/>
              <a:t> and waggle dance.</a:t>
            </a:r>
          </a:p>
          <a:p>
            <a:pPr lvl="1"/>
            <a:r>
              <a:rPr lang="de-DE" dirty="0" smtClean="0"/>
              <a:t>Waggle dance encodes the information like distance, quality, angle, etc.</a:t>
            </a:r>
          </a:p>
          <a:p>
            <a:pPr lvl="1"/>
            <a:r>
              <a:rPr lang="de-DE" dirty="0" smtClean="0"/>
              <a:t>Recruit nest mates to survey the site.</a:t>
            </a:r>
          </a:p>
          <a:p>
            <a:r>
              <a:rPr lang="de-DE" dirty="0" smtClean="0"/>
              <a:t>Survey</a:t>
            </a:r>
          </a:p>
          <a:p>
            <a:pPr lvl="1"/>
            <a:r>
              <a:rPr lang="de-DE" dirty="0" smtClean="0"/>
              <a:t>Assess the quality of site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Opinion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Classic voter model</a:t>
            </a:r>
          </a:p>
          <a:p>
            <a:pPr lvl="1"/>
            <a:r>
              <a:rPr lang="de-DE" dirty="0" smtClean="0"/>
              <a:t>Communication with neighbors</a:t>
            </a:r>
          </a:p>
          <a:p>
            <a:pPr lvl="1"/>
            <a:r>
              <a:rPr lang="de-DE" dirty="0" smtClean="0"/>
              <a:t>Random agent adopts the opinion  of a random neighbor on each time step.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Classic voter model + house-hunting behavior of honeybees.</a:t>
            </a:r>
          </a:p>
          <a:p>
            <a:r>
              <a:rPr lang="de-DE" dirty="0" smtClean="0"/>
              <a:t>Positive feedback:</a:t>
            </a:r>
          </a:p>
          <a:p>
            <a:pPr lvl="1"/>
            <a:r>
              <a:rPr lang="de-DE" dirty="0" smtClean="0"/>
              <a:t>Waggle dance duration is directly proportional to the quality of site.</a:t>
            </a:r>
          </a:p>
          <a:p>
            <a:pPr lvl="1"/>
            <a:r>
              <a:rPr lang="de-DE" dirty="0" smtClean="0"/>
              <a:t>Higher the quality   </a:t>
            </a:r>
            <a:r>
              <a:rPr lang="de-DE" dirty="0" smtClean="0">
                <a:latin typeface="Times New Roman"/>
                <a:cs typeface="Times New Roman"/>
              </a:rPr>
              <a:t>→  </a:t>
            </a:r>
            <a:r>
              <a:rPr lang="de-DE" dirty="0" smtClean="0">
                <a:cs typeface="Times New Roman"/>
              </a:rPr>
              <a:t>longer the waggle dance </a:t>
            </a:r>
            <a:r>
              <a:rPr lang="de-DE" dirty="0" smtClean="0">
                <a:latin typeface="Times New Roman"/>
                <a:cs typeface="Times New Roman"/>
              </a:rPr>
              <a:t>→</a:t>
            </a:r>
            <a:r>
              <a:rPr lang="de-DE" dirty="0" smtClean="0">
                <a:cs typeface="Times New Roman"/>
              </a:rPr>
              <a:t> higher the probability to influence neighbors to take the same decision.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Machine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981199" y="1981200"/>
          <a:ext cx="4993511" cy="2362200"/>
        </p:xfrm>
        <a:graphic>
          <a:graphicData uri="http://schemas.openxmlformats.org/presentationml/2006/ole">
            <p:oleObj spid="_x0000_s1026" name="Acrobat Document" r:id="rId3" imgW="3180952" imgH="1504762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Flowchart &amp;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905000"/>
            <a:ext cx="3733800" cy="34290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514350" indent="-331788">
              <a:spcBef>
                <a:spcPts val="0"/>
              </a:spcBef>
              <a:buFont typeface="+mj-lt"/>
              <a:buAutoNum type="arabicPeriod"/>
            </a:pPr>
            <a:endParaRPr lang="en-US" sz="1400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514350" indent="-331788">
              <a:spcBef>
                <a:spcPts val="0"/>
              </a:spcBef>
              <a:buNone/>
            </a:pPr>
            <a:r>
              <a:rPr lang="de-DE" sz="1400" b="1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/* Flowchart to pseudocode */</a:t>
            </a:r>
            <a:endParaRPr lang="en-US" sz="1400" b="1" dirty="0" smtClean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514350" indent="-331788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state = INIT;</a:t>
            </a:r>
            <a:endParaRPr lang="en-US" sz="1400" dirty="0" smtClean="0"/>
          </a:p>
          <a:p>
            <a:pPr marL="514350" indent="-331788"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initialOpinion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14350" indent="-331788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state = SURVEY;</a:t>
            </a:r>
          </a:p>
          <a:p>
            <a:pPr marL="514350" indent="-331788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is_room_sensed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then</a:t>
            </a:r>
            <a:endParaRPr lang="en-US" sz="1400" dirty="0" smtClean="0"/>
          </a:p>
          <a:p>
            <a:pPr marL="808038" indent="-625475"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headToLED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 smtClean="0"/>
          </a:p>
          <a:p>
            <a:pPr marL="514350" indent="-331788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is_at_entrance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then</a:t>
            </a:r>
            <a:endParaRPr lang="en-US" sz="1400" dirty="0" smtClean="0"/>
          </a:p>
          <a:p>
            <a:pPr marL="808038" indent="-625475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state == SURVEY then</a:t>
            </a:r>
            <a:endParaRPr lang="en-US" sz="1400" dirty="0" smtClean="0"/>
          </a:p>
          <a:p>
            <a:pPr marL="1077913" indent="-895350"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getIntoRoom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 smtClean="0"/>
          </a:p>
          <a:p>
            <a:pPr marL="808038" indent="-625475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1400" dirty="0" smtClean="0"/>
          </a:p>
          <a:p>
            <a:pPr marL="1077913" indent="-895350"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getIntoNest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 smtClean="0"/>
          </a:p>
          <a:p>
            <a:pPr marL="514350" indent="-331788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is_entered_room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then</a:t>
            </a:r>
            <a:endParaRPr lang="en-US" sz="1400" dirty="0" smtClean="0"/>
          </a:p>
          <a:p>
            <a:pPr marL="808038" indent="-625475">
              <a:spcBef>
                <a:spcPts val="0"/>
              </a:spcBef>
              <a:buFont typeface="+mj-lt"/>
              <a:buAutoNum type="arabicPeriod"/>
              <a:tabLst>
                <a:tab pos="808038" algn="l"/>
              </a:tabLst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executeAndFlipState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dirty="0" smtClean="0"/>
              <a:t> </a:t>
            </a:r>
          </a:p>
          <a:p>
            <a:pPr marL="514350" indent="-331788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1400" dirty="0" smtClean="0"/>
          </a:p>
          <a:p>
            <a:pPr marL="808038" indent="-625475">
              <a:spcBef>
                <a:spcPts val="0"/>
              </a:spcBef>
              <a:buFont typeface="+mj-lt"/>
              <a:buAutoNum type="arabicPeriod"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senseRoom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/>
          </a:p>
        </p:txBody>
      </p:sp>
      <p:graphicFrame>
        <p:nvGraphicFramePr>
          <p:cNvPr id="3074" name="Content Placeholder 3"/>
          <p:cNvGraphicFramePr>
            <a:graphicFrameLocks noChangeAspect="1"/>
          </p:cNvGraphicFramePr>
          <p:nvPr/>
        </p:nvGraphicFramePr>
        <p:xfrm>
          <a:off x="914400" y="1447800"/>
          <a:ext cx="2519362" cy="4545013"/>
        </p:xfrm>
        <a:graphic>
          <a:graphicData uri="http://schemas.openxmlformats.org/presentationml/2006/ole">
            <p:oleObj spid="_x0000_s3074" name="Acrobat Document" r:id="rId3" imgW="2448267" imgH="4304762" progId="AcroExch.Document.11">
              <p:embed/>
            </p:oleObj>
          </a:graphicData>
        </a:graphic>
      </p:graphicFrame>
      <p:sp>
        <p:nvSpPr>
          <p:cNvPr id="5" name="Right Arrow 4"/>
          <p:cNvSpPr/>
          <p:nvPr/>
        </p:nvSpPr>
        <p:spPr>
          <a:xfrm>
            <a:off x="3657600" y="3429000"/>
            <a:ext cx="609600" cy="457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Metrics &amp;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914400" y="1600200"/>
          <a:ext cx="4269816" cy="1295400"/>
        </p:xfrm>
        <a:graphic>
          <a:graphicData uri="http://schemas.openxmlformats.org/presentationml/2006/ole">
            <p:oleObj spid="_x0000_s8194" name="Equation" r:id="rId3" imgW="2260440" imgH="6858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10200" y="1905000"/>
          <a:ext cx="2971800" cy="588475"/>
        </p:xfrm>
        <a:graphic>
          <a:graphicData uri="http://schemas.openxmlformats.org/presentationml/2006/ole">
            <p:oleObj spid="_x0000_s8195" name="Equation" r:id="rId4" imgW="1282680" imgH="253800" progId="Equation.3">
              <p:embed/>
            </p:oleObj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89560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SURVEY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de-DE" sz="2800" dirty="0" smtClean="0"/>
              <a:t>Uniform random number between 150 and 300.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WAGGLE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Exponential value proportional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average quality </a:t>
            </a:r>
            <a:r>
              <a:rPr kumimoji="0" lang="de-DE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v.</a:t>
            </a:r>
            <a:endParaRPr kumimoji="0" lang="de-DE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65966" y="5410200"/>
          <a:ext cx="4296834" cy="381000"/>
        </p:xfrm>
        <a:graphic>
          <a:graphicData uri="http://schemas.openxmlformats.org/presentationml/2006/ole">
            <p:oleObj spid="_x0000_s8196" name="Equation" r:id="rId5" imgW="2577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066800" y="1752600"/>
          <a:ext cx="2590800" cy="284162"/>
        </p:xfrm>
        <a:graphic>
          <a:graphicData uri="http://schemas.openxmlformats.org/presentationml/2006/ole">
            <p:oleObj spid="_x0000_s5122" name="Equation" r:id="rId3" imgW="2082600" imgH="228600" progId="Equation.3">
              <p:embed/>
            </p:oleObj>
          </a:graphicData>
        </a:graphic>
      </p:graphicFrame>
      <p:graphicFrame>
        <p:nvGraphicFramePr>
          <p:cNvPr id="5123" name="Content Placeholder 3"/>
          <p:cNvGraphicFramePr>
            <a:graphicFrameLocks noChangeAspect="1"/>
          </p:cNvGraphicFramePr>
          <p:nvPr/>
        </p:nvGraphicFramePr>
        <p:xfrm>
          <a:off x="533400" y="2057400"/>
          <a:ext cx="990600" cy="1649413"/>
        </p:xfrm>
        <a:graphic>
          <a:graphicData uri="http://schemas.openxmlformats.org/presentationml/2006/ole">
            <p:oleObj spid="_x0000_s5123" name="Acrobat Document" r:id="rId4" imgW="1619476" imgH="2695951" progId="AcroExch.Document.11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628775" y="2057400"/>
          <a:ext cx="2638425" cy="1649413"/>
        </p:xfrm>
        <a:graphic>
          <a:graphicData uri="http://schemas.openxmlformats.org/presentationml/2006/ole">
            <p:oleObj spid="_x0000_s5124" name="Acrobat Document" r:id="rId5" imgW="4315427" imgH="2695951" progId="AcroExch.Document.11">
              <p:embed/>
            </p:oleObj>
          </a:graphicData>
        </a:graphic>
      </p:graphicFrame>
      <p:graphicFrame>
        <p:nvGraphicFramePr>
          <p:cNvPr id="5126" name="Content Placeholder 3"/>
          <p:cNvGraphicFramePr>
            <a:graphicFrameLocks noChangeAspect="1"/>
          </p:cNvGraphicFramePr>
          <p:nvPr/>
        </p:nvGraphicFramePr>
        <p:xfrm>
          <a:off x="5562600" y="1752600"/>
          <a:ext cx="2590800" cy="284163"/>
        </p:xfrm>
        <a:graphic>
          <a:graphicData uri="http://schemas.openxmlformats.org/presentationml/2006/ole">
            <p:oleObj spid="_x0000_s5126" name="Equation" r:id="rId6" imgW="2082600" imgH="228600" progId="Equation.3">
              <p:embed/>
            </p:oleObj>
          </a:graphicData>
        </a:graphic>
      </p:graphicFrame>
      <p:graphicFrame>
        <p:nvGraphicFramePr>
          <p:cNvPr id="5127" name="Content Placeholder 3"/>
          <p:cNvGraphicFramePr>
            <a:graphicFrameLocks noChangeAspect="1"/>
          </p:cNvGraphicFramePr>
          <p:nvPr/>
        </p:nvGraphicFramePr>
        <p:xfrm>
          <a:off x="1074738" y="3962400"/>
          <a:ext cx="2574925" cy="284163"/>
        </p:xfrm>
        <a:graphic>
          <a:graphicData uri="http://schemas.openxmlformats.org/presentationml/2006/ole">
            <p:oleObj spid="_x0000_s5127" name="Equation" r:id="rId7" imgW="2070000" imgH="228600" progId="Equation.3">
              <p:embed/>
            </p:oleObj>
          </a:graphicData>
        </a:graphic>
      </p:graphicFrame>
      <p:graphicFrame>
        <p:nvGraphicFramePr>
          <p:cNvPr id="5128" name="Content Placeholder 3"/>
          <p:cNvGraphicFramePr>
            <a:graphicFrameLocks noChangeAspect="1"/>
          </p:cNvGraphicFramePr>
          <p:nvPr/>
        </p:nvGraphicFramePr>
        <p:xfrm>
          <a:off x="5576888" y="3983038"/>
          <a:ext cx="2560637" cy="284162"/>
        </p:xfrm>
        <a:graphic>
          <a:graphicData uri="http://schemas.openxmlformats.org/presentationml/2006/ole">
            <p:oleObj spid="_x0000_s5128" name="Equation" r:id="rId8" imgW="2057400" imgH="2286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029200" y="2057400"/>
          <a:ext cx="989013" cy="1644650"/>
        </p:xfrm>
        <a:graphic>
          <a:graphicData uri="http://schemas.openxmlformats.org/presentationml/2006/ole">
            <p:oleObj spid="_x0000_s5129" name="Acrobat Document" r:id="rId9" imgW="1619476" imgH="2695951" progId="AcroExch.Document.11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124575" y="2057400"/>
          <a:ext cx="2638425" cy="1649413"/>
        </p:xfrm>
        <a:graphic>
          <a:graphicData uri="http://schemas.openxmlformats.org/presentationml/2006/ole">
            <p:oleObj spid="_x0000_s5130" name="Acrobat Document" r:id="rId10" imgW="4315427" imgH="2695951" progId="AcroExch.Document.11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33400" y="4267200"/>
          <a:ext cx="989013" cy="1644650"/>
        </p:xfrm>
        <a:graphic>
          <a:graphicData uri="http://schemas.openxmlformats.org/presentationml/2006/ole">
            <p:oleObj spid="_x0000_s5131" name="Acrobat Document" r:id="rId11" imgW="1619476" imgH="2695951" progId="AcroExch.Document.11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600200" y="4295775"/>
          <a:ext cx="2638425" cy="1647825"/>
        </p:xfrm>
        <a:graphic>
          <a:graphicData uri="http://schemas.openxmlformats.org/presentationml/2006/ole">
            <p:oleObj spid="_x0000_s5132" name="Acrobat Document" r:id="rId12" imgW="4315427" imgH="2695951" progId="AcroExch.Document.11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030787" y="4298950"/>
          <a:ext cx="989013" cy="1644650"/>
        </p:xfrm>
        <a:graphic>
          <a:graphicData uri="http://schemas.openxmlformats.org/presentationml/2006/ole">
            <p:oleObj spid="_x0000_s5133" name="Acrobat Document" r:id="rId13" imgW="1619476" imgH="2695951" progId="AcroExch.Document.11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096000" y="4267200"/>
          <a:ext cx="2638425" cy="1647825"/>
        </p:xfrm>
        <a:graphic>
          <a:graphicData uri="http://schemas.openxmlformats.org/presentationml/2006/ole">
            <p:oleObj spid="_x0000_s5134" name="Acrobat Document" r:id="rId14" imgW="4315427" imgH="2695951" progId="AcroExch.Document.11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 rot="16200000">
            <a:off x="3550157" y="3623379"/>
            <a:ext cx="2199064" cy="307777"/>
          </a:xfrm>
          <a:prstGeom prst="rect">
            <a:avLst/>
          </a:prstGeom>
          <a:noFill/>
          <a:scene3d>
            <a:camera prst="orthographicFront">
              <a:rot lat="5400000" lon="11100000" rev="10799999"/>
            </a:camera>
            <a:lightRig rig="threePt" dir="t"/>
          </a:scene3d>
          <a:sp3d/>
        </p:spPr>
        <p:txBody>
          <a:bodyPr wrap="none" rtlCol="0">
            <a:spAutoFit/>
            <a:flatTx/>
          </a:bodyPr>
          <a:lstStyle/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All results are for 5000 ticks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810000" y="6090139"/>
          <a:ext cx="1676400" cy="386861"/>
        </p:xfrm>
        <a:graphic>
          <a:graphicData uri="http://schemas.openxmlformats.org/presentationml/2006/ole">
            <p:oleObj spid="_x0000_s5135" name="Equation" r:id="rId15" imgW="156204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316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Adobe Acrobat Document</vt:lpstr>
      <vt:lpstr>Microsoft Equation 3.0</vt:lpstr>
      <vt:lpstr>Collective Decision Making with Heterogeneous Agents</vt:lpstr>
      <vt:lpstr>Solution</vt:lpstr>
      <vt:lpstr>Honeybees House-hunting Behavior</vt:lpstr>
      <vt:lpstr>Opinion Dynamics</vt:lpstr>
      <vt:lpstr>Hybrid Approach</vt:lpstr>
      <vt:lpstr>State Machine</vt:lpstr>
      <vt:lpstr>Flowchart &amp; Algorithm</vt:lpstr>
      <vt:lpstr>Metrics &amp; Time</vt:lpstr>
      <vt:lpstr>Results (1)</vt:lpstr>
      <vt:lpstr>Results (2)</vt:lpstr>
      <vt:lpstr>Results (3)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Edge Detection using ACS</dc:title>
  <dc:creator>Syam</dc:creator>
  <cp:lastModifiedBy>Syam</cp:lastModifiedBy>
  <cp:revision>125</cp:revision>
  <dcterms:created xsi:type="dcterms:W3CDTF">2006-08-16T00:00:00Z</dcterms:created>
  <dcterms:modified xsi:type="dcterms:W3CDTF">2015-04-28T18:19:37Z</dcterms:modified>
</cp:coreProperties>
</file>