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3" r:id="rId4"/>
    <p:sldId id="274" r:id="rId5"/>
    <p:sldId id="258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72" r:id="rId15"/>
    <p:sldId id="276" r:id="rId16"/>
    <p:sldId id="268" r:id="rId17"/>
    <p:sldId id="265" r:id="rId18"/>
    <p:sldId id="266" r:id="rId19"/>
    <p:sldId id="26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FE124-3EAA-44DC-B8DA-4906AE54F51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27924-D8D8-46A2-A881-75D60B68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2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7924-D8D8-46A2-A881-75D60B6813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1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7924-D8D8-46A2-A881-75D60B6813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99178"/>
            <a:ext cx="9906000" cy="770015"/>
          </a:xfrm>
        </p:spPr>
        <p:txBody>
          <a:bodyPr>
            <a:normAutofit/>
          </a:bodyPr>
          <a:lstStyle>
            <a:lvl1pPr algn="r">
              <a:defRPr sz="4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913467"/>
            <a:ext cx="9906001" cy="38777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1" y="1016001"/>
            <a:ext cx="9905999" cy="55879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CA" b="1" dirty="0" smtClean="0"/>
              <a:t>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Model predictive control of compressor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3200" b="1" cap="non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Master’s Thesis: Midterm Presentation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3200" b="1" cap="non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Kathleen Jones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3200" b="1" cap="non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April 21, 2016</a:t>
            </a:r>
          </a:p>
        </p:txBody>
      </p:sp>
    </p:spTree>
    <p:extLst>
      <p:ext uri="{BB962C8B-B14F-4D97-AF65-F5344CB8AC3E}">
        <p14:creationId xmlns:p14="http://schemas.microsoft.com/office/powerpoint/2010/main" val="25931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Controller Setup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1410" y="2038019"/>
            <a:ext cx="5022323" cy="28007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/>
            <a:r>
              <a:rPr lang="en-CA" sz="3200" dirty="0">
                <a:solidFill>
                  <a:prstClr val="white"/>
                </a:solidFill>
              </a:rPr>
              <a:t>Procedure at each time step:</a:t>
            </a:r>
            <a:endParaRPr lang="en-US" sz="3200" dirty="0">
              <a:solidFill>
                <a:prstClr val="whit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400" dirty="0" smtClean="0"/>
              <a:t>A </a:t>
            </a:r>
            <a:r>
              <a:rPr lang="en-CA" sz="2400" dirty="0"/>
              <a:t>posteriori state 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/>
              <a:t>Linearize/discretize system around current operating point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/>
              <a:t>Set up &amp; solve QP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/>
              <a:t>Apply optimal inputs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/>
              <a:t>A priori state </a:t>
            </a:r>
            <a:r>
              <a:rPr lang="en-CA" sz="2400" dirty="0" smtClean="0"/>
              <a:t>prediction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4410" y="1664663"/>
            <a:ext cx="5263432" cy="4128746"/>
            <a:chOff x="6094410" y="1523013"/>
            <a:chExt cx="5263432" cy="4128746"/>
          </a:xfrm>
        </p:grpSpPr>
        <p:grpSp>
          <p:nvGrpSpPr>
            <p:cNvPr id="15" name="Group 14"/>
            <p:cNvGrpSpPr/>
            <p:nvPr/>
          </p:nvGrpSpPr>
          <p:grpSpPr>
            <a:xfrm>
              <a:off x="6837265" y="2064494"/>
              <a:ext cx="1754189" cy="990600"/>
              <a:chOff x="1971144" y="3683000"/>
              <a:chExt cx="1754189" cy="9906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971144" y="3683000"/>
                <a:ext cx="1754189" cy="9906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971144" y="3693275"/>
                <a:ext cx="17541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Observer &amp; Linearization</a:t>
                </a:r>
                <a:endParaRPr lang="en-US" sz="2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603653" y="2072743"/>
              <a:ext cx="1754189" cy="990600"/>
              <a:chOff x="1971144" y="3683000"/>
              <a:chExt cx="1754189" cy="9906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971144" y="3683000"/>
                <a:ext cx="1754189" cy="9906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71144" y="3693275"/>
                <a:ext cx="17541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QP Problem generation</a:t>
                </a:r>
                <a:endParaRPr 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9603652" y="3966893"/>
              <a:ext cx="1754189" cy="990600"/>
              <a:chOff x="1971144" y="3683000"/>
              <a:chExt cx="1754189" cy="9906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971144" y="3683000"/>
                <a:ext cx="1754189" cy="9906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71144" y="3693275"/>
                <a:ext cx="17541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QP solver &amp; output</a:t>
                </a:r>
                <a:endParaRPr lang="en-US" sz="2400" dirty="0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6094410" y="2498516"/>
              <a:ext cx="74285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35" idx="1"/>
            </p:cNvCxnSpPr>
            <p:nvPr/>
          </p:nvCxnSpPr>
          <p:spPr>
            <a:xfrm>
              <a:off x="8591454" y="2552177"/>
              <a:ext cx="1012199" cy="158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5" idx="2"/>
              <a:endCxn id="33" idx="0"/>
            </p:cNvCxnSpPr>
            <p:nvPr/>
          </p:nvCxnSpPr>
          <p:spPr>
            <a:xfrm flipH="1">
              <a:off x="10480747" y="3063343"/>
              <a:ext cx="1" cy="9035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235949" y="1836518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solidFill>
                    <a:schemeClr val="accent2"/>
                  </a:solidFill>
                </a:rPr>
                <a:t>y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661639" y="1523013"/>
                  <a:ext cx="1091961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a14:m>
                  <a:r>
                    <a:rPr lang="en-CA" sz="2800" b="1" dirty="0" smtClean="0">
                      <a:solidFill>
                        <a:schemeClr val="accent2"/>
                      </a:solidFill>
                    </a:rPr>
                    <a:t>, A, B, C</a:t>
                  </a:r>
                  <a:endParaRPr lang="en-US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639" y="1523013"/>
                  <a:ext cx="1091961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732" t="-6369" r="-3911" b="-16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9688577" y="3226445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solidFill>
                    <a:schemeClr val="accent2"/>
                  </a:solidFill>
                </a:rPr>
                <a:t>QP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33" idx="1"/>
            </p:cNvCxnSpPr>
            <p:nvPr/>
          </p:nvCxnSpPr>
          <p:spPr>
            <a:xfrm flipH="1">
              <a:off x="8591455" y="4462193"/>
              <a:ext cx="101219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6837265" y="3966893"/>
              <a:ext cx="1754189" cy="990600"/>
              <a:chOff x="1971144" y="3683000"/>
              <a:chExt cx="1754189" cy="9906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971144" y="3683000"/>
                <a:ext cx="1754189" cy="9906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71144" y="3693275"/>
                <a:ext cx="17541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State Prediction</a:t>
                </a:r>
                <a:endParaRPr lang="en-US" sz="2400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>
              <a:off x="7713371" y="3073618"/>
              <a:ext cx="1" cy="90355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932090" y="3795012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>
                  <a:solidFill>
                    <a:schemeClr val="accent2"/>
                  </a:solidFill>
                </a:rPr>
                <a:t>u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713371" y="5613660"/>
              <a:ext cx="1494248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950581" y="3234022"/>
                  <a:ext cx="733919" cy="628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32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3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0581" y="3234022"/>
                  <a:ext cx="733919" cy="62882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>
              <a:off x="9190686" y="4462193"/>
              <a:ext cx="0" cy="118956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0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 smtClean="0"/>
                  <a:t>Objective: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 ∆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(∆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𝑅𝐸𝐹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b="0" dirty="0" smtClean="0"/>
              </a:p>
              <a:p>
                <a:pPr marL="0" indent="0">
                  <a:buNone/>
                </a:pPr>
                <a:r>
                  <a:rPr lang="en-CA" dirty="0" smtClean="0"/>
                  <a:t>Such that: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̇"/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acc>
                      <m:accPr>
                        <m:chr m:val="̇"/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/>
                  <a:t> is relative to the linearization point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913467"/>
            <a:ext cx="9906001" cy="2421466"/>
          </a:xfrm>
        </p:spPr>
        <p:txBody>
          <a:bodyPr/>
          <a:lstStyle/>
          <a:p>
            <a:r>
              <a:rPr lang="en-CA" dirty="0" smtClean="0"/>
              <a:t>4 inputs, 4 outputs</a:t>
            </a:r>
          </a:p>
          <a:p>
            <a:r>
              <a:rPr lang="en-CA" dirty="0" smtClean="0"/>
              <a:t>Likely too computationally expensive to implement in practice</a:t>
            </a:r>
          </a:p>
          <a:p>
            <a:r>
              <a:rPr lang="en-CA" dirty="0" smtClean="0"/>
              <a:t>Used to evaluate other controllers: best performance possible with MPC</a:t>
            </a:r>
          </a:p>
          <a:p>
            <a:r>
              <a:rPr lang="en-CA" dirty="0" smtClean="0"/>
              <a:t>Outputs: SD1, SD2, </a:t>
            </a:r>
            <a:r>
              <a:rPr lang="en-CA" dirty="0" err="1" smtClean="0"/>
              <a:t>Pd</a:t>
            </a:r>
            <a:r>
              <a:rPr lang="en-CA" dirty="0" smtClean="0"/>
              <a:t>, pout1-pout2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Centralized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1" y="1913466"/>
                <a:ext cx="9906001" cy="39698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Solve separate, smaller QP for each controller individually</a:t>
                </a:r>
              </a:p>
              <a:p>
                <a:r>
                  <a:rPr lang="en-CA" dirty="0" smtClean="0"/>
                  <a:t>Now have: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CA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CA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CA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̇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acc>
                      <m:accPr>
                        <m:chr m:val="̇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ea typeface="Cambria Math" panose="02040503050406030204" pitchFamily="18" charset="0"/>
                </a:endParaRPr>
              </a:p>
              <a:p>
                <a:r>
                  <a:rPr lang="en-CA" dirty="0" smtClean="0"/>
                  <a:t>Each QP depends on inputs of other compressor – unknown</a:t>
                </a:r>
              </a:p>
              <a:p>
                <a:r>
                  <a:rPr lang="en-CA" dirty="0" smtClean="0"/>
                  <a:t>Perform fixed # of iterations, updating the inputs at each step</a:t>
                </a:r>
              </a:p>
              <a:p>
                <a:r>
                  <a:rPr lang="en-CA" dirty="0" smtClean="0"/>
                  <a:t>Assume full state information available to both compressors (for now)</a:t>
                </a:r>
              </a:p>
              <a:p>
                <a:r>
                  <a:rPr lang="en-CA" dirty="0" smtClean="0"/>
                  <a:t>2 variants examined</a:t>
                </a:r>
              </a:p>
              <a:p>
                <a:pPr lvl="1"/>
                <a:r>
                  <a:rPr lang="en-CA" dirty="0" smtClean="0"/>
                  <a:t>Cooperative: use single cost function for both compressors</a:t>
                </a:r>
              </a:p>
              <a:p>
                <a:pPr lvl="1"/>
                <a:r>
                  <a:rPr lang="en-CA" dirty="0" smtClean="0"/>
                  <a:t>Non-cooperative: use separate cost function for each compressor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1" y="1913466"/>
                <a:ext cx="9906001" cy="3969807"/>
              </a:xfrm>
              <a:blipFill rotWithShape="0">
                <a:blip r:embed="rId2"/>
                <a:stretch>
                  <a:fillRect l="-1231" t="-2765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Decentralized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Decentralized: QP Solver</a:t>
            </a:r>
            <a:endParaRPr lang="en-US" dirty="0"/>
          </a:p>
        </p:txBody>
      </p:sp>
      <p:pic>
        <p:nvPicPr>
          <p:cNvPr id="61" name="Content Placeholder 6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915486"/>
            <a:ext cx="3957710" cy="3221495"/>
          </a:xfr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16" y="1574800"/>
            <a:ext cx="3909775" cy="4809982"/>
          </a:xfrm>
          <a:prstGeom prst="rect">
            <a:avLst/>
          </a:prstGeom>
        </p:spPr>
      </p:pic>
      <p:cxnSp>
        <p:nvCxnSpPr>
          <p:cNvPr id="152" name="Straight Arrow Connector 151"/>
          <p:cNvCxnSpPr/>
          <p:nvPr/>
        </p:nvCxnSpPr>
        <p:spPr>
          <a:xfrm flipV="1">
            <a:off x="5099121" y="3810458"/>
            <a:ext cx="1369412" cy="321275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Decentralized: Observer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915200"/>
            <a:ext cx="3963819" cy="32220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386518" y="1909296"/>
            <a:ext cx="5462582" cy="3227904"/>
            <a:chOff x="5232408" y="2032000"/>
            <a:chExt cx="5462582" cy="3227904"/>
          </a:xfrm>
        </p:grpSpPr>
        <p:sp>
          <p:nvSpPr>
            <p:cNvPr id="76" name="TextBox 75"/>
            <p:cNvSpPr txBox="1"/>
            <p:nvPr/>
          </p:nvSpPr>
          <p:spPr>
            <a:xfrm>
              <a:off x="7578195" y="48905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A2,B2,C2</a:t>
              </a:r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232408" y="2032000"/>
              <a:ext cx="5462582" cy="2951188"/>
              <a:chOff x="5232408" y="2032000"/>
              <a:chExt cx="5462582" cy="2951188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324600" y="2235200"/>
                <a:ext cx="1244600" cy="1054100"/>
              </a:xfrm>
              <a:prstGeom prst="rect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Observer 1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324600" y="3929088"/>
                <a:ext cx="1244600" cy="1054100"/>
              </a:xfrm>
              <a:prstGeom prst="rect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Observer 2</a:t>
                </a:r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48700" y="2235200"/>
                <a:ext cx="1244600" cy="10541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QP Generator1</a:t>
                </a:r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648700" y="3929088"/>
                <a:ext cx="1244600" cy="10541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QP Generator 2</a:t>
                </a:r>
                <a:endParaRPr lang="en-US" dirty="0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7632700" y="2374900"/>
                <a:ext cx="9398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7632700" y="2762250"/>
                <a:ext cx="9398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7632700" y="4819650"/>
                <a:ext cx="9398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632700" y="4456138"/>
                <a:ext cx="9398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7632700" y="3162300"/>
                <a:ext cx="939800" cy="11049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7645400" y="3001937"/>
                <a:ext cx="927100" cy="1166839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607300" y="2032000"/>
                <a:ext cx="1061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A1,B1,C1</a:t>
                </a:r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872956" y="2414847"/>
                    <a:ext cx="4719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2956" y="2414847"/>
                    <a:ext cx="47198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6557" r="-129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7866606" y="4453519"/>
                    <a:ext cx="4773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6606" y="4453519"/>
                    <a:ext cx="47731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6557" r="-128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7580856" y="3587835"/>
                    <a:ext cx="4773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0856" y="3587835"/>
                    <a:ext cx="47731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6557" r="-128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586178" y="3244069"/>
                    <a:ext cx="4719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6178" y="3244069"/>
                    <a:ext cx="471988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r="-129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3" name="Group 82"/>
              <p:cNvGrpSpPr/>
              <p:nvPr/>
            </p:nvGrpSpPr>
            <p:grpSpPr>
              <a:xfrm>
                <a:off x="5238665" y="2088415"/>
                <a:ext cx="5456325" cy="2383222"/>
                <a:chOff x="5238665" y="2088415"/>
                <a:chExt cx="5456325" cy="2383222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238665" y="2457747"/>
                  <a:ext cx="93980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478087" y="2088415"/>
                      <a:ext cx="4736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8087" y="2088415"/>
                      <a:ext cx="473656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0098090" y="2744322"/>
                  <a:ext cx="59690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0098090" y="4471637"/>
                  <a:ext cx="59690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5232922" y="2756197"/>
                <a:ext cx="939800" cy="369332"/>
                <a:chOff x="5238665" y="2088415"/>
                <a:chExt cx="939800" cy="369332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238665" y="2457747"/>
                  <a:ext cx="93980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5478087" y="2088415"/>
                      <a:ext cx="4889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8087" y="2088415"/>
                      <a:ext cx="488915" cy="36933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7" name="Group 86"/>
              <p:cNvGrpSpPr/>
              <p:nvPr/>
            </p:nvGrpSpPr>
            <p:grpSpPr>
              <a:xfrm>
                <a:off x="5232408" y="4416186"/>
                <a:ext cx="939800" cy="369332"/>
                <a:chOff x="5238665" y="2088415"/>
                <a:chExt cx="939800" cy="369332"/>
              </a:xfrm>
            </p:grpSpPr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5238665" y="2457747"/>
                  <a:ext cx="93980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5478087" y="2088415"/>
                      <a:ext cx="4789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8087" y="2088415"/>
                      <a:ext cx="478977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1" name="Straight Connector 90"/>
              <p:cNvCxnSpPr>
                <a:stCxn id="86" idx="2"/>
              </p:cNvCxnSpPr>
              <p:nvPr/>
            </p:nvCxnSpPr>
            <p:spPr>
              <a:xfrm flipH="1">
                <a:off x="5711318" y="3125529"/>
                <a:ext cx="5484" cy="1043247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5711318" y="4168776"/>
                <a:ext cx="46089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TextBox 138"/>
          <p:cNvSpPr txBox="1"/>
          <p:nvPr/>
        </p:nvSpPr>
        <p:spPr>
          <a:xfrm>
            <a:off x="11252200" y="26216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QP1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11244447" y="439853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Considerations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Tank Size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04367"/>
            <a:ext cx="5076782" cy="275984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39" y="2204367"/>
            <a:ext cx="5078161" cy="27605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12800" y="5207000"/>
                <a:ext cx="50767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 smtClean="0"/>
                  <a:t>Cooperative</a:t>
                </a:r>
                <a:r>
                  <a:rPr lang="en-CA" sz="2000" b="1" dirty="0" smtClean="0">
                    <a:solidFill>
                      <a:schemeClr val="accent4"/>
                    </a:solidFill>
                  </a:rPr>
                  <a:t> </a:t>
                </a:r>
                <a:r>
                  <a:rPr lang="en-CA" sz="2000" dirty="0" smtClean="0"/>
                  <a:t>unstable for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</m:t>
                    </m:r>
                  </m:oMath>
                </a14:m>
                <a:endParaRPr lang="en-US" sz="2000" dirty="0" smtClean="0"/>
              </a:p>
              <a:p>
                <a:pPr algn="ctr"/>
                <a:r>
                  <a:rPr lang="en-CA" sz="2000" dirty="0" smtClean="0"/>
                  <a:t>Non-cooperative unstable for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5207000"/>
                <a:ext cx="5076782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12139" y="5206999"/>
                <a:ext cx="50767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 smtClean="0"/>
                  <a:t>Cooperative</a:t>
                </a:r>
                <a:r>
                  <a:rPr lang="en-CA" sz="2000" b="1" dirty="0" smtClean="0"/>
                  <a:t> </a:t>
                </a:r>
                <a:r>
                  <a:rPr lang="en-CA" sz="2000" dirty="0" smtClean="0"/>
                  <a:t>unstable for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</m:t>
                    </m:r>
                  </m:oMath>
                </a14:m>
                <a:endParaRPr lang="en-US" sz="2000" dirty="0" smtClean="0"/>
              </a:p>
              <a:p>
                <a:pPr algn="ctr"/>
                <a:r>
                  <a:rPr lang="en-CA" sz="2000" dirty="0" smtClean="0"/>
                  <a:t>Non-cooperative unstable for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139" y="5206999"/>
                <a:ext cx="5076782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3178175" y="3584287"/>
            <a:ext cx="1257300" cy="1622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808825" y="3571639"/>
            <a:ext cx="1315456" cy="1653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56496" y="3584287"/>
            <a:ext cx="1101536" cy="1622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372600" y="3584287"/>
            <a:ext cx="1225503" cy="15911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2800" y="1655652"/>
            <a:ext cx="1047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Assume steady-state and use prediction matrices to predict QP solution:</a:t>
            </a:r>
          </a:p>
        </p:txBody>
      </p:sp>
    </p:spTree>
    <p:extLst>
      <p:ext uri="{BB962C8B-B14F-4D97-AF65-F5344CB8AC3E}">
        <p14:creationId xmlns:p14="http://schemas.microsoft.com/office/powerpoint/2010/main" val="15104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Centralized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Decentralized Cooperative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Decentralized Non-cooperative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System Studied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5359" y="1849465"/>
            <a:ext cx="40263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Compressor surge</a:t>
            </a:r>
            <a:r>
              <a:rPr lang="en-CA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endParaRPr lang="en-CA" sz="28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Increased pressure ratio/decreased mass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Unstable oscillations in mass flow through compressor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Increased wear/maintenance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Can cause safety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Avoided using recycle valve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014221"/>
            <a:ext cx="8694906" cy="37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7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Fine-tune controllers</a:t>
            </a:r>
          </a:p>
          <a:p>
            <a:r>
              <a:rPr lang="en-CA" dirty="0" smtClean="0"/>
              <a:t>Implement individual observers for each compressor</a:t>
            </a:r>
          </a:p>
          <a:p>
            <a:r>
              <a:rPr lang="en-CA" dirty="0" smtClean="0"/>
              <a:t>Quantify computational cost of each solution</a:t>
            </a:r>
          </a:p>
          <a:p>
            <a:pPr lvl="1"/>
            <a:r>
              <a:rPr lang="en-CA" dirty="0" smtClean="0"/>
              <a:t>How many iterations of decentralized are still cheaper than centralized solution?</a:t>
            </a:r>
          </a:p>
          <a:p>
            <a:r>
              <a:rPr lang="en-CA" dirty="0" smtClean="0"/>
              <a:t>Compare results to industry standard (traditional control)</a:t>
            </a:r>
          </a:p>
          <a:p>
            <a:r>
              <a:rPr lang="en-CA" dirty="0" smtClean="0"/>
              <a:t>Repeat process for serial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6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Dedicated surge avoidance controller:</a:t>
            </a:r>
          </a:p>
          <a:p>
            <a:pPr lvl="1"/>
            <a:r>
              <a:rPr lang="en-CA" dirty="0" smtClean="0"/>
              <a:t>Feedback loop for small disturbances</a:t>
            </a:r>
          </a:p>
          <a:p>
            <a:pPr lvl="1"/>
            <a:r>
              <a:rPr lang="en-CA" dirty="0" smtClean="0"/>
              <a:t>Additional feedforward terms when certain thresholds are crossed</a:t>
            </a:r>
          </a:p>
          <a:p>
            <a:pPr lvl="1"/>
            <a:r>
              <a:rPr lang="en-CA" dirty="0" smtClean="0"/>
              <a:t>No response when surge distance is positive – anti-windup logic used</a:t>
            </a:r>
          </a:p>
          <a:p>
            <a:pPr lvl="1"/>
            <a:r>
              <a:rPr lang="en-CA" dirty="0" smtClean="0"/>
              <a:t>Loop decoupling to separate it from pressure control</a:t>
            </a:r>
          </a:p>
          <a:p>
            <a:pPr lvl="1"/>
            <a:r>
              <a:rPr lang="en-CA" dirty="0" smtClean="0"/>
              <a:t>Additional loop decoupling for multiple compressors</a:t>
            </a:r>
          </a:p>
          <a:p>
            <a:r>
              <a:rPr lang="en-CA" dirty="0" smtClean="0"/>
              <a:t>Disadvantages:</a:t>
            </a:r>
          </a:p>
          <a:p>
            <a:pPr lvl="1"/>
            <a:r>
              <a:rPr lang="en-CA" dirty="0" smtClean="0"/>
              <a:t>Designed for gas turbines – don’t take advantage of quick response of electric drivers</a:t>
            </a:r>
          </a:p>
          <a:p>
            <a:pPr lvl="1"/>
            <a:r>
              <a:rPr lang="en-CA" dirty="0" smtClean="0"/>
              <a:t>No explicit consideration of input constraints</a:t>
            </a:r>
          </a:p>
          <a:p>
            <a:pPr lvl="1"/>
            <a:r>
              <a:rPr lang="en-CA" dirty="0" smtClean="0"/>
              <a:t>Interaction of multiple controllers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Current Industry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6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Design and simulate MPC controllers for both parallel and serial networks of 2 compressors</a:t>
            </a:r>
          </a:p>
          <a:p>
            <a:pPr lvl="1"/>
            <a:r>
              <a:rPr lang="en-CA" dirty="0" smtClean="0"/>
              <a:t>Needs to be computationally efficient</a:t>
            </a:r>
          </a:p>
          <a:p>
            <a:pPr lvl="1"/>
            <a:r>
              <a:rPr lang="en-CA" dirty="0" smtClean="0"/>
              <a:t>Implemented by each compressor independently</a:t>
            </a:r>
          </a:p>
          <a:p>
            <a:r>
              <a:rPr lang="en-CA" dirty="0" smtClean="0"/>
              <a:t>Why MPC?</a:t>
            </a:r>
          </a:p>
          <a:p>
            <a:pPr lvl="1"/>
            <a:r>
              <a:rPr lang="en-CA" dirty="0" smtClean="0"/>
              <a:t>Already been shown that MPC increases surge avoidance performance relative to traditional controllers for single compressors</a:t>
            </a:r>
          </a:p>
          <a:p>
            <a:pPr lvl="1"/>
            <a:r>
              <a:rPr lang="en-CA" dirty="0" smtClean="0"/>
              <a:t>Can naturally handle interactions &amp; input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Thesis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Single Compressor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7376" y="1158123"/>
            <a:ext cx="11214653" cy="5456352"/>
            <a:chOff x="1217376" y="1158123"/>
            <a:chExt cx="11214653" cy="5456352"/>
          </a:xfrm>
        </p:grpSpPr>
        <p:sp>
          <p:nvSpPr>
            <p:cNvPr id="101" name="TextBox 100"/>
            <p:cNvSpPr txBox="1"/>
            <p:nvPr/>
          </p:nvSpPr>
          <p:spPr>
            <a:xfrm>
              <a:off x="1897451" y="3435082"/>
              <a:ext cx="21602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States</a:t>
              </a:r>
            </a:p>
            <a:p>
              <a:r>
                <a:rPr lang="en-CA" sz="28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Inputs</a:t>
              </a:r>
            </a:p>
            <a:p>
              <a:r>
                <a:rPr lang="en-CA" sz="28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Disturbances</a:t>
              </a:r>
              <a:endPara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5400000">
              <a:off x="5912375" y="3274774"/>
              <a:ext cx="2226736" cy="1312334"/>
            </a:xfrm>
            <a:prstGeom prst="trapezoi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681910" y="4578639"/>
              <a:ext cx="706344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860800" y="2082629"/>
              <a:ext cx="1822547" cy="1574273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689600" y="2869767"/>
              <a:ext cx="679976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683347" y="4529233"/>
              <a:ext cx="68622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392722" y="3338139"/>
              <a:ext cx="1822547" cy="1574273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0215269" y="3910111"/>
              <a:ext cx="1721567" cy="430328"/>
              <a:chOff x="9325843" y="2238329"/>
              <a:chExt cx="1721567" cy="430328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0511798" y="2453493"/>
                <a:ext cx="535612" cy="4969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9861455" y="2238329"/>
                <a:ext cx="677332" cy="430328"/>
                <a:chOff x="9393574" y="4027608"/>
                <a:chExt cx="677332" cy="430328"/>
              </a:xfrm>
            </p:grpSpPr>
            <p:sp>
              <p:nvSpPr>
                <p:cNvPr id="23" name="Isosceles Triangle 22"/>
                <p:cNvSpPr/>
                <p:nvPr/>
              </p:nvSpPr>
              <p:spPr>
                <a:xfrm rot="16200000">
                  <a:off x="9686409" y="4073439"/>
                  <a:ext cx="430328" cy="338666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 rot="5400000">
                  <a:off x="9347743" y="4073439"/>
                  <a:ext cx="430328" cy="338666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 flipV="1">
                <a:off x="9325843" y="2453493"/>
                <a:ext cx="535612" cy="4969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2132980" y="1990868"/>
              <a:ext cx="1721567" cy="430328"/>
              <a:chOff x="9325843" y="2238329"/>
              <a:chExt cx="1721567" cy="43032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10511798" y="2453493"/>
                <a:ext cx="535612" cy="4969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9861455" y="2238329"/>
                <a:ext cx="677332" cy="430328"/>
                <a:chOff x="9393574" y="4027608"/>
                <a:chExt cx="677332" cy="430328"/>
              </a:xfrm>
            </p:grpSpPr>
            <p:sp>
              <p:nvSpPr>
                <p:cNvPr id="51" name="Isosceles Triangle 50"/>
                <p:cNvSpPr/>
                <p:nvPr/>
              </p:nvSpPr>
              <p:spPr>
                <a:xfrm rot="16200000">
                  <a:off x="9686409" y="4073439"/>
                  <a:ext cx="430328" cy="338666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 rot="5400000">
                  <a:off x="9347743" y="4073439"/>
                  <a:ext cx="430328" cy="338666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 flipV="1">
                <a:off x="9325843" y="2453493"/>
                <a:ext cx="535612" cy="4969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>
              <a:stCxn id="40" idx="2"/>
            </p:cNvCxnSpPr>
            <p:nvPr/>
          </p:nvCxnSpPr>
          <p:spPr>
            <a:xfrm>
              <a:off x="9303996" y="4912411"/>
              <a:ext cx="0" cy="63720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4772075" y="3699793"/>
              <a:ext cx="1" cy="1854000"/>
            </a:xfrm>
            <a:prstGeom prst="line">
              <a:avLst/>
            </a:prstGeom>
            <a:ln w="76200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6726953" y="5299966"/>
              <a:ext cx="677332" cy="430328"/>
              <a:chOff x="9393574" y="4027608"/>
              <a:chExt cx="677332" cy="430328"/>
            </a:xfrm>
          </p:grpSpPr>
          <p:sp>
            <p:nvSpPr>
              <p:cNvPr id="65" name="Isosceles Triangle 64"/>
              <p:cNvSpPr/>
              <p:nvPr/>
            </p:nvSpPr>
            <p:spPr>
              <a:xfrm rot="16200000">
                <a:off x="9686409" y="4073439"/>
                <a:ext cx="430328" cy="33866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5400000">
                <a:off x="9347743" y="4073439"/>
                <a:ext cx="430328" cy="33866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0" name="Straight Connector 69"/>
            <p:cNvCxnSpPr>
              <a:endCxn id="65" idx="3"/>
            </p:cNvCxnSpPr>
            <p:nvPr/>
          </p:nvCxnSpPr>
          <p:spPr>
            <a:xfrm flipH="1">
              <a:off x="7404285" y="5515130"/>
              <a:ext cx="189971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6" idx="3"/>
            </p:cNvCxnSpPr>
            <p:nvPr/>
          </p:nvCxnSpPr>
          <p:spPr>
            <a:xfrm flipH="1">
              <a:off x="4772073" y="5515130"/>
              <a:ext cx="195488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077806" y="2094475"/>
              <a:ext cx="13885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smtClean="0"/>
                <a:t>Input Volume</a:t>
              </a:r>
            </a:p>
            <a:p>
              <a:pPr algn="ctr"/>
              <a:r>
                <a:rPr lang="en-CA" sz="3200" b="1" dirty="0" smtClean="0">
                  <a:solidFill>
                    <a:schemeClr val="accent1"/>
                  </a:solidFill>
                </a:rPr>
                <a:t>p1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15984" y="3342750"/>
              <a:ext cx="13885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err="1" smtClean="0"/>
                <a:t>OutputVolume</a:t>
              </a:r>
              <a:endParaRPr lang="en-CA" sz="3200" dirty="0" smtClean="0"/>
            </a:p>
            <a:p>
              <a:pPr algn="ctr"/>
              <a:r>
                <a:rPr lang="en-CA" sz="3200" b="1" dirty="0" smtClean="0">
                  <a:solidFill>
                    <a:schemeClr val="accent1"/>
                  </a:solidFill>
                </a:rPr>
                <a:t>p2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44930" y="1786016"/>
              <a:ext cx="21169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smtClean="0"/>
                <a:t>Compressor</a:t>
              </a:r>
            </a:p>
            <a:p>
              <a:pPr algn="ctr"/>
              <a:r>
                <a:rPr lang="en-CA" sz="3200" b="1" dirty="0" err="1" smtClean="0">
                  <a:solidFill>
                    <a:schemeClr val="accent1"/>
                  </a:solidFill>
                </a:rPr>
                <a:t>wc</a:t>
              </a:r>
              <a:r>
                <a:rPr lang="en-CA" sz="3200" b="1" dirty="0" smtClean="0">
                  <a:solidFill>
                    <a:schemeClr val="accent1"/>
                  </a:solidFill>
                </a:rPr>
                <a:t>, mc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844178" y="1804600"/>
              <a:ext cx="338666" cy="372532"/>
              <a:chOff x="1934013" y="1849674"/>
              <a:chExt cx="338666" cy="372532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2103346" y="1849674"/>
                <a:ext cx="0" cy="37253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934013" y="1849674"/>
                <a:ext cx="3386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 rot="10800000">
              <a:off x="6896286" y="5520561"/>
              <a:ext cx="338666" cy="372532"/>
              <a:chOff x="1934013" y="1849674"/>
              <a:chExt cx="338666" cy="372532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2103346" y="1849674"/>
                <a:ext cx="0" cy="37253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34013" y="1849674"/>
                <a:ext cx="3386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10920214" y="3752743"/>
              <a:ext cx="338666" cy="372532"/>
              <a:chOff x="1934013" y="1849674"/>
              <a:chExt cx="338666" cy="372532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2103346" y="1849674"/>
                <a:ext cx="0" cy="37253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934013" y="1849674"/>
                <a:ext cx="3386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4296150" y="5537257"/>
              <a:ext cx="24308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smtClean="0"/>
                <a:t>Recycle valve</a:t>
              </a:r>
            </a:p>
            <a:p>
              <a:pPr algn="ctr"/>
              <a:r>
                <a:rPr lang="en-CA" sz="3200" b="1" dirty="0" err="1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urec</a:t>
              </a:r>
              <a:r>
                <a:rPr lang="en-CA" sz="3200" b="1" dirty="0" smtClean="0"/>
                <a:t>, </a:t>
              </a:r>
              <a:r>
                <a:rPr lang="en-CA" sz="3200" b="1" dirty="0" err="1" smtClean="0">
                  <a:solidFill>
                    <a:schemeClr val="accent1"/>
                  </a:solidFill>
                </a:rPr>
                <a:t>mr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57242" y="4238655"/>
              <a:ext cx="674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Td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17376" y="1579307"/>
              <a:ext cx="1382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err="1" smtClean="0"/>
                <a:t>p</a:t>
              </a:r>
              <a:r>
                <a:rPr lang="en-CA" sz="3200" baseline="-25000" dirty="0" err="1" smtClean="0"/>
                <a:t>atm</a:t>
              </a:r>
              <a:endParaRPr lang="en-CA" sz="3200" baseline="-25000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15934" y="1158123"/>
              <a:ext cx="1382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u_in</a:t>
              </a:r>
              <a:endParaRPr lang="en-CA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398223" y="3089284"/>
              <a:ext cx="1382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u_out</a:t>
              </a:r>
              <a:endParaRPr lang="en-CA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049381" y="4153089"/>
              <a:ext cx="1382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err="1" smtClean="0"/>
                <a:t>p</a:t>
              </a:r>
              <a:r>
                <a:rPr lang="en-CA" sz="3200" baseline="-25000" dirty="0" err="1" smtClean="0"/>
                <a:t>atm</a:t>
              </a:r>
              <a:endParaRPr lang="en-CA" sz="3200" baseline="-25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886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Single Compressor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18" y="1848405"/>
            <a:ext cx="6162907" cy="31501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4667" y="1529903"/>
            <a:ext cx="4148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p2: 	Output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SD: 	Surge distance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7" r="11108" b="17460"/>
          <a:stretch/>
        </p:blipFill>
        <p:spPr>
          <a:xfrm>
            <a:off x="1467065" y="2955346"/>
            <a:ext cx="2785533" cy="2654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45422" y="4887762"/>
                <a:ext cx="3928533" cy="90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22" y="4887762"/>
                <a:ext cx="3928533" cy="9007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Grey-box modelling:</a:t>
            </a:r>
          </a:p>
          <a:p>
            <a:pPr lvl="1"/>
            <a:r>
              <a:rPr lang="en-CA" dirty="0" smtClean="0"/>
              <a:t>Combination of parameter fitting and first principles</a:t>
            </a:r>
          </a:p>
          <a:p>
            <a:pPr lvl="1"/>
            <a:r>
              <a:rPr lang="en-CA" dirty="0" smtClean="0"/>
              <a:t>Fix order of model based on first principles</a:t>
            </a:r>
          </a:p>
          <a:p>
            <a:pPr lvl="1"/>
            <a:r>
              <a:rPr lang="en-CA" dirty="0" smtClean="0"/>
              <a:t>Use steady-state measurements to determine static model parameters</a:t>
            </a:r>
          </a:p>
          <a:p>
            <a:pPr lvl="1"/>
            <a:r>
              <a:rPr lang="en-CA" dirty="0" smtClean="0"/>
              <a:t>Dynamic parameters taken equal to physical characteristics (no identification)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Compressor Network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6" y="1295400"/>
            <a:ext cx="5385622" cy="2752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6" y="3826933"/>
            <a:ext cx="5385622" cy="27528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932" y="2548202"/>
            <a:ext cx="2025865" cy="292946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74730" y="2573337"/>
            <a:ext cx="2472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Discharge Tank</a:t>
            </a:r>
          </a:p>
          <a:p>
            <a:pPr algn="ctr"/>
            <a:endParaRPr lang="en-CA" sz="3600" dirty="0" smtClean="0"/>
          </a:p>
          <a:p>
            <a:pPr algn="ctr"/>
            <a:r>
              <a:rPr lang="en-CA" sz="3600" b="1" dirty="0" smtClean="0">
                <a:solidFill>
                  <a:schemeClr val="accent1"/>
                </a:solidFill>
              </a:rPr>
              <a:t>P</a:t>
            </a:r>
            <a:r>
              <a:rPr lang="en-CA" sz="3600" b="1" baseline="-25000" dirty="0" smtClean="0">
                <a:solidFill>
                  <a:schemeClr val="accent1"/>
                </a:solidFill>
              </a:rPr>
              <a:t>D</a:t>
            </a:r>
            <a:endParaRPr lang="en-US" sz="3600" b="1" baseline="-250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23797" y="3775090"/>
            <a:ext cx="1721567" cy="430328"/>
            <a:chOff x="9325843" y="2238329"/>
            <a:chExt cx="1721567" cy="430328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0511798" y="2453493"/>
              <a:ext cx="535612" cy="496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9861455" y="2238329"/>
              <a:ext cx="677332" cy="430328"/>
              <a:chOff x="9393574" y="4027608"/>
              <a:chExt cx="677332" cy="430328"/>
            </a:xfrm>
          </p:grpSpPr>
          <p:sp>
            <p:nvSpPr>
              <p:cNvPr id="16" name="Isosceles Triangle 15"/>
              <p:cNvSpPr/>
              <p:nvPr/>
            </p:nvSpPr>
            <p:spPr>
              <a:xfrm rot="16200000">
                <a:off x="9686409" y="4073439"/>
                <a:ext cx="430328" cy="33866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5400000">
                <a:off x="9347743" y="4073439"/>
                <a:ext cx="430328" cy="33866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9325843" y="2453493"/>
              <a:ext cx="535612" cy="496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928148" y="4070397"/>
            <a:ext cx="138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err="1" smtClean="0"/>
              <a:t>p</a:t>
            </a:r>
            <a:r>
              <a:rPr lang="en-CA" sz="3200" baseline="-25000" dirty="0" err="1" smtClean="0"/>
              <a:t>atm</a:t>
            </a:r>
            <a:endParaRPr lang="en-CA" sz="3200" baseline="-250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0628742" y="3617722"/>
            <a:ext cx="338666" cy="372532"/>
            <a:chOff x="1934013" y="1849674"/>
            <a:chExt cx="338666" cy="37253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103346" y="1849674"/>
              <a:ext cx="0" cy="3725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34013" y="1849674"/>
              <a:ext cx="3386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7305675" y="2763581"/>
            <a:ext cx="59225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80293" y="5296438"/>
            <a:ext cx="59225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959" y="2390095"/>
            <a:ext cx="2160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States</a:t>
            </a:r>
          </a:p>
          <a:p>
            <a:r>
              <a:rPr lang="en-CA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Inputs</a:t>
            </a:r>
          </a:p>
          <a:p>
            <a:r>
              <a:rPr lang="en-CA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Disturbances</a:t>
            </a:r>
            <a:endParaRPr lang="en-US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05702" y="3077373"/>
            <a:ext cx="102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u_tank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15" y="1913467"/>
            <a:ext cx="10542589" cy="3969807"/>
          </a:xfrm>
        </p:spPr>
        <p:txBody>
          <a:bodyPr numCol="2">
            <a:noAutofit/>
          </a:bodyPr>
          <a:lstStyle/>
          <a:p>
            <a:pPr>
              <a:spcBef>
                <a:spcPts val="0"/>
              </a:spcBef>
            </a:pPr>
            <a:r>
              <a:rPr lang="en-CA" sz="2800" dirty="0" smtClean="0"/>
              <a:t>Linearized MPC</a:t>
            </a:r>
          </a:p>
          <a:p>
            <a:pPr>
              <a:spcBef>
                <a:spcPts val="0"/>
              </a:spcBef>
            </a:pPr>
            <a:r>
              <a:rPr lang="en-CA" sz="2800" dirty="0" smtClean="0"/>
              <a:t>Prediction horizon: p = 100</a:t>
            </a:r>
          </a:p>
          <a:p>
            <a:pPr>
              <a:spcBef>
                <a:spcPts val="0"/>
              </a:spcBef>
            </a:pPr>
            <a:r>
              <a:rPr lang="en-CA" sz="2800" dirty="0" smtClean="0"/>
              <a:t>Move horizon:</a:t>
            </a:r>
            <a:r>
              <a:rPr lang="en-CA" sz="2800" dirty="0"/>
              <a:t> </a:t>
            </a:r>
            <a:r>
              <a:rPr lang="en-CA" sz="2800" dirty="0" smtClean="0"/>
              <a:t>u = 2</a:t>
            </a:r>
          </a:p>
          <a:p>
            <a:pPr>
              <a:spcBef>
                <a:spcPts val="0"/>
              </a:spcBef>
            </a:pPr>
            <a:r>
              <a:rPr lang="en-CA" sz="2800" dirty="0" smtClean="0"/>
              <a:t>Augmented state includes: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5 states per compressor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Discharge tank pressure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20-40 recycle valve delay states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2 integrator states/compressor</a:t>
            </a:r>
            <a:endParaRPr lang="en-US" sz="2400" dirty="0" smtClean="0"/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en-CA" sz="2800" dirty="0">
                <a:solidFill>
                  <a:prstClr val="white"/>
                </a:solidFill>
              </a:rPr>
              <a:t>Primary control objective: </a:t>
            </a:r>
            <a:r>
              <a:rPr lang="en-CA" sz="2800" dirty="0" smtClean="0">
                <a:solidFill>
                  <a:prstClr val="white"/>
                </a:solidFill>
              </a:rPr>
              <a:t/>
            </a:r>
            <a:br>
              <a:rPr lang="en-CA" sz="2800" dirty="0" smtClean="0">
                <a:solidFill>
                  <a:prstClr val="white"/>
                </a:solidFill>
              </a:rPr>
            </a:br>
            <a:r>
              <a:rPr lang="en-CA" sz="2800" b="1" dirty="0" smtClean="0">
                <a:solidFill>
                  <a:srgbClr val="D7537B"/>
                </a:solidFill>
              </a:rPr>
              <a:t>surge </a:t>
            </a:r>
            <a:r>
              <a:rPr lang="en-CA" sz="2800" b="1" dirty="0">
                <a:solidFill>
                  <a:srgbClr val="D7537B"/>
                </a:solidFill>
              </a:rPr>
              <a:t>control </a:t>
            </a:r>
            <a:r>
              <a:rPr lang="en-CA" sz="2800" dirty="0">
                <a:solidFill>
                  <a:prstClr val="white"/>
                </a:solidFill>
              </a:rPr>
              <a:t>of both compressors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SzTx/>
            </a:pPr>
            <a:r>
              <a:rPr lang="en-CA" sz="2800" dirty="0" smtClean="0">
                <a:solidFill>
                  <a:prstClr val="white"/>
                </a:solidFill>
              </a:rPr>
              <a:t>Secondary </a:t>
            </a:r>
            <a:r>
              <a:rPr lang="en-CA" sz="2800" dirty="0">
                <a:solidFill>
                  <a:prstClr val="white"/>
                </a:solidFill>
              </a:rPr>
              <a:t>control objectives:</a:t>
            </a:r>
            <a:r>
              <a:rPr lang="en-CA" sz="2800" dirty="0">
                <a:solidFill>
                  <a:srgbClr val="D7537B"/>
                </a:solidFill>
              </a:rPr>
              <a:t> </a:t>
            </a:r>
            <a:endParaRPr lang="en-CA" sz="2800" b="1" dirty="0" smtClean="0">
              <a:solidFill>
                <a:srgbClr val="D7537B"/>
              </a:solidFill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buSzTx/>
            </a:pPr>
            <a:r>
              <a:rPr lang="en-CA" sz="2400" dirty="0" smtClean="0">
                <a:solidFill>
                  <a:prstClr val="white"/>
                </a:solidFill>
              </a:rPr>
              <a:t>follow </a:t>
            </a:r>
            <a:r>
              <a:rPr lang="en-CA" sz="2400" dirty="0">
                <a:solidFill>
                  <a:srgbClr val="D7537B"/>
                </a:solidFill>
              </a:rPr>
              <a:t>discharge pressure </a:t>
            </a:r>
            <a:r>
              <a:rPr lang="en-CA" sz="2400" dirty="0" err="1">
                <a:solidFill>
                  <a:srgbClr val="D7537B"/>
                </a:solidFill>
              </a:rPr>
              <a:t>setpoint</a:t>
            </a:r>
            <a:endParaRPr lang="en-CA" sz="2400" dirty="0">
              <a:solidFill>
                <a:prstClr val="white"/>
              </a:solidFill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en-CA" sz="2400" dirty="0" smtClean="0">
                <a:solidFill>
                  <a:prstClr val="white"/>
                </a:solidFill>
              </a:rPr>
              <a:t>keep </a:t>
            </a:r>
            <a:r>
              <a:rPr lang="en-CA" sz="2400" dirty="0">
                <a:solidFill>
                  <a:prstClr val="white"/>
                </a:solidFill>
              </a:rPr>
              <a:t>both </a:t>
            </a:r>
            <a:r>
              <a:rPr lang="en-CA" sz="2400" dirty="0">
                <a:solidFill>
                  <a:srgbClr val="D7537B"/>
                </a:solidFill>
              </a:rPr>
              <a:t>output pressures </a:t>
            </a:r>
            <a:r>
              <a:rPr lang="en-CA" sz="2400" dirty="0" smtClean="0">
                <a:solidFill>
                  <a:srgbClr val="D7537B"/>
                </a:solidFill>
              </a:rPr>
              <a:t>equal </a:t>
            </a:r>
            <a:br>
              <a:rPr lang="en-CA" sz="2400" dirty="0" smtClean="0">
                <a:solidFill>
                  <a:srgbClr val="D7537B"/>
                </a:solidFill>
              </a:rPr>
            </a:br>
            <a:r>
              <a:rPr lang="en-CA" dirty="0" smtClean="0"/>
              <a:t>(or objective from load-sharing controller)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571</Words>
  <Application>Microsoft Office PowerPoint</Application>
  <PresentationFormat>Widescreen</PresentationFormat>
  <Paragraphs>226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Tw Cen MT</vt:lpstr>
      <vt:lpstr>Circuit</vt:lpstr>
      <vt:lpstr>Model predictive control of compressor networks</vt:lpstr>
      <vt:lpstr>Introduction</vt:lpstr>
      <vt:lpstr>Introduction</vt:lpstr>
      <vt:lpstr>Introduction</vt:lpstr>
      <vt:lpstr>Modelling</vt:lpstr>
      <vt:lpstr>Modelling</vt:lpstr>
      <vt:lpstr>Modelling</vt:lpstr>
      <vt:lpstr>Modelling</vt:lpstr>
      <vt:lpstr>Control</vt:lpstr>
      <vt:lpstr>Control</vt:lpstr>
      <vt:lpstr>Control</vt:lpstr>
      <vt:lpstr>Control</vt:lpstr>
      <vt:lpstr>Control</vt:lpstr>
      <vt:lpstr>Control</vt:lpstr>
      <vt:lpstr>Control</vt:lpstr>
      <vt:lpstr>Considerations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predictive control of compressor networks</dc:title>
  <dc:creator>Kathleen Jones</dc:creator>
  <cp:lastModifiedBy>Kathleen Jones</cp:lastModifiedBy>
  <cp:revision>50</cp:revision>
  <dcterms:created xsi:type="dcterms:W3CDTF">2016-04-19T08:54:16Z</dcterms:created>
  <dcterms:modified xsi:type="dcterms:W3CDTF">2016-04-20T14:20:05Z</dcterms:modified>
</cp:coreProperties>
</file>