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7" r:id="rId12"/>
  </p:sldIdLst>
  <p:sldSz cx="13004800" cy="9753600"/>
  <p:notesSz cx="6858000" cy="9144000"/>
  <p:defaultTextStyle>
    <a:lvl1pPr algn="ctr" defTabSz="584200">
      <a:defRPr sz="4200">
        <a:latin typeface="+mn-lt"/>
        <a:ea typeface="+mn-ea"/>
        <a:cs typeface="+mn-cs"/>
        <a:sym typeface="Gill Sans"/>
      </a:defRPr>
    </a:lvl1pPr>
    <a:lvl2pPr indent="342900" algn="ctr" defTabSz="584200">
      <a:defRPr sz="4200">
        <a:latin typeface="+mn-lt"/>
        <a:ea typeface="+mn-ea"/>
        <a:cs typeface="+mn-cs"/>
        <a:sym typeface="Gill Sans"/>
      </a:defRPr>
    </a:lvl2pPr>
    <a:lvl3pPr indent="685800" algn="ctr" defTabSz="584200">
      <a:defRPr sz="4200">
        <a:latin typeface="+mn-lt"/>
        <a:ea typeface="+mn-ea"/>
        <a:cs typeface="+mn-cs"/>
        <a:sym typeface="Gill Sans"/>
      </a:defRPr>
    </a:lvl3pPr>
    <a:lvl4pPr indent="1028700" algn="ctr" defTabSz="584200">
      <a:defRPr sz="4200">
        <a:latin typeface="+mn-lt"/>
        <a:ea typeface="+mn-ea"/>
        <a:cs typeface="+mn-cs"/>
        <a:sym typeface="Gill Sans"/>
      </a:defRPr>
    </a:lvl4pPr>
    <a:lvl5pPr indent="1371600" algn="ctr" defTabSz="584200">
      <a:defRPr sz="4200">
        <a:latin typeface="+mn-lt"/>
        <a:ea typeface="+mn-ea"/>
        <a:cs typeface="+mn-cs"/>
        <a:sym typeface="Gill Sans"/>
      </a:defRPr>
    </a:lvl5pPr>
    <a:lvl6pPr indent="1714500" algn="ctr" defTabSz="584200">
      <a:defRPr sz="4200">
        <a:latin typeface="+mn-lt"/>
        <a:ea typeface="+mn-ea"/>
        <a:cs typeface="+mn-cs"/>
        <a:sym typeface="Gill Sans"/>
      </a:defRPr>
    </a:lvl6pPr>
    <a:lvl7pPr indent="2057400" algn="ctr" defTabSz="584200">
      <a:defRPr sz="4200">
        <a:latin typeface="+mn-lt"/>
        <a:ea typeface="+mn-ea"/>
        <a:cs typeface="+mn-cs"/>
        <a:sym typeface="Gill Sans"/>
      </a:defRPr>
    </a:lvl7pPr>
    <a:lvl8pPr indent="2400300" algn="ctr" defTabSz="584200">
      <a:defRPr sz="4200">
        <a:latin typeface="+mn-lt"/>
        <a:ea typeface="+mn-ea"/>
        <a:cs typeface="+mn-cs"/>
        <a:sym typeface="Gill Sans"/>
      </a:defRPr>
    </a:lvl8pPr>
    <a:lvl9pPr indent="2743200" algn="ctr" defTabSz="584200">
      <a:defRPr sz="4200"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595"/>
  </p:normalViewPr>
  <p:slideViewPr>
    <p:cSldViewPr snapToGrid="0" snapToObjects="1">
      <p:cViewPr>
        <p:scale>
          <a:sx n="80" d="100"/>
          <a:sy n="80" d="100"/>
        </p:scale>
        <p:origin x="1352" y="-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60860833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algn="ctr" defTabSz="584200">
        <a:defRPr sz="8400">
          <a:latin typeface="+mn-lt"/>
          <a:ea typeface="+mn-ea"/>
          <a:cs typeface="+mn-cs"/>
          <a:sym typeface="Gill Sans"/>
        </a:defRPr>
      </a:lvl1pPr>
      <a:lvl2pPr indent="228600" algn="ctr" defTabSz="584200">
        <a:defRPr sz="8400">
          <a:latin typeface="+mn-lt"/>
          <a:ea typeface="+mn-ea"/>
          <a:cs typeface="+mn-cs"/>
          <a:sym typeface="Gill Sans"/>
        </a:defRPr>
      </a:lvl2pPr>
      <a:lvl3pPr indent="457200" algn="ctr" defTabSz="584200">
        <a:defRPr sz="8400">
          <a:latin typeface="+mn-lt"/>
          <a:ea typeface="+mn-ea"/>
          <a:cs typeface="+mn-cs"/>
          <a:sym typeface="Gill Sans"/>
        </a:defRPr>
      </a:lvl3pPr>
      <a:lvl4pPr indent="685800" algn="ctr" defTabSz="584200">
        <a:defRPr sz="8400">
          <a:latin typeface="+mn-lt"/>
          <a:ea typeface="+mn-ea"/>
          <a:cs typeface="+mn-cs"/>
          <a:sym typeface="Gill Sans"/>
        </a:defRPr>
      </a:lvl4pPr>
      <a:lvl5pPr indent="914400" algn="ctr" defTabSz="584200">
        <a:defRPr sz="8400">
          <a:latin typeface="+mn-lt"/>
          <a:ea typeface="+mn-ea"/>
          <a:cs typeface="+mn-cs"/>
          <a:sym typeface="Gill Sans"/>
        </a:defRPr>
      </a:lvl5pPr>
      <a:lvl6pPr indent="1143000" algn="ctr" defTabSz="584200">
        <a:defRPr sz="8400">
          <a:latin typeface="+mn-lt"/>
          <a:ea typeface="+mn-ea"/>
          <a:cs typeface="+mn-cs"/>
          <a:sym typeface="Gill Sans"/>
        </a:defRPr>
      </a:lvl6pPr>
      <a:lvl7pPr indent="1371600" algn="ctr" defTabSz="584200">
        <a:defRPr sz="8400">
          <a:latin typeface="+mn-lt"/>
          <a:ea typeface="+mn-ea"/>
          <a:cs typeface="+mn-cs"/>
          <a:sym typeface="Gill Sans"/>
        </a:defRPr>
      </a:lvl7pPr>
      <a:lvl8pPr indent="1600200" algn="ctr" defTabSz="584200">
        <a:defRPr sz="8400">
          <a:latin typeface="+mn-lt"/>
          <a:ea typeface="+mn-ea"/>
          <a:cs typeface="+mn-cs"/>
          <a:sym typeface="Gill Sans"/>
        </a:defRPr>
      </a:lvl8pPr>
      <a:lvl9pPr indent="1828800" algn="ctr" defTabSz="584200">
        <a:defRPr sz="8400">
          <a:latin typeface="+mn-lt"/>
          <a:ea typeface="+mn-ea"/>
          <a:cs typeface="+mn-cs"/>
          <a:sym typeface="Gill Sans"/>
        </a:defRPr>
      </a:lvl9pPr>
    </p:titleStyle>
    <p:bodyStyle>
      <a:lvl1pPr marL="889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1pPr>
      <a:lvl2pPr marL="1333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2pPr>
      <a:lvl3pPr marL="1778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3pPr>
      <a:lvl4pPr marL="2222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4pPr>
      <a:lvl5pPr marL="2667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5pPr>
      <a:lvl6pPr marL="30226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6pPr>
      <a:lvl7pPr marL="33782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7pPr>
      <a:lvl8pPr marL="37338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8pPr>
      <a:lvl9pPr marL="40894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10095364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10095364" y="0"/>
            <a:ext cx="2909435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48" name="Shape 48"/>
          <p:cNvSpPr/>
          <p:nvPr/>
        </p:nvSpPr>
        <p:spPr>
          <a:xfrm>
            <a:off x="749300" y="939800"/>
            <a:ext cx="11506200" cy="1714500"/>
          </a:xfrm>
          <a:prstGeom prst="roundRect">
            <a:avLst>
              <a:gd name="adj" fmla="val 11111"/>
            </a:avLst>
          </a:prstGeom>
          <a:solidFill>
            <a:srgbClr val="F8F8F8"/>
          </a:solidFill>
          <a:ln w="12700">
            <a:miter lim="400000"/>
          </a:ln>
          <a:effectLst>
            <a:outerShdw blurRad="127000" dist="127000" dir="2640000" rotWithShape="0">
              <a:srgbClr val="000000">
                <a:alpha val="3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1321922" y="1023223"/>
            <a:ext cx="10350501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B51A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dirty="0" smtClean="0">
                <a:solidFill>
                  <a:srgbClr val="B51A00"/>
                </a:solidFill>
              </a:rPr>
              <a:t>Optimized Navigation </a:t>
            </a:r>
            <a:r>
              <a:rPr lang="en-US" sz="4200" dirty="0" err="1" smtClean="0">
                <a:solidFill>
                  <a:srgbClr val="B51A00"/>
                </a:solidFill>
              </a:rPr>
              <a:t>Behaviour</a:t>
            </a:r>
            <a:r>
              <a:rPr lang="en-US" sz="4200" dirty="0" smtClean="0">
                <a:solidFill>
                  <a:srgbClr val="B51A00"/>
                </a:solidFill>
              </a:rPr>
              <a:t> of Multiple Robots based on Motor-Schema</a:t>
            </a:r>
            <a:endParaRPr sz="4200" dirty="0">
              <a:solidFill>
                <a:srgbClr val="B51A00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2903072" y="7131050"/>
            <a:ext cx="127001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endParaRPr sz="3300"/>
          </a:p>
        </p:txBody>
      </p:sp>
      <p:sp>
        <p:nvSpPr>
          <p:cNvPr id="51" name="Shape 51"/>
          <p:cNvSpPr/>
          <p:nvPr/>
        </p:nvSpPr>
        <p:spPr>
          <a:xfrm>
            <a:off x="749300" y="3973775"/>
            <a:ext cx="5128127" cy="3518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just">
              <a:defRPr sz="1800"/>
            </a:pPr>
            <a:r>
              <a:rPr lang="en-US" sz="3200" dirty="0" smtClean="0">
                <a:latin typeface="Arial Rounded MT Bold" charset="0"/>
                <a:ea typeface="Arial Rounded MT Bold" charset="0"/>
                <a:cs typeface="Arial Rounded MT Bold" charset="0"/>
                <a:sym typeface="Gill Sans SemiBold"/>
              </a:rPr>
              <a:t>Professor:</a:t>
            </a:r>
            <a:endParaRPr sz="4200" dirty="0" smtClean="0">
              <a:latin typeface="Arial Rounded MT Bold" charset="0"/>
              <a:ea typeface="Arial Rounded MT Bold" charset="0"/>
              <a:cs typeface="Arial Rounded MT Bold" charset="0"/>
              <a:sym typeface="Gill Sans SemiBold"/>
            </a:endParaRPr>
          </a:p>
          <a:p>
            <a:pPr lvl="0" algn="just">
              <a:defRPr sz="1800"/>
            </a:pPr>
            <a:r>
              <a:rPr lang="en-US" sz="2900" dirty="0" err="1" smtClean="0"/>
              <a:t>Alcherio</a:t>
            </a:r>
            <a:r>
              <a:rPr lang="en-US" sz="2900" dirty="0" smtClean="0"/>
              <a:t> </a:t>
            </a:r>
            <a:r>
              <a:rPr lang="en-US" sz="2900" dirty="0" err="1" smtClean="0"/>
              <a:t>Martinoli</a:t>
            </a:r>
            <a:endParaRPr sz="2900" dirty="0"/>
          </a:p>
          <a:p>
            <a:pPr lvl="0" algn="just">
              <a:defRPr sz="1800"/>
            </a:pPr>
            <a:r>
              <a:rPr lang="en-US" sz="2000" dirty="0" smtClean="0"/>
              <a:t>Distributed Intelligent Systems </a:t>
            </a:r>
          </a:p>
          <a:p>
            <a:pPr lvl="0" algn="just">
              <a:defRPr sz="1800"/>
            </a:pPr>
            <a:r>
              <a:rPr lang="en-US" sz="2000" dirty="0" smtClean="0"/>
              <a:t>and Algorithms Laboratory</a:t>
            </a:r>
            <a:endParaRPr sz="2000" dirty="0"/>
          </a:p>
          <a:p>
            <a:pPr lvl="0" algn="just">
              <a:defRPr sz="1800"/>
            </a:pPr>
            <a:endParaRPr lang="en-US" sz="2000" dirty="0" smtClean="0"/>
          </a:p>
          <a:p>
            <a:pPr lvl="0" algn="just">
              <a:defRPr sz="1800"/>
            </a:pPr>
            <a:r>
              <a:rPr lang="en-US" sz="32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Assistant:</a:t>
            </a:r>
            <a:endParaRPr sz="2000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lvl="0" algn="just">
              <a:defRPr sz="1800"/>
            </a:pPr>
            <a:r>
              <a:rPr lang="en-US" sz="2900" dirty="0" err="1" smtClean="0"/>
              <a:t>Zeynab</a:t>
            </a:r>
            <a:r>
              <a:rPr lang="en-US" sz="2900" dirty="0" smtClean="0"/>
              <a:t> </a:t>
            </a:r>
            <a:r>
              <a:rPr lang="en-US" sz="2900" dirty="0" err="1" smtClean="0"/>
              <a:t>Talebpour</a:t>
            </a:r>
            <a:endParaRPr sz="2900" dirty="0"/>
          </a:p>
          <a:p>
            <a:pPr lvl="0" algn="just">
              <a:defRPr sz="1800"/>
            </a:pPr>
            <a:r>
              <a:rPr lang="en-US" sz="2000" dirty="0"/>
              <a:t>Distributed Intelligent Systems </a:t>
            </a:r>
            <a:endParaRPr lang="en-US" sz="2000" dirty="0" smtClean="0"/>
          </a:p>
          <a:p>
            <a:pPr lvl="0" algn="just">
              <a:defRPr sz="1800"/>
            </a:pPr>
            <a:r>
              <a:rPr lang="en-US" sz="2000" dirty="0" smtClean="0"/>
              <a:t>and </a:t>
            </a:r>
            <a:r>
              <a:rPr lang="en-US" sz="2000" dirty="0"/>
              <a:t>Algorithms Laboratory</a:t>
            </a:r>
            <a:endParaRPr lang="en-US" sz="2000" dirty="0"/>
          </a:p>
        </p:txBody>
      </p:sp>
      <p:sp>
        <p:nvSpPr>
          <p:cNvPr id="52" name="Shape 52"/>
          <p:cNvSpPr/>
          <p:nvPr/>
        </p:nvSpPr>
        <p:spPr>
          <a:xfrm>
            <a:off x="8957517" y="3612138"/>
            <a:ext cx="5803900" cy="424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3300" dirty="0" smtClean="0">
                <a:latin typeface="Arial Rounded MT Bold" charset="0"/>
                <a:ea typeface="Arial Rounded MT Bold" charset="0"/>
                <a:cs typeface="Arial Rounded MT Bold" charset="0"/>
                <a:sym typeface="Gill Sans SemiBold"/>
              </a:rPr>
              <a:t>Students</a:t>
            </a:r>
            <a:r>
              <a:rPr sz="4200" dirty="0" smtClean="0">
                <a:latin typeface="Arial Rounded MT Bold" charset="0"/>
                <a:ea typeface="Arial Rounded MT Bold" charset="0"/>
                <a:cs typeface="Arial Rounded MT Bold" charset="0"/>
                <a:sym typeface="Gill Sans SemiBold"/>
              </a:rPr>
              <a:t>:</a:t>
            </a:r>
            <a:endParaRPr sz="4200" dirty="0">
              <a:latin typeface="Arial Rounded MT Bold" charset="0"/>
              <a:ea typeface="Arial Rounded MT Bold" charset="0"/>
              <a:cs typeface="Arial Rounded MT Bold" charset="0"/>
              <a:sym typeface="Gill Sans SemiBold"/>
            </a:endParaRPr>
          </a:p>
          <a:p>
            <a:pPr lvl="0" algn="l">
              <a:defRPr sz="1800"/>
            </a:pPr>
            <a:r>
              <a:rPr lang="en-US" sz="2900" dirty="0" err="1" smtClean="0"/>
              <a:t>Ondine</a:t>
            </a:r>
            <a:r>
              <a:rPr lang="en-US" sz="2900" dirty="0" smtClean="0"/>
              <a:t> </a:t>
            </a:r>
            <a:r>
              <a:rPr lang="en-US" sz="2900" dirty="0" err="1" smtClean="0"/>
              <a:t>Chanon</a:t>
            </a:r>
            <a:endParaRPr sz="2900" dirty="0"/>
          </a:p>
          <a:p>
            <a:pPr lvl="0" algn="l">
              <a:defRPr sz="1800"/>
            </a:pPr>
            <a:r>
              <a:rPr lang="en-US" sz="2000" dirty="0" smtClean="0"/>
              <a:t>Computational Science and </a:t>
            </a:r>
          </a:p>
          <a:p>
            <a:pPr lvl="0" algn="l">
              <a:defRPr sz="1800"/>
            </a:pPr>
            <a:r>
              <a:rPr lang="en-US" sz="2000" dirty="0" smtClean="0"/>
              <a:t>Engineering</a:t>
            </a:r>
            <a:endParaRPr sz="2000" dirty="0"/>
          </a:p>
          <a:p>
            <a:pPr lvl="0" algn="l">
              <a:defRPr sz="1800"/>
            </a:pPr>
            <a:endParaRPr sz="2000" dirty="0"/>
          </a:p>
          <a:p>
            <a:pPr lvl="0" algn="l">
              <a:defRPr sz="1800"/>
            </a:pPr>
            <a:r>
              <a:rPr lang="en-US" sz="2900" dirty="0" smtClean="0"/>
              <a:t>Nicolas </a:t>
            </a:r>
            <a:r>
              <a:rPr lang="en-US" sz="2900" dirty="0" err="1"/>
              <a:t>H</a:t>
            </a:r>
            <a:r>
              <a:rPr lang="en-US" sz="2900" dirty="0" err="1" smtClean="0"/>
              <a:t>ubacher</a:t>
            </a:r>
            <a:endParaRPr sz="2900" dirty="0"/>
          </a:p>
          <a:p>
            <a:pPr lvl="0" algn="l">
              <a:defRPr sz="1800"/>
            </a:pPr>
            <a:r>
              <a:rPr lang="en-US" sz="2000" dirty="0" smtClean="0"/>
              <a:t>Computer Science</a:t>
            </a:r>
            <a:endParaRPr sz="2000" dirty="0"/>
          </a:p>
          <a:p>
            <a:pPr lvl="0" algn="l">
              <a:defRPr sz="1800"/>
            </a:pPr>
            <a:endParaRPr sz="2000" dirty="0"/>
          </a:p>
          <a:p>
            <a:pPr lvl="0" algn="l">
              <a:defRPr sz="1800"/>
            </a:pPr>
            <a:r>
              <a:rPr lang="en-US" sz="2900" dirty="0" smtClean="0"/>
              <a:t>Stefano </a:t>
            </a:r>
            <a:r>
              <a:rPr lang="en-US" sz="2900" dirty="0" err="1" smtClean="0"/>
              <a:t>Savar</a:t>
            </a:r>
            <a:r>
              <a:rPr lang="en-US" sz="2900" dirty="0" err="1" smtClean="0"/>
              <a:t>è</a:t>
            </a:r>
            <a:endParaRPr sz="2900" dirty="0"/>
          </a:p>
          <a:p>
            <a:pPr algn="l">
              <a:defRPr sz="1800"/>
            </a:pPr>
            <a:r>
              <a:rPr lang="en-US" sz="2000" dirty="0" smtClean="0"/>
              <a:t>Computational </a:t>
            </a:r>
            <a:r>
              <a:rPr lang="en-US" sz="2000" dirty="0"/>
              <a:t>Science and </a:t>
            </a:r>
            <a:endParaRPr lang="en-US" sz="2000" dirty="0" smtClean="0"/>
          </a:p>
          <a:p>
            <a:pPr algn="l">
              <a:defRPr sz="1800"/>
            </a:pPr>
            <a:r>
              <a:rPr lang="en-US" sz="2000" dirty="0" smtClean="0"/>
              <a:t>Engineering</a:t>
            </a:r>
            <a:endParaRPr lang="en-US" sz="2000" dirty="0"/>
          </a:p>
        </p:txBody>
      </p:sp>
      <p:sp>
        <p:nvSpPr>
          <p:cNvPr id="54" name="Shape 54"/>
          <p:cNvSpPr/>
          <p:nvPr/>
        </p:nvSpPr>
        <p:spPr>
          <a:xfrm>
            <a:off x="2218690" y="-39434"/>
            <a:ext cx="5900654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Distributed Intelligent Systems – Course Project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0941473" y="7347"/>
            <a:ext cx="1155766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300" smtClean="0"/>
              <a:t>CSE - IN</a:t>
            </a:r>
            <a:endParaRPr sz="23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32" y="2857295"/>
            <a:ext cx="4114800" cy="6235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17870456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6159500" cy="5461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6159500" y="0"/>
            <a:ext cx="6845300" cy="546100"/>
          </a:xfrm>
          <a:prstGeom prst="rect">
            <a:avLst/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355600" y="660589"/>
            <a:ext cx="12280900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smtClean="0">
                <a:solidFill>
                  <a:srgbClr val="B51A00"/>
                </a:solidFill>
              </a:rPr>
              <a:t>Bibliogra</a:t>
            </a:r>
            <a:r>
              <a:rPr lang="en-US" sz="4200" dirty="0" smtClean="0">
                <a:solidFill>
                  <a:srgbClr val="B51A00"/>
                </a:solidFill>
              </a:rPr>
              <a:t>phy</a:t>
            </a:r>
            <a:endParaRPr sz="4200" dirty="0">
              <a:solidFill>
                <a:srgbClr val="B51A00"/>
              </a:solidFill>
            </a:endParaRPr>
          </a:p>
        </p:txBody>
      </p:sp>
      <p:sp>
        <p:nvSpPr>
          <p:cNvPr id="61" name="Shape 61"/>
          <p:cNvSpPr/>
          <p:nvPr/>
        </p:nvSpPr>
        <p:spPr>
          <a:xfrm>
            <a:off x="4780849" y="-12700"/>
            <a:ext cx="129904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Introduzione</a:t>
            </a:r>
          </a:p>
        </p:txBody>
      </p:sp>
      <p:sp>
        <p:nvSpPr>
          <p:cNvPr id="62" name="Shape 62"/>
          <p:cNvSpPr/>
          <p:nvPr/>
        </p:nvSpPr>
        <p:spPr>
          <a:xfrm>
            <a:off x="0" y="9245600"/>
            <a:ext cx="4635500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4635500" y="9245600"/>
            <a:ext cx="8369300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2611533" y="9239250"/>
            <a:ext cx="1827679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Stefano Savarè</a:t>
            </a:r>
          </a:p>
        </p:txBody>
      </p:sp>
      <p:sp>
        <p:nvSpPr>
          <p:cNvPr id="65" name="Shape 65"/>
          <p:cNvSpPr/>
          <p:nvPr/>
        </p:nvSpPr>
        <p:spPr>
          <a:xfrm>
            <a:off x="4821535" y="9239250"/>
            <a:ext cx="2360675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30 settembre 2014</a:t>
            </a:r>
          </a:p>
        </p:txBody>
      </p:sp>
      <p:sp>
        <p:nvSpPr>
          <p:cNvPr id="66" name="Shape 66"/>
          <p:cNvSpPr/>
          <p:nvPr/>
        </p:nvSpPr>
        <p:spPr>
          <a:xfrm>
            <a:off x="179675" y="5137150"/>
            <a:ext cx="12039601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37066" lvl="0" indent="-237066" algn="just">
              <a:lnSpc>
                <a:spcPct val="80000"/>
              </a:lnSpc>
              <a:buSzPct val="100000"/>
              <a:buBlip>
                <a:blip r:embed="rId2"/>
              </a:buBlip>
              <a:defRPr sz="1800"/>
            </a:pPr>
            <a:r>
              <a:rPr sz="2400"/>
              <a:t> </a:t>
            </a:r>
            <a:r>
              <a:rPr sz="2400">
                <a:solidFill>
                  <a:srgbClr val="B51A00"/>
                </a:solidFill>
              </a:rPr>
              <a:t>P. Colli Franzone, L. Guerri, M. Pennacchio, e B. Taccardi </a:t>
            </a:r>
            <a:br>
              <a:rPr sz="2400">
                <a:solidFill>
                  <a:srgbClr val="B51A00"/>
                </a:solidFill>
              </a:rPr>
            </a:br>
            <a:r>
              <a:rPr sz="2200"/>
              <a:t>Spread of excitation in 3-D models of the anisotropic cardiac tissue. II. Effec- ts of fiber architecture and ventricular geometry </a:t>
            </a:r>
            <a:br>
              <a:rPr sz="2200"/>
            </a:br>
            <a:r>
              <a:rPr sz="2200" i="1">
                <a:solidFill>
                  <a:srgbClr val="B51A00"/>
                </a:solidFill>
              </a:rPr>
              <a:t>Math. Biosci, 1998.</a:t>
            </a:r>
          </a:p>
        </p:txBody>
      </p:sp>
      <p:sp>
        <p:nvSpPr>
          <p:cNvPr id="67" name="Shape 67"/>
          <p:cNvSpPr/>
          <p:nvPr/>
        </p:nvSpPr>
        <p:spPr>
          <a:xfrm>
            <a:off x="158204" y="3232150"/>
            <a:ext cx="13068301" cy="19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66700" lvl="0" indent="-266700" algn="l" defTabSz="457200">
              <a:lnSpc>
                <a:spcPct val="80000"/>
              </a:lnSpc>
              <a:spcBef>
                <a:spcPts val="1200"/>
              </a:spcBef>
              <a:buSzPct val="100000"/>
              <a:buBlip>
                <a:blip r:embed="rId2"/>
              </a:buBlip>
              <a:tabLst>
                <a:tab pos="139700" algn="l"/>
                <a:tab pos="457200" algn="l"/>
              </a:tabLst>
              <a:defRPr sz="1800"/>
            </a:pPr>
            <a:r>
              <a:rPr sz="2700" i="1">
                <a:solidFill>
                  <a:srgbClr val="B51A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solidFill>
                  <a:srgbClr val="B51A00"/>
                </a:solidFill>
              </a:rPr>
              <a:t>Palamara, C. Vergara, D. Catanzariti, E. Faggiano, M. Cen- tonze, C. Pangrazzi, M. Maines, and A. Quarteroni, </a:t>
            </a:r>
            <a:r>
              <a:rPr sz="2700">
                <a:solidFill>
                  <a:srgbClr val="B51A00"/>
                </a:solidFill>
              </a:rPr>
              <a:t/>
            </a:r>
            <a:br>
              <a:rPr sz="2700">
                <a:solidFill>
                  <a:srgbClr val="B51A00"/>
                </a:solidFill>
              </a:rPr>
            </a:br>
            <a:r>
              <a:rPr sz="2200"/>
              <a:t>Patient- specific generation of the purkinje network driven by clinical measurements: The case of pathological propagationsy </a:t>
            </a:r>
            <a:br>
              <a:rPr sz="2200"/>
            </a:br>
            <a:r>
              <a:rPr sz="2200" i="1">
                <a:solidFill>
                  <a:srgbClr val="B51A00"/>
                </a:solidFill>
              </a:rPr>
              <a:t>Mox Report, 2014</a:t>
            </a:r>
          </a:p>
        </p:txBody>
      </p:sp>
      <p:sp>
        <p:nvSpPr>
          <p:cNvPr id="68" name="Shape 68"/>
          <p:cNvSpPr/>
          <p:nvPr/>
        </p:nvSpPr>
        <p:spPr>
          <a:xfrm>
            <a:off x="208855" y="6591300"/>
            <a:ext cx="13195301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66700" lvl="0" indent="-266700" algn="l" defTabSz="457200">
              <a:lnSpc>
                <a:spcPct val="80000"/>
              </a:lnSpc>
              <a:spcBef>
                <a:spcPts val="1200"/>
              </a:spcBef>
              <a:buSzPct val="100000"/>
              <a:buBlip>
                <a:blip r:embed="rId2"/>
              </a:buBlip>
              <a:tabLst>
                <a:tab pos="139700" algn="l"/>
                <a:tab pos="457200" algn="l"/>
              </a:tabLst>
              <a:defRPr sz="1800"/>
            </a:pPr>
            <a:r>
              <a:rPr sz="2700" i="1">
                <a:solidFill>
                  <a:srgbClr val="B51A00"/>
                </a:solidFill>
              </a:rPr>
              <a:t> </a:t>
            </a:r>
            <a:r>
              <a:rPr sz="2400">
                <a:solidFill>
                  <a:srgbClr val="B51A00"/>
                </a:solidFill>
              </a:rPr>
              <a:t>S. Palamara, C. Vergara, E. Faggiano, and F. Nobile, </a:t>
            </a:r>
            <a:r>
              <a:rPr sz="2400"/>
              <a:t/>
            </a:r>
            <a:br>
              <a:rPr sz="2400"/>
            </a:br>
            <a:r>
              <a:rPr sz="2200"/>
              <a:t>An effective algorithm for the generation of patient-specific purkinje networks in computational electrocardiology </a:t>
            </a:r>
            <a:br>
              <a:rPr sz="2200"/>
            </a:br>
            <a:r>
              <a:rPr sz="2200" i="1">
                <a:solidFill>
                  <a:srgbClr val="B51A00"/>
                </a:solidFill>
              </a:rPr>
              <a:t>Mox Report, 2013</a:t>
            </a:r>
          </a:p>
        </p:txBody>
      </p:sp>
      <p:sp>
        <p:nvSpPr>
          <p:cNvPr id="69" name="Shape 69"/>
          <p:cNvSpPr/>
          <p:nvPr/>
        </p:nvSpPr>
        <p:spPr>
          <a:xfrm>
            <a:off x="177800" y="8108950"/>
            <a:ext cx="2980681" cy="12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66700" lvl="0" indent="-266700" algn="just">
              <a:lnSpc>
                <a:spcPct val="80000"/>
              </a:lnSpc>
              <a:buSzPct val="100000"/>
              <a:buBlip>
                <a:blip r:embed="rId2"/>
              </a:buBlip>
              <a:tabLst>
                <a:tab pos="1003300" algn="l"/>
              </a:tabLst>
              <a:defRPr sz="1800"/>
            </a:pPr>
            <a:r>
              <a:rPr sz="2700" i="1">
                <a:solidFill>
                  <a:srgbClr val="B51A00"/>
                </a:solidFill>
              </a:rPr>
              <a:t> </a:t>
            </a:r>
            <a:r>
              <a:rPr sz="2400">
                <a:solidFill>
                  <a:srgbClr val="B51A00"/>
                </a:solidFill>
              </a:rPr>
              <a:t>Sethian</a:t>
            </a:r>
            <a:br>
              <a:rPr sz="2400">
                <a:solidFill>
                  <a:srgbClr val="B51A00"/>
                </a:solidFill>
              </a:rPr>
            </a:br>
            <a:r>
              <a:rPr sz="2200"/>
              <a:t>Fast Marching Method</a:t>
            </a:r>
            <a:br>
              <a:rPr sz="2200"/>
            </a:br>
            <a:r>
              <a:rPr sz="2200" i="1">
                <a:solidFill>
                  <a:srgbClr val="B51A00"/>
                </a:solidFill>
              </a:rPr>
              <a:t>SIAM Rev., 1999</a:t>
            </a:r>
          </a:p>
        </p:txBody>
      </p:sp>
      <p:sp>
        <p:nvSpPr>
          <p:cNvPr id="70" name="Shape 70"/>
          <p:cNvSpPr/>
          <p:nvPr/>
        </p:nvSpPr>
        <p:spPr>
          <a:xfrm>
            <a:off x="163066" y="1663700"/>
            <a:ext cx="12661901" cy="12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37066" lvl="0" indent="-237066" algn="just">
              <a:lnSpc>
                <a:spcPct val="80000"/>
              </a:lnSpc>
              <a:buSzPct val="100000"/>
              <a:buBlip>
                <a:blip r:embed="rId2"/>
              </a:buBlip>
              <a:defRPr sz="1800"/>
            </a:pPr>
            <a:r>
              <a:rPr sz="2400" dirty="0">
                <a:solidFill>
                  <a:srgbClr val="B51A00"/>
                </a:solidFill>
              </a:rPr>
              <a:t>C. Vergara, S. Palamara, D. Catanzariti, F. Nobile, E. Fag- giano, C. Pangrazzi, M. Centonze, M. Maines, A. Quarteroni, and G. Vergara </a:t>
            </a:r>
            <a:br>
              <a:rPr sz="2400" dirty="0">
                <a:solidFill>
                  <a:srgbClr val="B51A00"/>
                </a:solidFill>
              </a:rPr>
            </a:br>
            <a:r>
              <a:rPr sz="2200" dirty="0"/>
              <a:t>Patient-specific generation of the purkinje network driven by clinical measurements of a normal propagation </a:t>
            </a:r>
            <a:br>
              <a:rPr sz="2200" dirty="0"/>
            </a:br>
            <a:r>
              <a:rPr sz="2200" i="1" dirty="0">
                <a:solidFill>
                  <a:srgbClr val="B51A00"/>
                </a:solidFill>
              </a:rPr>
              <a:t>Med Biol Eng Comput, 2014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17544575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14884518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62372363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105546924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10566764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201957442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20082697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98868733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378</Words>
  <Application>Microsoft Macintosh PowerPoint</Application>
  <PresentationFormat>Custom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Rounded MT Bold</vt:lpstr>
      <vt:lpstr>Gill Sans</vt:lpstr>
      <vt:lpstr>Gill Sans SemiBold</vt:lpstr>
      <vt:lpstr>Lucida Grande</vt:lpstr>
      <vt:lpstr>Times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Stefano Savare</cp:lastModifiedBy>
  <cp:revision>4</cp:revision>
  <dcterms:modified xsi:type="dcterms:W3CDTF">2015-12-14T13:00:41Z</dcterms:modified>
</cp:coreProperties>
</file>