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1" r:id="rId18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3813" autoAdjust="0"/>
  </p:normalViewPr>
  <p:slideViewPr>
    <p:cSldViewPr snapToGrid="0" snapToObjects="1">
      <p:cViewPr>
        <p:scale>
          <a:sx n="75" d="100"/>
          <a:sy n="75" d="100"/>
        </p:scale>
        <p:origin x="-900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 formation have an higher probability to </a:t>
            </a:r>
            <a:r>
              <a:rPr lang="en-US" baseline="0" dirty="0" smtClean="0"/>
              <a:t>arrive faster to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23223"/>
            <a:ext cx="1035050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B51A00"/>
                </a:solidFill>
              </a:rPr>
              <a:t>Optimized Navigation </a:t>
            </a:r>
            <a:r>
              <a:rPr lang="en-US" sz="4200" dirty="0" err="1" smtClean="0">
                <a:solidFill>
                  <a:srgbClr val="B51A00"/>
                </a:solidFill>
              </a:rPr>
              <a:t>Behaviour</a:t>
            </a:r>
            <a:r>
              <a:rPr lang="en-US" sz="4200" dirty="0" smtClean="0">
                <a:solidFill>
                  <a:srgbClr val="B51A00"/>
                </a:solidFill>
              </a:rPr>
              <a:t> of Multiple Robots based on Motor-Schema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749300" y="3973775"/>
            <a:ext cx="5128127" cy="351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Professor:</a:t>
            </a:r>
            <a:endParaRPr sz="4200" dirty="0" smtClean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just">
              <a:defRPr sz="1800"/>
            </a:pPr>
            <a:r>
              <a:rPr lang="en-US" sz="2900" dirty="0" err="1" smtClean="0"/>
              <a:t>Alcherio</a:t>
            </a:r>
            <a:r>
              <a:rPr lang="en-US" sz="2900" dirty="0" smtClean="0"/>
              <a:t> </a:t>
            </a:r>
            <a:r>
              <a:rPr lang="en-US" sz="2900" dirty="0" err="1" smtClean="0"/>
              <a:t>Martinoli</a:t>
            </a:r>
            <a:endParaRPr sz="2900" dirty="0"/>
          </a:p>
          <a:p>
            <a:pPr lvl="0" algn="just">
              <a:defRPr sz="1800"/>
            </a:pPr>
            <a:r>
              <a:rPr lang="en-US" sz="2000" dirty="0" smtClean="0"/>
              <a:t>Distributed Intelligent Systems </a:t>
            </a:r>
          </a:p>
          <a:p>
            <a:pPr lvl="0" algn="just">
              <a:defRPr sz="1800"/>
            </a:pPr>
            <a:r>
              <a:rPr lang="en-US" sz="2000" dirty="0" smtClean="0"/>
              <a:t>and Algorithms Laboratory</a:t>
            </a:r>
            <a:endParaRPr sz="2000" dirty="0"/>
          </a:p>
          <a:p>
            <a:pPr lvl="0" algn="just">
              <a:defRPr sz="1800"/>
            </a:pPr>
            <a:endParaRPr lang="en-US" sz="2000" dirty="0" smtClean="0"/>
          </a:p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Assistant:</a:t>
            </a:r>
            <a:endParaRPr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0" algn="just">
              <a:defRPr sz="1800"/>
            </a:pPr>
            <a:r>
              <a:rPr lang="en-US" sz="2900" dirty="0" err="1" smtClean="0"/>
              <a:t>Zeynab</a:t>
            </a:r>
            <a:r>
              <a:rPr lang="en-US" sz="2900" dirty="0" smtClean="0"/>
              <a:t> </a:t>
            </a:r>
            <a:r>
              <a:rPr lang="en-US" sz="2900" dirty="0" err="1" smtClean="0"/>
              <a:t>Talebpour</a:t>
            </a:r>
            <a:endParaRPr sz="2900" dirty="0"/>
          </a:p>
          <a:p>
            <a:pPr lvl="0" algn="just">
              <a:defRPr sz="1800"/>
            </a:pPr>
            <a:r>
              <a:rPr lang="en-US" sz="2000" dirty="0"/>
              <a:t>Distributed Intelligent Systems </a:t>
            </a:r>
            <a:endParaRPr lang="en-US" sz="2000" dirty="0" smtClean="0"/>
          </a:p>
          <a:p>
            <a:pPr lvl="0" algn="just">
              <a:defRPr sz="1800"/>
            </a:pPr>
            <a:r>
              <a:rPr lang="en-US" sz="2000" dirty="0" smtClean="0"/>
              <a:t>and </a:t>
            </a:r>
            <a:r>
              <a:rPr lang="en-US" sz="2000" dirty="0"/>
              <a:t>Algorithms Laboratory</a:t>
            </a:r>
          </a:p>
        </p:txBody>
      </p:sp>
      <p:sp>
        <p:nvSpPr>
          <p:cNvPr id="52" name="Shape 52"/>
          <p:cNvSpPr/>
          <p:nvPr/>
        </p:nvSpPr>
        <p:spPr>
          <a:xfrm>
            <a:off x="8957517" y="3612138"/>
            <a:ext cx="5803900" cy="424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3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Students</a:t>
            </a:r>
            <a:r>
              <a:rPr sz="4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:</a:t>
            </a:r>
            <a:endParaRPr sz="4200" dirty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l">
              <a:defRPr sz="1800"/>
            </a:pPr>
            <a:r>
              <a:rPr lang="en-US" sz="2900" dirty="0" err="1" smtClean="0"/>
              <a:t>Ondine</a:t>
            </a:r>
            <a:r>
              <a:rPr lang="en-US" sz="2900" dirty="0" smtClean="0"/>
              <a:t> </a:t>
            </a:r>
            <a:r>
              <a:rPr lang="en-US" sz="2900" dirty="0" err="1" smtClean="0"/>
              <a:t>Chanon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Computational Science and </a:t>
            </a:r>
          </a:p>
          <a:p>
            <a:pPr lvl="0" algn="l">
              <a:defRPr sz="1800"/>
            </a:pPr>
            <a:r>
              <a:rPr lang="en-US" sz="2000" dirty="0" smtClean="0"/>
              <a:t>Engineering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Nicolas </a:t>
            </a:r>
            <a:r>
              <a:rPr lang="en-US" sz="2900" dirty="0" err="1"/>
              <a:t>H</a:t>
            </a:r>
            <a:r>
              <a:rPr lang="en-US" sz="2900" dirty="0" err="1" smtClean="0"/>
              <a:t>ubacher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Computer Science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Stefano </a:t>
            </a:r>
            <a:r>
              <a:rPr lang="en-US" sz="2900" dirty="0" err="1" smtClean="0"/>
              <a:t>Savarè</a:t>
            </a:r>
            <a:endParaRPr sz="2900" dirty="0"/>
          </a:p>
          <a:p>
            <a:pPr algn="l">
              <a:defRPr sz="1800"/>
            </a:pPr>
            <a:r>
              <a:rPr lang="en-US" sz="2000" dirty="0" smtClean="0"/>
              <a:t>Computational </a:t>
            </a:r>
            <a:r>
              <a:rPr lang="en-US" sz="2000" dirty="0"/>
              <a:t>Science and </a:t>
            </a:r>
            <a:endParaRPr lang="en-US" sz="2000" dirty="0" smtClean="0"/>
          </a:p>
          <a:p>
            <a:pPr algn="l">
              <a:defRPr sz="1800"/>
            </a:pPr>
            <a:r>
              <a:rPr lang="en-US" sz="2000" dirty="0" smtClean="0"/>
              <a:t>Engineering</a:t>
            </a:r>
            <a:endParaRPr lang="en-US" sz="2000" dirty="0"/>
          </a:p>
        </p:txBody>
      </p:sp>
      <p:sp>
        <p:nvSpPr>
          <p:cNvPr id="5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941473" y="7347"/>
            <a:ext cx="115576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smtClean="0"/>
              <a:t>CSE - IN</a:t>
            </a:r>
            <a:endParaRPr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857295"/>
            <a:ext cx="4114800" cy="6235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4" y="5779991"/>
            <a:ext cx="10109101" cy="2343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4" y="2214176"/>
            <a:ext cx="10109101" cy="2873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5138" y="4889781"/>
            <a:ext cx="46070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Parameters manually tuned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997" y="8020820"/>
            <a:ext cx="390331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Weights found by PSO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5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21" name="Shape 55"/>
          <p:cNvSpPr/>
          <p:nvPr/>
        </p:nvSpPr>
        <p:spPr>
          <a:xfrm>
            <a:off x="11100171" y="7347"/>
            <a:ext cx="83837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10/16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787045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67" y="1562147"/>
            <a:ext cx="5320290" cy="35914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543383"/>
            <a:ext cx="5366565" cy="3593596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4" y="5342469"/>
            <a:ext cx="5375511" cy="3602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709" y="4112614"/>
            <a:ext cx="1960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Random world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3568" y="4117223"/>
            <a:ext cx="15116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Wall world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6799" y="7918621"/>
            <a:ext cx="19123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Difficult world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5434" y="5266531"/>
            <a:ext cx="661106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Wedge formation; </a:t>
            </a:r>
            <a:r>
              <a:rPr lang="en-US" sz="3200" smtClean="0">
                <a:solidFill>
                  <a:srgbClr val="000000"/>
                </a:solidFill>
              </a:rPr>
              <a:t>o</a:t>
            </a:r>
            <a:r>
              <a:rPr kumimoji="0" lang="en-US" sz="32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bstacles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known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through the supervisor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Better convergence: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world with a  difficult configuration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More iterations and more particles would be needed in the other 2    worlds to perform a better analysis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23" name="Shape 55"/>
          <p:cNvSpPr/>
          <p:nvPr/>
        </p:nvSpPr>
        <p:spPr>
          <a:xfrm>
            <a:off x="11100171" y="7347"/>
            <a:ext cx="83837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11/16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623200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11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5" name="Shape 55"/>
          <p:cNvSpPr/>
          <p:nvPr/>
        </p:nvSpPr>
        <p:spPr>
          <a:xfrm>
            <a:off x="11100171" y="7347"/>
            <a:ext cx="83837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12/16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513044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11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9" name="Shape 55"/>
          <p:cNvSpPr/>
          <p:nvPr/>
        </p:nvSpPr>
        <p:spPr>
          <a:xfrm>
            <a:off x="11100171" y="7347"/>
            <a:ext cx="83837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13/16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594287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Conclusions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553" y="2292737"/>
            <a:ext cx="11974993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Hand tuned parameter</a:t>
            </a:r>
            <a:r>
              <a:rPr lang="en-US" sz="3200" dirty="0" smtClean="0">
                <a:solidFill>
                  <a:srgbClr val="000000"/>
                </a:solidFill>
              </a:rPr>
              <a:t>s already provide a good controller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PSO – OCBA is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 powerful tool: better results but higher               simulation time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Unit-centered formation control is more robust to different              formations than the leader referenced formation control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Formation does not have a big influence on PSO, but worlds do.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Noisy measures lead to suboptimal results: sensor measures and     local communications </a:t>
            </a:r>
            <a:endParaRPr kumimoji="0" lang="en-US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Further work: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	- </a:t>
            </a:r>
            <a:r>
              <a:rPr lang="en-US" sz="3200" dirty="0" err="1" smtClean="0">
                <a:solidFill>
                  <a:srgbClr val="000000"/>
                </a:solidFill>
              </a:rPr>
              <a:t>odometry</a:t>
            </a:r>
            <a:r>
              <a:rPr lang="en-US" sz="3200" dirty="0" smtClean="0">
                <a:solidFill>
                  <a:srgbClr val="000000"/>
                </a:solidFill>
              </a:rPr>
              <a:t> based positioning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computation of fitness metrics in the robot’s controllers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combine PSO worlds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8" name="Shape 55"/>
          <p:cNvSpPr/>
          <p:nvPr/>
        </p:nvSpPr>
        <p:spPr>
          <a:xfrm>
            <a:off x="11100171" y="7347"/>
            <a:ext cx="83837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14/16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4052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u="sng" dirty="0"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Bibliography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12" name="Shape 67"/>
          <p:cNvSpPr/>
          <p:nvPr/>
        </p:nvSpPr>
        <p:spPr>
          <a:xfrm>
            <a:off x="-3129" y="1959786"/>
            <a:ext cx="13068301" cy="693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lang="fr-CH" sz="2000" dirty="0" err="1" smtClean="0">
                <a:solidFill>
                  <a:srgbClr val="B51A00"/>
                </a:solidFill>
              </a:rPr>
              <a:t>Arkin</a:t>
            </a:r>
            <a:r>
              <a:rPr lang="fr-CH" sz="2000" dirty="0" smtClean="0">
                <a:solidFill>
                  <a:srgbClr val="B51A00"/>
                </a:solidFill>
              </a:rPr>
              <a:t>, Ronald C.</a:t>
            </a:r>
            <a:r>
              <a:rPr sz="2000" dirty="0">
                <a:solidFill>
                  <a:srgbClr val="B51A00"/>
                </a:solidFill>
              </a:rPr>
              <a:t/>
            </a:r>
            <a:br>
              <a:rPr sz="2000" dirty="0">
                <a:solidFill>
                  <a:srgbClr val="B51A00"/>
                </a:solidFill>
              </a:rPr>
            </a:br>
            <a:r>
              <a:rPr lang="fr-CH" sz="2000" dirty="0" err="1" smtClean="0"/>
              <a:t>Motor-schema</a:t>
            </a:r>
            <a:r>
              <a:rPr lang="fr-CH" sz="2000" dirty="0" smtClean="0"/>
              <a:t> </a:t>
            </a:r>
            <a:r>
              <a:rPr lang="fr-CH" sz="2000" dirty="0" err="1" smtClean="0"/>
              <a:t>based</a:t>
            </a:r>
            <a:r>
              <a:rPr lang="fr-CH" sz="2000" dirty="0" smtClean="0"/>
              <a:t> navigation for a mobile robot: An </a:t>
            </a:r>
            <a:r>
              <a:rPr lang="fr-CH" sz="2000" dirty="0" err="1" smtClean="0"/>
              <a:t>approach</a:t>
            </a:r>
            <a:r>
              <a:rPr lang="fr-CH" sz="2000" dirty="0" smtClean="0"/>
              <a:t> to </a:t>
            </a:r>
            <a:r>
              <a:rPr lang="fr-CH" sz="2000" dirty="0" err="1" smtClean="0"/>
              <a:t>programming</a:t>
            </a:r>
            <a:r>
              <a:rPr lang="fr-CH" sz="2000" dirty="0" smtClean="0"/>
              <a:t> by </a:t>
            </a:r>
            <a:r>
              <a:rPr lang="fr-CH" sz="2000" dirty="0" err="1" smtClean="0"/>
              <a:t>behavior</a:t>
            </a:r>
            <a:r>
              <a:rPr lang="fr-CH" sz="2000" dirty="0" smtClean="0"/>
              <a:t>. </a:t>
            </a:r>
            <a:r>
              <a:rPr lang="fr-CH" sz="2000" dirty="0" err="1" smtClean="0"/>
              <a:t>Robotics</a:t>
            </a:r>
            <a:r>
              <a:rPr lang="fr-CH" sz="2000" dirty="0" smtClean="0"/>
              <a:t> and Automation. </a:t>
            </a:r>
            <a:r>
              <a:rPr lang="fr-CH" sz="2000" dirty="0" err="1" smtClean="0"/>
              <a:t>Proceedings</a:t>
            </a:r>
            <a:r>
              <a:rPr lang="fr-CH" sz="2000" dirty="0" smtClean="0"/>
              <a:t>.</a:t>
            </a:r>
            <a:r>
              <a:rPr sz="2000" dirty="0" smtClean="0"/>
              <a:t> </a:t>
            </a:r>
            <a:r>
              <a:rPr sz="2000" dirty="0"/>
              <a:t/>
            </a:r>
            <a:br>
              <a:rPr sz="2000" dirty="0"/>
            </a:br>
            <a:r>
              <a:rPr lang="fr-CH" sz="2000" i="1" dirty="0" smtClean="0">
                <a:solidFill>
                  <a:srgbClr val="B51A00"/>
                </a:solidFill>
              </a:rPr>
              <a:t>IEEE International </a:t>
            </a:r>
            <a:r>
              <a:rPr lang="fr-CH" sz="2000" i="1" dirty="0" err="1" smtClean="0">
                <a:solidFill>
                  <a:srgbClr val="B51A00"/>
                </a:solidFill>
              </a:rPr>
              <a:t>Conference</a:t>
            </a:r>
            <a:r>
              <a:rPr lang="fr-CH" sz="2000" i="1" dirty="0" smtClean="0">
                <a:solidFill>
                  <a:srgbClr val="B51A00"/>
                </a:solidFill>
              </a:rPr>
              <a:t> on. Vol. 4. IEEE, 1987.</a:t>
            </a:r>
          </a:p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lang="fr-CH" sz="2000" dirty="0" err="1" smtClean="0">
                <a:solidFill>
                  <a:srgbClr val="B51A00"/>
                </a:solidFill>
              </a:rPr>
              <a:t>Balch</a:t>
            </a:r>
            <a:r>
              <a:rPr lang="fr-CH" sz="2000" dirty="0" smtClean="0">
                <a:solidFill>
                  <a:srgbClr val="B51A00"/>
                </a:solidFill>
              </a:rPr>
              <a:t>, Tucker and </a:t>
            </a:r>
            <a:r>
              <a:rPr lang="fr-CH" sz="2000" dirty="0" err="1" smtClean="0">
                <a:solidFill>
                  <a:srgbClr val="B51A00"/>
                </a:solidFill>
              </a:rPr>
              <a:t>Arkin</a:t>
            </a:r>
            <a:r>
              <a:rPr lang="fr-CH" sz="2000" dirty="0" smtClean="0">
                <a:solidFill>
                  <a:srgbClr val="B51A00"/>
                </a:solidFill>
              </a:rPr>
              <a:t>.</a:t>
            </a:r>
            <a:r>
              <a:rPr lang="fr-CH" sz="2000" dirty="0">
                <a:solidFill>
                  <a:srgbClr val="B51A00"/>
                </a:solidFill>
              </a:rPr>
              <a:t/>
            </a:r>
            <a:br>
              <a:rPr lang="fr-CH" sz="2000" dirty="0">
                <a:solidFill>
                  <a:srgbClr val="B51A00"/>
                </a:solidFill>
              </a:rPr>
            </a:br>
            <a:r>
              <a:rPr lang="fr-CH" sz="2000" dirty="0" err="1" smtClean="0"/>
              <a:t>Behavior-based</a:t>
            </a:r>
            <a:r>
              <a:rPr lang="fr-CH" sz="2000" dirty="0" smtClean="0"/>
              <a:t> formation control for multi-robot teams. </a:t>
            </a:r>
            <a:r>
              <a:rPr lang="fr-CH" sz="2000" dirty="0" err="1" smtClean="0"/>
              <a:t>Robotics</a:t>
            </a:r>
            <a:r>
              <a:rPr lang="fr-CH" sz="2000" dirty="0" smtClean="0"/>
              <a:t> and Automation.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B51A00"/>
                </a:solidFill>
              </a:rPr>
              <a:t>IEEE </a:t>
            </a:r>
            <a:r>
              <a:rPr lang="en-US" sz="2000" i="1" dirty="0" smtClean="0">
                <a:solidFill>
                  <a:srgbClr val="B51A00"/>
                </a:solidFill>
              </a:rPr>
              <a:t>Transactions on 14.6 (1998): 926-939. </a:t>
            </a:r>
          </a:p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lang="fr-CH" sz="2000" dirty="0" smtClean="0">
                <a:solidFill>
                  <a:srgbClr val="B51A00"/>
                </a:solidFill>
              </a:rPr>
              <a:t>Di Mario, Navarro and </a:t>
            </a:r>
            <a:r>
              <a:rPr lang="fr-CH" sz="2000" dirty="0" err="1" smtClean="0">
                <a:solidFill>
                  <a:srgbClr val="B51A00"/>
                </a:solidFill>
              </a:rPr>
              <a:t>Martinoli</a:t>
            </a:r>
            <a:r>
              <a:rPr lang="fr-CH" sz="2000" dirty="0" smtClean="0">
                <a:solidFill>
                  <a:srgbClr val="B51A00"/>
                </a:solidFill>
              </a:rPr>
              <a:t>.</a:t>
            </a:r>
            <a:r>
              <a:rPr lang="fr-CH" sz="2000" dirty="0">
                <a:solidFill>
                  <a:srgbClr val="B51A00"/>
                </a:solidFill>
              </a:rPr>
              <a:t/>
            </a:r>
            <a:br>
              <a:rPr lang="fr-CH" sz="2000" dirty="0">
                <a:solidFill>
                  <a:srgbClr val="B51A00"/>
                </a:solidFill>
              </a:rPr>
            </a:br>
            <a:r>
              <a:rPr lang="fr-CH" sz="2000" dirty="0" err="1" smtClean="0"/>
              <a:t>Analysis</a:t>
            </a:r>
            <a:r>
              <a:rPr lang="fr-CH" sz="2000" dirty="0" smtClean="0"/>
              <a:t> of fitness noise in </a:t>
            </a:r>
            <a:r>
              <a:rPr lang="fr-CH" sz="2000" dirty="0" err="1" smtClean="0"/>
              <a:t>particle</a:t>
            </a:r>
            <a:r>
              <a:rPr lang="fr-CH" sz="2000" dirty="0" smtClean="0"/>
              <a:t> </a:t>
            </a:r>
            <a:r>
              <a:rPr lang="fr-CH" sz="2000" dirty="0" err="1" smtClean="0"/>
              <a:t>swarm</a:t>
            </a:r>
            <a:r>
              <a:rPr lang="fr-CH" sz="2000" dirty="0" smtClean="0"/>
              <a:t> </a:t>
            </a:r>
            <a:r>
              <a:rPr lang="fr-CH" sz="2000" dirty="0" err="1" smtClean="0"/>
              <a:t>optimization</a:t>
            </a:r>
            <a:r>
              <a:rPr lang="fr-CH" sz="2000" dirty="0" smtClean="0"/>
              <a:t>: </a:t>
            </a:r>
            <a:r>
              <a:rPr lang="fr-CH" sz="2000" dirty="0" err="1" smtClean="0"/>
              <a:t>From</a:t>
            </a:r>
            <a:r>
              <a:rPr lang="fr-CH" sz="2000" dirty="0" smtClean="0"/>
              <a:t> </a:t>
            </a:r>
            <a:r>
              <a:rPr lang="fr-CH" sz="2000" dirty="0" err="1" smtClean="0"/>
              <a:t>robotic</a:t>
            </a:r>
            <a:r>
              <a:rPr lang="fr-CH" sz="2000" dirty="0" smtClean="0"/>
              <a:t> </a:t>
            </a:r>
            <a:r>
              <a:rPr lang="fr-CH" sz="2000" dirty="0" err="1" smtClean="0"/>
              <a:t>learning</a:t>
            </a:r>
            <a:r>
              <a:rPr lang="fr-CH" sz="2000" dirty="0" smtClean="0"/>
              <a:t> to benchmark </a:t>
            </a:r>
            <a:r>
              <a:rPr lang="fr-CH" sz="2000" dirty="0" err="1" smtClean="0"/>
              <a:t>functions</a:t>
            </a:r>
            <a:r>
              <a:rPr lang="fr-CH" sz="2000" dirty="0" smtClean="0"/>
              <a:t>. </a:t>
            </a:r>
            <a:r>
              <a:rPr lang="fr-CH" sz="2000" dirty="0" err="1" smtClean="0"/>
              <a:t>Evolutionaly</a:t>
            </a:r>
            <a:r>
              <a:rPr lang="fr-CH" sz="2000" dirty="0" smtClean="0"/>
              <a:t> Computation (CEC).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B51A00"/>
                </a:solidFill>
              </a:rPr>
              <a:t>IEEE </a:t>
            </a:r>
            <a:r>
              <a:rPr lang="en-US" sz="2000" i="1" dirty="0" smtClean="0">
                <a:solidFill>
                  <a:srgbClr val="B51A00"/>
                </a:solidFill>
              </a:rPr>
              <a:t>Congress on. IEEE, 2014.</a:t>
            </a:r>
          </a:p>
          <a:p>
            <a:pPr marL="26670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lang="fr-CH" sz="2000" dirty="0">
                <a:solidFill>
                  <a:srgbClr val="B51A00"/>
                </a:solidFill>
              </a:rPr>
              <a:t>Eberhart, Kennedy.</a:t>
            </a:r>
            <a:br>
              <a:rPr lang="fr-CH" sz="2000" dirty="0">
                <a:solidFill>
                  <a:srgbClr val="B51A00"/>
                </a:solidFill>
              </a:rPr>
            </a:br>
            <a:r>
              <a:rPr lang="fr-CH" sz="2000" dirty="0"/>
              <a:t>A New </a:t>
            </a:r>
            <a:r>
              <a:rPr lang="fr-CH" sz="2000" dirty="0" err="1"/>
              <a:t>Optimizer</a:t>
            </a:r>
            <a:r>
              <a:rPr lang="fr-CH" sz="2000" dirty="0"/>
              <a:t> </a:t>
            </a:r>
            <a:r>
              <a:rPr lang="fr-CH" sz="2000" dirty="0" err="1"/>
              <a:t>Using</a:t>
            </a:r>
            <a:r>
              <a:rPr lang="fr-CH" sz="2000" dirty="0"/>
              <a:t> </a:t>
            </a:r>
            <a:r>
              <a:rPr lang="fr-CH" sz="2000" dirty="0" err="1"/>
              <a:t>Particle</a:t>
            </a:r>
            <a:r>
              <a:rPr lang="fr-CH" sz="2000" dirty="0"/>
              <a:t> </a:t>
            </a:r>
            <a:r>
              <a:rPr lang="fr-CH" sz="2000" dirty="0" err="1"/>
              <a:t>Swarm</a:t>
            </a:r>
            <a:r>
              <a:rPr lang="fr-CH" sz="2000" dirty="0"/>
              <a:t> Theory. </a:t>
            </a:r>
            <a:r>
              <a:rPr lang="fr-CH" sz="2000" dirty="0" err="1"/>
              <a:t>Sixth</a:t>
            </a:r>
            <a:r>
              <a:rPr lang="fr-CH" sz="2000" dirty="0"/>
              <a:t> International Symposium on Micro Machine and </a:t>
            </a:r>
            <a:r>
              <a:rPr lang="fr-CH" sz="2000" dirty="0" err="1"/>
              <a:t>Human</a:t>
            </a:r>
            <a:r>
              <a:rPr lang="fr-CH" sz="2000" dirty="0"/>
              <a:t> Science.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B51A00"/>
                </a:solidFill>
              </a:rPr>
              <a:t>IEEE 1995.</a:t>
            </a:r>
          </a:p>
          <a:p>
            <a:pPr marL="26670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lang="fr-CH" sz="2000" dirty="0" smtClean="0">
                <a:solidFill>
                  <a:srgbClr val="B51A00"/>
                </a:solidFill>
              </a:rPr>
              <a:t>Di Mario, Navarro and </a:t>
            </a:r>
            <a:r>
              <a:rPr lang="fr-CH" sz="2000" dirty="0" err="1" smtClean="0">
                <a:solidFill>
                  <a:srgbClr val="B51A00"/>
                </a:solidFill>
              </a:rPr>
              <a:t>Martinoli</a:t>
            </a:r>
            <a:r>
              <a:rPr lang="fr-CH" sz="2000" dirty="0" smtClean="0">
                <a:solidFill>
                  <a:srgbClr val="B51A00"/>
                </a:solidFill>
              </a:rPr>
              <a:t>.</a:t>
            </a:r>
            <a:r>
              <a:rPr lang="fr-CH" sz="2000" dirty="0">
                <a:solidFill>
                  <a:srgbClr val="B51A00"/>
                </a:solidFill>
              </a:rPr>
              <a:t/>
            </a:r>
            <a:br>
              <a:rPr lang="fr-CH" sz="2000" dirty="0">
                <a:solidFill>
                  <a:srgbClr val="B51A00"/>
                </a:solidFill>
              </a:rPr>
            </a:br>
            <a:r>
              <a:rPr lang="fr-CH" sz="2000" dirty="0"/>
              <a:t>A </a:t>
            </a:r>
            <a:r>
              <a:rPr lang="fr-CH" sz="2000" dirty="0" err="1" smtClean="0"/>
              <a:t>Distributed</a:t>
            </a:r>
            <a:r>
              <a:rPr lang="fr-CH" sz="2000" dirty="0" smtClean="0"/>
              <a:t> Noise-</a:t>
            </a:r>
            <a:r>
              <a:rPr lang="fr-CH" sz="2000" dirty="0" err="1" smtClean="0"/>
              <a:t>Resistant</a:t>
            </a:r>
            <a:r>
              <a:rPr lang="fr-CH" sz="2000" dirty="0" smtClean="0"/>
              <a:t> </a:t>
            </a:r>
            <a:r>
              <a:rPr lang="fr-CH" sz="2000" dirty="0" err="1" smtClean="0"/>
              <a:t>Particle</a:t>
            </a:r>
            <a:r>
              <a:rPr lang="fr-CH" sz="2000" dirty="0" smtClean="0"/>
              <a:t> </a:t>
            </a:r>
            <a:r>
              <a:rPr lang="fr-CH" sz="2000" dirty="0" err="1" smtClean="0"/>
              <a:t>Swarm</a:t>
            </a:r>
            <a:r>
              <a:rPr lang="fr-CH" sz="2000" dirty="0" smtClean="0"/>
              <a:t> </a:t>
            </a:r>
            <a:r>
              <a:rPr lang="fr-CH" sz="2000" dirty="0" err="1" smtClean="0"/>
              <a:t>Optimization</a:t>
            </a:r>
            <a:r>
              <a:rPr lang="fr-CH" sz="2000" dirty="0" smtClean="0"/>
              <a:t> </a:t>
            </a:r>
            <a:r>
              <a:rPr lang="fr-CH" sz="2000" dirty="0" err="1" smtClean="0"/>
              <a:t>Algorithm</a:t>
            </a:r>
            <a:r>
              <a:rPr lang="fr-CH" sz="2000" dirty="0" smtClean="0"/>
              <a:t> for High-</a:t>
            </a:r>
            <a:r>
              <a:rPr lang="fr-CH" sz="2000" dirty="0" err="1" smtClean="0"/>
              <a:t>Dimensional</a:t>
            </a:r>
            <a:r>
              <a:rPr lang="fr-CH" sz="2000" dirty="0" smtClean="0"/>
              <a:t> Multi-Robot Learning.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B51A00"/>
                </a:solidFill>
              </a:rPr>
              <a:t>IEEE </a:t>
            </a:r>
            <a:r>
              <a:rPr lang="en-US" sz="2000" i="1" dirty="0" smtClean="0">
                <a:solidFill>
                  <a:srgbClr val="B51A00"/>
                </a:solidFill>
              </a:rPr>
              <a:t>International Conference on Robotics and Automation. No. EPFL-CONF-206842, 2015.</a:t>
            </a:r>
          </a:p>
          <a:p>
            <a:pPr marL="26670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lang="fr-CH" sz="2000" dirty="0" err="1" smtClean="0">
                <a:solidFill>
                  <a:srgbClr val="B51A00"/>
                </a:solidFill>
              </a:rPr>
              <a:t>Floreano</a:t>
            </a:r>
            <a:r>
              <a:rPr lang="fr-CH" sz="2000" dirty="0">
                <a:solidFill>
                  <a:srgbClr val="B51A00"/>
                </a:solidFill>
              </a:rPr>
              <a:t> </a:t>
            </a:r>
            <a:r>
              <a:rPr lang="fr-CH" sz="2000" dirty="0" smtClean="0">
                <a:solidFill>
                  <a:srgbClr val="B51A00"/>
                </a:solidFill>
              </a:rPr>
              <a:t>and </a:t>
            </a:r>
            <a:r>
              <a:rPr lang="fr-CH" sz="2000" dirty="0" err="1" smtClean="0">
                <a:solidFill>
                  <a:srgbClr val="B51A00"/>
                </a:solidFill>
              </a:rPr>
              <a:t>Mondada</a:t>
            </a:r>
            <a:r>
              <a:rPr lang="fr-CH" sz="2000" dirty="0" smtClean="0">
                <a:solidFill>
                  <a:srgbClr val="B51A00"/>
                </a:solidFill>
              </a:rPr>
              <a:t>.</a:t>
            </a:r>
            <a:r>
              <a:rPr lang="fr-CH" sz="2000" dirty="0">
                <a:solidFill>
                  <a:srgbClr val="B51A00"/>
                </a:solidFill>
              </a:rPr>
              <a:t/>
            </a:r>
            <a:br>
              <a:rPr lang="fr-CH" sz="2000" dirty="0">
                <a:solidFill>
                  <a:srgbClr val="B51A00"/>
                </a:solidFill>
              </a:rPr>
            </a:br>
            <a:r>
              <a:rPr lang="fr-CH" sz="2000" dirty="0" smtClean="0"/>
              <a:t>Evolution of Homing Navigation in Real Mobile Robot </a:t>
            </a:r>
            <a:r>
              <a:rPr lang="fr-CH" sz="2000" dirty="0" err="1" smtClean="0"/>
              <a:t>Systems</a:t>
            </a:r>
            <a:r>
              <a:rPr lang="fr-CH" sz="2000" dirty="0" smtClean="0"/>
              <a:t>, Man and </a:t>
            </a:r>
            <a:r>
              <a:rPr lang="fr-CH" sz="2000" dirty="0" err="1" smtClean="0"/>
              <a:t>Cybernetics</a:t>
            </a:r>
            <a:r>
              <a:rPr lang="fr-CH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>
                <a:solidFill>
                  <a:srgbClr val="B51A00"/>
                </a:solidFill>
              </a:rPr>
              <a:t>Part B, IEEE Transactions on. Vol.26, Iss.3, Jun 1996, p.396-407.</a:t>
            </a:r>
          </a:p>
          <a:p>
            <a:pPr marL="26670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lang="fr-CH" sz="2000" dirty="0" err="1" smtClean="0">
                <a:solidFill>
                  <a:srgbClr val="B51A00"/>
                </a:solidFill>
              </a:rPr>
              <a:t>Pugh</a:t>
            </a:r>
            <a:r>
              <a:rPr lang="fr-CH" sz="2000" dirty="0" smtClean="0">
                <a:solidFill>
                  <a:srgbClr val="B51A00"/>
                </a:solidFill>
              </a:rPr>
              <a:t>, </a:t>
            </a:r>
            <a:r>
              <a:rPr lang="fr-CH" sz="2000" dirty="0" err="1" smtClean="0">
                <a:solidFill>
                  <a:srgbClr val="B51A00"/>
                </a:solidFill>
              </a:rPr>
              <a:t>Zang</a:t>
            </a:r>
            <a:r>
              <a:rPr lang="fr-CH" sz="2000" dirty="0" smtClean="0">
                <a:solidFill>
                  <a:srgbClr val="B51A00"/>
                </a:solidFill>
              </a:rPr>
              <a:t> and </a:t>
            </a:r>
            <a:r>
              <a:rPr lang="fr-CH" sz="2000" dirty="0" err="1" smtClean="0">
                <a:solidFill>
                  <a:srgbClr val="B51A00"/>
                </a:solidFill>
              </a:rPr>
              <a:t>Martinoli</a:t>
            </a:r>
            <a:r>
              <a:rPr lang="fr-CH" sz="2000" dirty="0" smtClean="0">
                <a:solidFill>
                  <a:srgbClr val="B51A00"/>
                </a:solidFill>
              </a:rPr>
              <a:t>.</a:t>
            </a:r>
            <a:r>
              <a:rPr lang="fr-CH" sz="2000" dirty="0">
                <a:solidFill>
                  <a:srgbClr val="B51A00"/>
                </a:solidFill>
              </a:rPr>
              <a:t/>
            </a:r>
            <a:br>
              <a:rPr lang="fr-CH" sz="2000" dirty="0">
                <a:solidFill>
                  <a:srgbClr val="B51A00"/>
                </a:solidFill>
              </a:rPr>
            </a:br>
            <a:r>
              <a:rPr lang="fr-CH" sz="2000" dirty="0" err="1" smtClean="0"/>
              <a:t>Particle</a:t>
            </a:r>
            <a:r>
              <a:rPr lang="fr-CH" sz="2000" dirty="0" smtClean="0"/>
              <a:t> </a:t>
            </a:r>
            <a:r>
              <a:rPr lang="fr-CH" sz="2000" dirty="0" err="1" smtClean="0"/>
              <a:t>swarm</a:t>
            </a:r>
            <a:r>
              <a:rPr lang="fr-CH" sz="2000" dirty="0" smtClean="0"/>
              <a:t> </a:t>
            </a:r>
            <a:r>
              <a:rPr lang="fr-CH" sz="2000" dirty="0" err="1" smtClean="0"/>
              <a:t>optimization</a:t>
            </a:r>
            <a:r>
              <a:rPr lang="fr-CH" sz="2000" dirty="0" smtClean="0"/>
              <a:t> for </a:t>
            </a:r>
            <a:r>
              <a:rPr lang="fr-CH" sz="2000" dirty="0" err="1" smtClean="0"/>
              <a:t>unsupervised</a:t>
            </a:r>
            <a:r>
              <a:rPr lang="fr-CH" sz="2000" dirty="0" smtClean="0"/>
              <a:t> </a:t>
            </a:r>
            <a:r>
              <a:rPr lang="fr-CH" sz="2000" dirty="0" err="1" smtClean="0"/>
              <a:t>robotic</a:t>
            </a:r>
            <a:r>
              <a:rPr lang="fr-CH" sz="2000" dirty="0" smtClean="0"/>
              <a:t> </a:t>
            </a:r>
            <a:r>
              <a:rPr lang="fr-CH" sz="2000" dirty="0" err="1" smtClean="0"/>
              <a:t>learning</a:t>
            </a:r>
            <a:r>
              <a:rPr lang="fr-CH" sz="2000" dirty="0" smtClean="0"/>
              <a:t>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>
                <a:solidFill>
                  <a:srgbClr val="B51A00"/>
                </a:solidFill>
              </a:rPr>
              <a:t>Swarm Intelligence Symposium. No. SWIS-CONF-2005-004. 2005</a:t>
            </a:r>
            <a:endParaRPr lang="en-US" sz="2000" i="1" dirty="0">
              <a:solidFill>
                <a:srgbClr val="B51A00"/>
              </a:solidFill>
            </a:endParaRPr>
          </a:p>
        </p:txBody>
      </p:sp>
      <p:sp>
        <p:nvSpPr>
          <p:cNvPr id="13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9" name="Shape 55"/>
          <p:cNvSpPr/>
          <p:nvPr/>
        </p:nvSpPr>
        <p:spPr>
          <a:xfrm>
            <a:off x="11100171" y="7347"/>
            <a:ext cx="83837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15/16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993838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The end… almost !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413" y="4671040"/>
            <a:ext cx="934127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Thank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you for your attention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rgbClr val="000000"/>
                </a:solidFill>
              </a:rPr>
              <a:t>Questions?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8" name="Shape 55"/>
          <p:cNvSpPr/>
          <p:nvPr/>
        </p:nvSpPr>
        <p:spPr>
          <a:xfrm>
            <a:off x="11100171" y="7347"/>
            <a:ext cx="83837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16/16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320871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11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4" name="Shape 55"/>
          <p:cNvSpPr/>
          <p:nvPr/>
        </p:nvSpPr>
        <p:spPr>
          <a:xfrm>
            <a:off x="10941473" y="7347"/>
            <a:ext cx="115576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smtClean="0"/>
              <a:t>CSE - IN</a:t>
            </a:r>
            <a:endParaRPr sz="2300"/>
          </a:p>
        </p:txBody>
      </p:sp>
    </p:spTree>
    <p:extLst>
      <p:ext uri="{BB962C8B-B14F-4D97-AF65-F5344CB8AC3E}">
        <p14:creationId xmlns:p14="http://schemas.microsoft.com/office/powerpoint/2010/main" val="1550809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Content	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537" y="3350569"/>
            <a:ext cx="12175963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Introduction,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goals and motivation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>
                <a:solidFill>
                  <a:srgbClr val="000000"/>
                </a:solidFill>
              </a:rPr>
              <a:t>Motor-schemas</a:t>
            </a:r>
            <a:r>
              <a:rPr lang="en-US" dirty="0" smtClean="0">
                <a:solidFill>
                  <a:srgbClr val="000000"/>
                </a:solidFill>
              </a:rPr>
              <a:t> based navigation </a:t>
            </a:r>
            <a:r>
              <a:rPr lang="en-US" dirty="0" err="1" smtClean="0">
                <a:solidFill>
                  <a:srgbClr val="000000"/>
                </a:solidFill>
              </a:rPr>
              <a:t>behaviour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Particle Swarm Optimization </a:t>
            </a:r>
            <a:r>
              <a:rPr lang="en-US" i="1" dirty="0" smtClean="0">
                <a:solidFill>
                  <a:srgbClr val="000000"/>
                </a:solidFill>
              </a:rPr>
              <a:t>(PSO)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Results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Conclusions</a:t>
            </a:r>
            <a:endParaRPr kumimoji="0" lang="en-US" sz="4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5" name="Shape 55"/>
          <p:cNvSpPr/>
          <p:nvPr/>
        </p:nvSpPr>
        <p:spPr>
          <a:xfrm>
            <a:off x="11181924" y="7347"/>
            <a:ext cx="67486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2/16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754457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-1" y="417101"/>
            <a:ext cx="14147800" cy="130673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Introduction, goals and motivation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81" y="2718668"/>
            <a:ext cx="12037419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Set-up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- 1 goal</a:t>
            </a:r>
          </a:p>
          <a:p>
            <a:pPr lvl="2" indent="0" algn="l"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- 4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robots</a:t>
            </a:r>
          </a:p>
          <a:p>
            <a:pPr lvl="2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 some obstacles</a:t>
            </a:r>
          </a:p>
          <a:p>
            <a:pPr lvl="2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Two-step project</a:t>
            </a:r>
          </a:p>
          <a:p>
            <a:pPr lvl="3" indent="0"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- basic navigation control, based of 4 motor-schemas</a:t>
            </a:r>
          </a:p>
          <a:p>
            <a:pPr lvl="3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PSO implementation</a:t>
            </a:r>
          </a:p>
          <a:p>
            <a:pPr lvl="3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457200" lvl="2" indent="-457200" algn="l" rtl="0" latinLnBrk="1" hangingPunct="0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Aim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- find the good balance between the objectives to get the best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 </a:t>
            </a:r>
            <a:r>
              <a:rPr lang="en-US" sz="3200" dirty="0" smtClean="0">
                <a:solidFill>
                  <a:srgbClr val="000000"/>
                </a:solidFill>
              </a:rPr>
              <a:t> possible </a:t>
            </a:r>
            <a:r>
              <a:rPr lang="en-US" sz="3200" dirty="0" err="1">
                <a:solidFill>
                  <a:srgbClr val="000000"/>
                </a:solidFill>
              </a:rPr>
              <a:t>behaviour</a:t>
            </a:r>
            <a:endParaRPr lang="en-US" sz="3200" dirty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1474"/>
            <a:ext cx="8064500" cy="3655138"/>
          </a:xfrm>
          <a:prstGeom prst="rect">
            <a:avLst/>
          </a:prstGeom>
        </p:spPr>
      </p:pic>
      <p:sp>
        <p:nvSpPr>
          <p:cNvPr id="13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8" name="Shape 55"/>
          <p:cNvSpPr/>
          <p:nvPr/>
        </p:nvSpPr>
        <p:spPr>
          <a:xfrm>
            <a:off x="11181924" y="7347"/>
            <a:ext cx="67486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3/16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488451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" y="1904648"/>
            <a:ext cx="3794125" cy="376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2212" y="2549467"/>
            <a:ext cx="776437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Each motor-schema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generates a vector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   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field 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The global vector field is the sum of all the computed individual vector fields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Difficulty: presence of local minima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0463" y="1806098"/>
            <a:ext cx="374140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9586" y="5690057"/>
            <a:ext cx="42784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Sphere of influence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00" y="6615034"/>
            <a:ext cx="7633368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Most of the implemented motor-schemas use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this co</a:t>
            </a:r>
            <a:r>
              <a:rPr lang="en-US" sz="3200" dirty="0" smtClean="0">
                <a:solidFill>
                  <a:srgbClr val="000000"/>
                </a:solidFill>
              </a:rPr>
              <a:t>ncept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Example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equation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302" y="7157306"/>
            <a:ext cx="325409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TODO: Image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-3788"/>
          <a:stretch/>
        </p:blipFill>
        <p:spPr>
          <a:xfrm>
            <a:off x="4032000" y="7471789"/>
            <a:ext cx="3311999" cy="1547825"/>
          </a:xfrm>
          <a:prstGeom prst="rect">
            <a:avLst/>
          </a:prstGeom>
        </p:spPr>
      </p:pic>
      <p:sp>
        <p:nvSpPr>
          <p:cNvPr id="20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23" name="Shape 55"/>
          <p:cNvSpPr/>
          <p:nvPr/>
        </p:nvSpPr>
        <p:spPr>
          <a:xfrm>
            <a:off x="11181924" y="7347"/>
            <a:ext cx="67486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4/16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623723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02" y="6483010"/>
            <a:ext cx="8951396" cy="2921018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1" y="2082800"/>
            <a:ext cx="7208252" cy="3604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" y="1631203"/>
            <a:ext cx="5445401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Move to goal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Keep formation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unit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centered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Robot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	- local communication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Obstacle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supervisor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distance sensors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baseline="0" dirty="0" smtClean="0">
                <a:solidFill>
                  <a:srgbClr val="000000"/>
                </a:solidFill>
              </a:rPr>
              <a:t>Random walk</a:t>
            </a:r>
          </a:p>
          <a:p>
            <a:pPr lvl="1" indent="0" algn="l"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noise generation frequency</a:t>
            </a:r>
          </a:p>
          <a:p>
            <a:pPr lvl="1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 fading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2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26" name="Shape 55"/>
          <p:cNvSpPr/>
          <p:nvPr/>
        </p:nvSpPr>
        <p:spPr>
          <a:xfrm>
            <a:off x="11181924" y="7347"/>
            <a:ext cx="67486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5/16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055469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4969" y="3339285"/>
            <a:ext cx="665727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concepts + equations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8" name="Shape 55"/>
          <p:cNvSpPr/>
          <p:nvPr/>
        </p:nvSpPr>
        <p:spPr>
          <a:xfrm>
            <a:off x="11181925" y="7347"/>
            <a:ext cx="67486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6/16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05667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721" y="4336279"/>
            <a:ext cx="159017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OCBA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20" name="Shape 55"/>
          <p:cNvSpPr/>
          <p:nvPr/>
        </p:nvSpPr>
        <p:spPr>
          <a:xfrm>
            <a:off x="11181925" y="7347"/>
            <a:ext cx="67486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7/16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01957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9" y="7452925"/>
            <a:ext cx="711400" cy="61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6828208"/>
            <a:ext cx="744236" cy="560552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5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4770514"/>
            <a:ext cx="9601108" cy="1621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6241800"/>
            <a:ext cx="3809443" cy="65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8150811"/>
            <a:ext cx="581223" cy="504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" y="1625599"/>
            <a:ext cx="12646192" cy="11397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Parameters to optimize</a:t>
            </a:r>
          </a:p>
          <a:p>
            <a:pPr lvl="1" indent="0" algn="l" rtl="0" latinLnBrk="1" hangingPunct="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weights for each motor-schema</a:t>
            </a:r>
          </a:p>
          <a:p>
            <a:pPr lvl="1" indent="0" algn="l" rtl="0" latinLnBrk="1" hangingPunct="0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	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- minimum and maximum thresholds</a:t>
            </a:r>
          </a:p>
          <a:p>
            <a:pPr lvl="1" indent="0" algn="l" rtl="0" latinLnBrk="1" hangingPunct="0"/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	- 4 chosen parameters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Fitness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function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                      </a:t>
            </a:r>
            <a:r>
              <a:rPr lang="en-US" sz="3200" baseline="0" dirty="0" smtClean="0">
                <a:solidFill>
                  <a:srgbClr val="000000"/>
                </a:solidFill>
              </a:rPr>
              <a:t>appropriate weights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</a:t>
            </a:r>
            <a:r>
              <a:rPr lang="en-US" sz="3200" dirty="0" smtClean="0">
                <a:solidFill>
                  <a:srgbClr val="000000"/>
                </a:solidFill>
              </a:rPr>
              <a:t>mean distance of the robot with the nearest obstacle</a:t>
            </a: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    </a:t>
            </a:r>
            <a:r>
              <a:rPr lang="en-US" sz="3200" dirty="0" smtClean="0">
                <a:solidFill>
                  <a:srgbClr val="000000"/>
                </a:solidFill>
              </a:rPr>
              <a:t>mean </a:t>
            </a:r>
            <a:r>
              <a:rPr lang="en-US" sz="3200" dirty="0">
                <a:solidFill>
                  <a:srgbClr val="000000"/>
                </a:solidFill>
              </a:rPr>
              <a:t>distance </a:t>
            </a:r>
            <a:r>
              <a:rPr lang="en-US" sz="3200" dirty="0" smtClean="0">
                <a:solidFill>
                  <a:srgbClr val="000000"/>
                </a:solidFill>
              </a:rPr>
              <a:t>to the expected position in the formation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baseline="0" dirty="0">
                <a:solidFill>
                  <a:srgbClr val="000000"/>
                </a:solidFill>
              </a:rPr>
              <a:t> </a:t>
            </a:r>
            <a:r>
              <a:rPr lang="en-US" sz="4000" baseline="0" dirty="0" smtClean="0">
                <a:solidFill>
                  <a:srgbClr val="000000"/>
                </a:solidFill>
              </a:rPr>
              <a:t>    </a:t>
            </a:r>
            <a:r>
              <a:rPr lang="en-US" sz="3200" baseline="0" dirty="0" smtClean="0">
                <a:solidFill>
                  <a:srgbClr val="000000"/>
                </a:solidFill>
              </a:rPr>
              <a:t>decreases</a:t>
            </a:r>
            <a:r>
              <a:rPr lang="en-US" sz="4000" baseline="0" dirty="0" smtClean="0">
                <a:solidFill>
                  <a:srgbClr val="000000"/>
                </a:solidFill>
              </a:rPr>
              <a:t> </a:t>
            </a:r>
            <a:r>
              <a:rPr lang="en-US" sz="3200" baseline="0" dirty="0" smtClean="0">
                <a:solidFill>
                  <a:srgbClr val="000000"/>
                </a:solidFill>
              </a:rPr>
              <a:t>with</a:t>
            </a:r>
            <a:r>
              <a:rPr lang="en-US" sz="3200" dirty="0" smtClean="0">
                <a:solidFill>
                  <a:srgbClr val="000000"/>
                </a:solidFill>
              </a:rPr>
              <a:t> the final distance to the goal</a:t>
            </a: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i="1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22" name="Shape 55"/>
          <p:cNvSpPr/>
          <p:nvPr/>
        </p:nvSpPr>
        <p:spPr>
          <a:xfrm>
            <a:off x="11181924" y="7347"/>
            <a:ext cx="67486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8/16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008269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7358" y="1939866"/>
            <a:ext cx="799738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3 different worlds </a:t>
            </a:r>
            <a:r>
              <a:rPr kumimoji="0" lang="en-US" sz="4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consided</a:t>
            </a: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for PSO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34" y="2767904"/>
            <a:ext cx="10351230" cy="5175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321" y="8101748"/>
            <a:ext cx="166872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Random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921" y="8101748"/>
            <a:ext cx="2967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2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Wall of obstacles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0098" y="8101748"/>
            <a:ext cx="3611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3.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D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ifficult configuration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20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26" name="Shape 55"/>
          <p:cNvSpPr/>
          <p:nvPr/>
        </p:nvSpPr>
        <p:spPr>
          <a:xfrm>
            <a:off x="11181924" y="7347"/>
            <a:ext cx="67486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dirty="0" smtClean="0"/>
              <a:t>9/16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988687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666</Words>
  <Application>Microsoft Office PowerPoint</Application>
  <PresentationFormat>Personnalisé</PresentationFormat>
  <Paragraphs>209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Ondine</cp:lastModifiedBy>
  <cp:revision>57</cp:revision>
  <dcterms:modified xsi:type="dcterms:W3CDTF">2015-12-14T17:21:50Z</dcterms:modified>
</cp:coreProperties>
</file>