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7" r:id="rId15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54"/>
  </p:normalViewPr>
  <p:slideViewPr>
    <p:cSldViewPr snapToGrid="0" snapToObjects="1">
      <p:cViewPr>
        <p:scale>
          <a:sx n="80" d="100"/>
          <a:sy n="80" d="100"/>
        </p:scale>
        <p:origin x="1352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086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10095364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0095364" y="0"/>
            <a:ext cx="2909435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48" name="Shape 48"/>
          <p:cNvSpPr/>
          <p:nvPr/>
        </p:nvSpPr>
        <p:spPr>
          <a:xfrm>
            <a:off x="749300" y="939800"/>
            <a:ext cx="11506200" cy="1714500"/>
          </a:xfrm>
          <a:prstGeom prst="roundRect">
            <a:avLst>
              <a:gd name="adj" fmla="val 11111"/>
            </a:avLst>
          </a:prstGeom>
          <a:solidFill>
            <a:srgbClr val="F8F8F8"/>
          </a:solidFill>
          <a:ln w="12700">
            <a:miter lim="400000"/>
          </a:ln>
          <a:effectLst>
            <a:outerShdw blurRad="127000" dist="127000" dir="2640000" rotWithShape="0">
              <a:srgbClr val="000000">
                <a:alpha val="3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321922" y="1023223"/>
            <a:ext cx="10350501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B51A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 smtClean="0">
                <a:solidFill>
                  <a:srgbClr val="B51A00"/>
                </a:solidFill>
              </a:rPr>
              <a:t>Optimized Navigation </a:t>
            </a:r>
            <a:r>
              <a:rPr lang="en-US" sz="4200" dirty="0" err="1" smtClean="0">
                <a:solidFill>
                  <a:srgbClr val="B51A00"/>
                </a:solidFill>
              </a:rPr>
              <a:t>Behaviour</a:t>
            </a:r>
            <a:r>
              <a:rPr lang="en-US" sz="4200" dirty="0" smtClean="0">
                <a:solidFill>
                  <a:srgbClr val="B51A00"/>
                </a:solidFill>
              </a:rPr>
              <a:t> of Multiple Robots based on Motor-Schema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>
            <a:off x="2903072" y="7131050"/>
            <a:ext cx="1270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300"/>
          </a:p>
        </p:txBody>
      </p:sp>
      <p:sp>
        <p:nvSpPr>
          <p:cNvPr id="51" name="Shape 51"/>
          <p:cNvSpPr/>
          <p:nvPr/>
        </p:nvSpPr>
        <p:spPr>
          <a:xfrm>
            <a:off x="749300" y="3973775"/>
            <a:ext cx="5128127" cy="351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Professor:</a:t>
            </a:r>
            <a:endParaRPr sz="4200" dirty="0" smtClean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just">
              <a:defRPr sz="1800"/>
            </a:pPr>
            <a:r>
              <a:rPr lang="en-US" sz="2900" dirty="0" err="1" smtClean="0"/>
              <a:t>Alcherio</a:t>
            </a:r>
            <a:r>
              <a:rPr lang="en-US" sz="2900" dirty="0" smtClean="0"/>
              <a:t> </a:t>
            </a:r>
            <a:r>
              <a:rPr lang="en-US" sz="2900" dirty="0" err="1" smtClean="0"/>
              <a:t>Martinoli</a:t>
            </a:r>
            <a:endParaRPr sz="2900" dirty="0"/>
          </a:p>
          <a:p>
            <a:pPr lvl="0" algn="just">
              <a:defRPr sz="1800"/>
            </a:pPr>
            <a:r>
              <a:rPr lang="en-US" sz="2000" dirty="0" smtClean="0"/>
              <a:t>Distributed Intelligent Systems </a:t>
            </a:r>
          </a:p>
          <a:p>
            <a:pPr lvl="0" algn="just">
              <a:defRPr sz="1800"/>
            </a:pPr>
            <a:r>
              <a:rPr lang="en-US" sz="2000" dirty="0" smtClean="0"/>
              <a:t>and Algorithms Laboratory</a:t>
            </a:r>
            <a:endParaRPr sz="2000" dirty="0"/>
          </a:p>
          <a:p>
            <a:pPr lvl="0" algn="just">
              <a:defRPr sz="1800"/>
            </a:pPr>
            <a:endParaRPr lang="en-US" sz="2000" dirty="0" smtClean="0"/>
          </a:p>
          <a:p>
            <a:pPr lvl="0" algn="just">
              <a:defRPr sz="1800"/>
            </a:pPr>
            <a:r>
              <a:rPr lang="en-US" sz="3200" dirty="0" smtClean="0">
                <a:latin typeface="Arial Rounded MT Bold" charset="0"/>
                <a:ea typeface="Arial Rounded MT Bold" charset="0"/>
                <a:cs typeface="Arial Rounded MT Bold" charset="0"/>
              </a:rPr>
              <a:t>Assistant:</a:t>
            </a:r>
            <a:endParaRPr sz="2000" dirty="0" smtClean="0">
              <a:latin typeface="Arial Rounded MT Bold" charset="0"/>
              <a:ea typeface="Arial Rounded MT Bold" charset="0"/>
              <a:cs typeface="Arial Rounded MT Bold" charset="0"/>
            </a:endParaRPr>
          </a:p>
          <a:p>
            <a:pPr lvl="0" algn="just">
              <a:defRPr sz="1800"/>
            </a:pPr>
            <a:r>
              <a:rPr lang="en-US" sz="2900" dirty="0" err="1" smtClean="0"/>
              <a:t>Zeynab</a:t>
            </a:r>
            <a:r>
              <a:rPr lang="en-US" sz="2900" dirty="0" smtClean="0"/>
              <a:t> </a:t>
            </a:r>
            <a:r>
              <a:rPr lang="en-US" sz="2900" dirty="0" err="1" smtClean="0"/>
              <a:t>Talebpour</a:t>
            </a:r>
            <a:endParaRPr sz="2900" dirty="0"/>
          </a:p>
          <a:p>
            <a:pPr lvl="0" algn="just">
              <a:defRPr sz="1800"/>
            </a:pPr>
            <a:r>
              <a:rPr lang="en-US" sz="2000" dirty="0"/>
              <a:t>Distributed Intelligent Systems </a:t>
            </a:r>
            <a:endParaRPr lang="en-US" sz="2000" dirty="0" smtClean="0"/>
          </a:p>
          <a:p>
            <a:pPr lvl="0" algn="just">
              <a:defRPr sz="1800"/>
            </a:pPr>
            <a:r>
              <a:rPr lang="en-US" sz="2000" dirty="0" smtClean="0"/>
              <a:t>and </a:t>
            </a:r>
            <a:r>
              <a:rPr lang="en-US" sz="2000" dirty="0"/>
              <a:t>Algorithms Laboratory</a:t>
            </a:r>
            <a:endParaRPr lang="en-US" sz="2000" dirty="0"/>
          </a:p>
        </p:txBody>
      </p:sp>
      <p:sp>
        <p:nvSpPr>
          <p:cNvPr id="52" name="Shape 52"/>
          <p:cNvSpPr/>
          <p:nvPr/>
        </p:nvSpPr>
        <p:spPr>
          <a:xfrm>
            <a:off x="8957517" y="3612138"/>
            <a:ext cx="5803900" cy="4242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lang="en-US" sz="33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Students</a:t>
            </a:r>
            <a:r>
              <a:rPr sz="4200" dirty="0" smtClean="0">
                <a:latin typeface="Arial Rounded MT Bold" charset="0"/>
                <a:ea typeface="Arial Rounded MT Bold" charset="0"/>
                <a:cs typeface="Arial Rounded MT Bold" charset="0"/>
                <a:sym typeface="Gill Sans SemiBold"/>
              </a:rPr>
              <a:t>:</a:t>
            </a:r>
            <a:endParaRPr sz="4200" dirty="0">
              <a:latin typeface="Arial Rounded MT Bold" charset="0"/>
              <a:ea typeface="Arial Rounded MT Bold" charset="0"/>
              <a:cs typeface="Arial Rounded MT Bold" charset="0"/>
              <a:sym typeface="Gill Sans SemiBold"/>
            </a:endParaRPr>
          </a:p>
          <a:p>
            <a:pPr lvl="0" algn="l">
              <a:defRPr sz="1800"/>
            </a:pPr>
            <a:r>
              <a:rPr lang="en-US" sz="2900" dirty="0" err="1" smtClean="0"/>
              <a:t>Ondine</a:t>
            </a:r>
            <a:r>
              <a:rPr lang="en-US" sz="2900" dirty="0" smtClean="0"/>
              <a:t> </a:t>
            </a:r>
            <a:r>
              <a:rPr lang="en-US" sz="2900" dirty="0" err="1" smtClean="0"/>
              <a:t>Chanon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Computational Science and </a:t>
            </a:r>
          </a:p>
          <a:p>
            <a:pPr lvl="0" algn="l">
              <a:defRPr sz="1800"/>
            </a:pPr>
            <a:r>
              <a:rPr lang="en-US" sz="2000" dirty="0" smtClean="0"/>
              <a:t>Engineering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Nicolas </a:t>
            </a:r>
            <a:r>
              <a:rPr lang="en-US" sz="2900" dirty="0" err="1"/>
              <a:t>H</a:t>
            </a:r>
            <a:r>
              <a:rPr lang="en-US" sz="2900" dirty="0" err="1" smtClean="0"/>
              <a:t>ubacher</a:t>
            </a:r>
            <a:endParaRPr sz="2900" dirty="0"/>
          </a:p>
          <a:p>
            <a:pPr lvl="0" algn="l">
              <a:defRPr sz="1800"/>
            </a:pPr>
            <a:r>
              <a:rPr lang="en-US" sz="2000" dirty="0" smtClean="0"/>
              <a:t>Computer Science</a:t>
            </a:r>
            <a:endParaRPr sz="2000" dirty="0"/>
          </a:p>
          <a:p>
            <a:pPr lvl="0" algn="l">
              <a:defRPr sz="1800"/>
            </a:pPr>
            <a:endParaRPr sz="2000" dirty="0"/>
          </a:p>
          <a:p>
            <a:pPr lvl="0" algn="l">
              <a:defRPr sz="1800"/>
            </a:pPr>
            <a:r>
              <a:rPr lang="en-US" sz="2900" dirty="0" smtClean="0"/>
              <a:t>Stefano </a:t>
            </a:r>
            <a:r>
              <a:rPr lang="en-US" sz="2900" dirty="0" err="1" smtClean="0"/>
              <a:t>Savar</a:t>
            </a:r>
            <a:r>
              <a:rPr lang="en-US" sz="2900" dirty="0" err="1" smtClean="0"/>
              <a:t>è</a:t>
            </a:r>
            <a:endParaRPr sz="2900" dirty="0"/>
          </a:p>
          <a:p>
            <a:pPr algn="l">
              <a:defRPr sz="1800"/>
            </a:pPr>
            <a:r>
              <a:rPr lang="en-US" sz="2000" dirty="0" smtClean="0"/>
              <a:t>Computational </a:t>
            </a:r>
            <a:r>
              <a:rPr lang="en-US" sz="2000" dirty="0"/>
              <a:t>Science and </a:t>
            </a:r>
            <a:endParaRPr lang="en-US" sz="2000" dirty="0" smtClean="0"/>
          </a:p>
          <a:p>
            <a:pPr algn="l">
              <a:defRPr sz="1800"/>
            </a:pPr>
            <a:r>
              <a:rPr lang="en-US" sz="2000" dirty="0" smtClean="0"/>
              <a:t>Engineering</a:t>
            </a:r>
            <a:endParaRPr lang="en-US" sz="2000" dirty="0"/>
          </a:p>
        </p:txBody>
      </p:sp>
      <p:sp>
        <p:nvSpPr>
          <p:cNvPr id="54" name="Shape 54"/>
          <p:cNvSpPr/>
          <p:nvPr/>
        </p:nvSpPr>
        <p:spPr>
          <a:xfrm>
            <a:off x="2218690" y="-39434"/>
            <a:ext cx="5900654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Distributed Intelligent Systems – Course Project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0941473" y="7347"/>
            <a:ext cx="1155766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300" smtClean="0"/>
              <a:t>CSE - IN</a:t>
            </a:r>
            <a:endParaRPr sz="23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32" y="2857295"/>
            <a:ext cx="4114800" cy="6235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7870456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6232004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1550809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8651160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6159500" cy="5461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6159500" y="0"/>
            <a:ext cx="6845300" cy="546100"/>
          </a:xfrm>
          <a:prstGeom prst="rect">
            <a:avLst/>
          </a:prstGeom>
          <a:solidFill>
            <a:srgbClr val="C0C0C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355600" y="660589"/>
            <a:ext cx="12280900" cy="74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smtClean="0">
                <a:solidFill>
                  <a:srgbClr val="B51A00"/>
                </a:solidFill>
              </a:rPr>
              <a:t>Bibliogra</a:t>
            </a:r>
            <a:r>
              <a:rPr lang="en-US" sz="4200" dirty="0" smtClean="0">
                <a:solidFill>
                  <a:srgbClr val="B51A00"/>
                </a:solidFill>
              </a:rPr>
              <a:t>phy</a:t>
            </a:r>
            <a:endParaRPr sz="4200" dirty="0">
              <a:solidFill>
                <a:srgbClr val="B51A00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4780849" y="-12700"/>
            <a:ext cx="1299047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Introduzione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9245600"/>
            <a:ext cx="4635500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635500" y="9245600"/>
            <a:ext cx="8369300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611533" y="9239250"/>
            <a:ext cx="1827679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FFFFFF"/>
                </a:solidFill>
              </a:rPr>
              <a:t>Stefano Savarè</a:t>
            </a:r>
          </a:p>
        </p:txBody>
      </p:sp>
      <p:sp>
        <p:nvSpPr>
          <p:cNvPr id="65" name="Shape 65"/>
          <p:cNvSpPr/>
          <p:nvPr/>
        </p:nvSpPr>
        <p:spPr>
          <a:xfrm>
            <a:off x="4821535" y="9239250"/>
            <a:ext cx="2360675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sz="2300"/>
              <a:t>30 settembre 2014</a:t>
            </a:r>
          </a:p>
        </p:txBody>
      </p:sp>
      <p:sp>
        <p:nvSpPr>
          <p:cNvPr id="66" name="Shape 66"/>
          <p:cNvSpPr/>
          <p:nvPr/>
        </p:nvSpPr>
        <p:spPr>
          <a:xfrm>
            <a:off x="179675" y="5137150"/>
            <a:ext cx="12039601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/>
              <a:t> </a:t>
            </a:r>
            <a:r>
              <a:rPr sz="2400">
                <a:solidFill>
                  <a:srgbClr val="B51A00"/>
                </a:solidFill>
              </a:rPr>
              <a:t>P. Colli Franzone, L. Guerri, M. Pennacchio, e B. Taccardi 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Spread of excitation in 3-D models of the anisotropic cardiac tissue. II. Effec- ts of fiber architecture and ventricular geometry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Math. Biosci, 1998.</a:t>
            </a:r>
          </a:p>
        </p:txBody>
      </p:sp>
      <p:sp>
        <p:nvSpPr>
          <p:cNvPr id="67" name="Shape 67"/>
          <p:cNvSpPr/>
          <p:nvPr/>
        </p:nvSpPr>
        <p:spPr>
          <a:xfrm>
            <a:off x="158204" y="3232150"/>
            <a:ext cx="13068301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400">
                <a:solidFill>
                  <a:srgbClr val="B51A00"/>
                </a:solidFill>
              </a:rPr>
              <a:t>Palamara, C. Vergara, D. Catanzariti, E. Faggiano, M. Cen- tonze, C. Pangrazzi, M. Maines, and A. Quarteroni, </a:t>
            </a:r>
            <a:r>
              <a:rPr sz="2700">
                <a:solidFill>
                  <a:srgbClr val="B51A00"/>
                </a:solidFill>
              </a:rPr>
              <a:t/>
            </a:r>
            <a:br>
              <a:rPr sz="2700">
                <a:solidFill>
                  <a:srgbClr val="B51A00"/>
                </a:solidFill>
              </a:rPr>
            </a:br>
            <a:r>
              <a:rPr sz="2200"/>
              <a:t>Patient- specific generation of the purkinje network driven by clinical measurements: The case of pathological propagationsy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2014</a:t>
            </a:r>
          </a:p>
        </p:txBody>
      </p:sp>
      <p:sp>
        <p:nvSpPr>
          <p:cNvPr id="68" name="Shape 68"/>
          <p:cNvSpPr/>
          <p:nvPr/>
        </p:nvSpPr>
        <p:spPr>
          <a:xfrm>
            <a:off x="208855" y="6591300"/>
            <a:ext cx="13195301" cy="165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66700" lvl="0" indent="-266700" algn="l" defTabSz="457200">
              <a:lnSpc>
                <a:spcPct val="80000"/>
              </a:lnSpc>
              <a:spcBef>
                <a:spcPts val="1200"/>
              </a:spcBef>
              <a:buSzPct val="100000"/>
              <a:buBlip>
                <a:blip r:embed="rId2"/>
              </a:buBlip>
              <a:tabLst>
                <a:tab pos="139700" algn="l"/>
                <a:tab pos="4572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S. Palamara, C. Vergara, E. Faggiano, and F. Nobile, </a:t>
            </a:r>
            <a:r>
              <a:rPr sz="2400"/>
              <a:t/>
            </a:r>
            <a:br>
              <a:rPr sz="2400"/>
            </a:br>
            <a:r>
              <a:rPr sz="2200"/>
              <a:t>An effective algorithm for the generation of patient-specific purkinje networks in computational electrocardiology 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Mox Report, 2013</a:t>
            </a:r>
          </a:p>
        </p:txBody>
      </p:sp>
      <p:sp>
        <p:nvSpPr>
          <p:cNvPr id="69" name="Shape 69"/>
          <p:cNvSpPr/>
          <p:nvPr/>
        </p:nvSpPr>
        <p:spPr>
          <a:xfrm>
            <a:off x="177800" y="8108950"/>
            <a:ext cx="298068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lvl="0" indent="-266700" algn="just">
              <a:lnSpc>
                <a:spcPct val="80000"/>
              </a:lnSpc>
              <a:buSzPct val="100000"/>
              <a:buBlip>
                <a:blip r:embed="rId2"/>
              </a:buBlip>
              <a:tabLst>
                <a:tab pos="1003300" algn="l"/>
              </a:tabLst>
              <a:defRPr sz="1800"/>
            </a:pPr>
            <a:r>
              <a:rPr sz="2700" i="1">
                <a:solidFill>
                  <a:srgbClr val="B51A00"/>
                </a:solidFill>
              </a:rPr>
              <a:t> </a:t>
            </a:r>
            <a:r>
              <a:rPr sz="2400">
                <a:solidFill>
                  <a:srgbClr val="B51A00"/>
                </a:solidFill>
              </a:rPr>
              <a:t>Sethian</a:t>
            </a:r>
            <a:br>
              <a:rPr sz="2400">
                <a:solidFill>
                  <a:srgbClr val="B51A00"/>
                </a:solidFill>
              </a:rPr>
            </a:br>
            <a:r>
              <a:rPr sz="2200"/>
              <a:t>Fast Marching Method</a:t>
            </a:r>
            <a:br>
              <a:rPr sz="2200"/>
            </a:br>
            <a:r>
              <a:rPr sz="2200" i="1">
                <a:solidFill>
                  <a:srgbClr val="B51A00"/>
                </a:solidFill>
              </a:rPr>
              <a:t>SIAM Rev., 1999</a:t>
            </a:r>
          </a:p>
        </p:txBody>
      </p:sp>
      <p:sp>
        <p:nvSpPr>
          <p:cNvPr id="70" name="Shape 70"/>
          <p:cNvSpPr/>
          <p:nvPr/>
        </p:nvSpPr>
        <p:spPr>
          <a:xfrm>
            <a:off x="163066" y="1663700"/>
            <a:ext cx="12661901" cy="124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37066" lvl="0" indent="-237066" algn="just">
              <a:lnSpc>
                <a:spcPct val="80000"/>
              </a:lnSpc>
              <a:buSzPct val="100000"/>
              <a:buBlip>
                <a:blip r:embed="rId2"/>
              </a:buBlip>
              <a:defRPr sz="1800"/>
            </a:pPr>
            <a:r>
              <a:rPr sz="2400" dirty="0">
                <a:solidFill>
                  <a:srgbClr val="B51A00"/>
                </a:solidFill>
              </a:rPr>
              <a:t>C. Vergara, S. Palamara, D. Catanzariti, F. Nobile, E. Fag- giano, C. Pangrazzi, M. Centonze, M. Maines, A. Quarteroni, and G. Vergara </a:t>
            </a:r>
            <a:br>
              <a:rPr sz="2400" dirty="0">
                <a:solidFill>
                  <a:srgbClr val="B51A00"/>
                </a:solidFill>
              </a:rPr>
            </a:br>
            <a:r>
              <a:rPr sz="2200" dirty="0"/>
              <a:t>Patient-specific generation of the purkinje network driven by clinical measurements of a normal propagation </a:t>
            </a:r>
            <a:br>
              <a:rPr sz="2200" dirty="0"/>
            </a:br>
            <a:r>
              <a:rPr sz="2200" i="1" dirty="0">
                <a:solidFill>
                  <a:srgbClr val="B51A00"/>
                </a:solidFill>
              </a:rPr>
              <a:t>Med Biol Eng Comput, 2014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Content	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537" y="3350569"/>
            <a:ext cx="12175963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Introduction,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goals and motivation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baseline="0" dirty="0" smtClean="0">
                <a:solidFill>
                  <a:srgbClr val="000000"/>
                </a:solidFill>
              </a:rPr>
              <a:t>Motor-schemas</a:t>
            </a:r>
            <a:r>
              <a:rPr lang="en-US" dirty="0" smtClean="0">
                <a:solidFill>
                  <a:srgbClr val="000000"/>
                </a:solidFill>
              </a:rPr>
              <a:t> based navigation </a:t>
            </a:r>
            <a:r>
              <a:rPr lang="en-US" dirty="0" err="1" smtClean="0">
                <a:solidFill>
                  <a:srgbClr val="000000"/>
                </a:solidFill>
              </a:rPr>
              <a:t>behaviour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Particle Swarm Optimization </a:t>
            </a:r>
            <a:r>
              <a:rPr lang="en-US" i="1" dirty="0" smtClean="0">
                <a:solidFill>
                  <a:srgbClr val="000000"/>
                </a:solidFill>
              </a:rPr>
              <a:t>(PSO) </a:t>
            </a:r>
            <a:endParaRPr lang="en-US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dirty="0" smtClean="0">
                <a:solidFill>
                  <a:srgbClr val="000000"/>
                </a:solidFill>
              </a:rPr>
              <a:t>Results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Conclusions</a:t>
            </a:r>
            <a:endParaRPr kumimoji="0" lang="en-US" sz="4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544575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-1" y="453839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Introduction, goals and motivation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81" y="2718668"/>
            <a:ext cx="12037419" cy="7304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Set-up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- 1 goal</a:t>
            </a:r>
          </a:p>
          <a:p>
            <a:pPr lvl="2" indent="0" algn="l"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- 4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robots</a:t>
            </a:r>
          </a:p>
          <a:p>
            <a:pPr lvl="2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</a:t>
            </a:r>
            <a:r>
              <a:rPr lang="en-US" sz="3200" dirty="0" smtClean="0">
                <a:solidFill>
                  <a:srgbClr val="000000"/>
                </a:solidFill>
              </a:rPr>
              <a:t> some obstacles</a:t>
            </a:r>
          </a:p>
          <a:p>
            <a:pPr lvl="2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Two-step project</a:t>
            </a:r>
          </a:p>
          <a:p>
            <a:pPr lvl="3" indent="0" algn="l" rtl="0" latinLnBrk="1" hangingPunct="0"/>
            <a:r>
              <a:rPr lang="en-US" sz="3200" dirty="0" smtClean="0">
                <a:solidFill>
                  <a:srgbClr val="000000"/>
                </a:solidFill>
              </a:rPr>
              <a:t>	- basic navigation control, based of 4 motor-schemas</a:t>
            </a:r>
          </a:p>
          <a:p>
            <a:pPr lvl="3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PSO implementation</a:t>
            </a:r>
          </a:p>
          <a:p>
            <a:pPr lvl="3" indent="0" algn="l" rtl="0" latinLnBrk="1" hangingPunct="0"/>
            <a:endParaRPr lang="en-US" sz="3200" dirty="0" smtClean="0">
              <a:solidFill>
                <a:srgbClr val="000000"/>
              </a:solidFill>
            </a:endParaRPr>
          </a:p>
          <a:p>
            <a:pPr marL="457200" lvl="2" indent="-457200" algn="l" rtl="0" latinLnBrk="1" hangingPunct="0"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Aim</a:t>
            </a: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- find the good balance between the objectives to get the best </a:t>
            </a:r>
            <a:endParaRPr lang="en-US" sz="3200" dirty="0" smtClean="0">
              <a:solidFill>
                <a:srgbClr val="000000"/>
              </a:solidFill>
            </a:endParaRPr>
          </a:p>
          <a:p>
            <a:pPr lvl="2" indent="0" algn="l" rtl="0" latinLnBrk="1" hangingPunct="0"/>
            <a:r>
              <a:rPr lang="en-US" sz="3200" dirty="0">
                <a:solidFill>
                  <a:srgbClr val="000000"/>
                </a:solidFill>
              </a:rPr>
              <a:t>	 </a:t>
            </a:r>
            <a:r>
              <a:rPr lang="en-US" sz="3200" dirty="0" smtClean="0">
                <a:solidFill>
                  <a:srgbClr val="000000"/>
                </a:solidFill>
              </a:rPr>
              <a:t> possible </a:t>
            </a:r>
            <a:r>
              <a:rPr lang="en-US" sz="3200" dirty="0" err="1">
                <a:solidFill>
                  <a:srgbClr val="000000"/>
                </a:solidFill>
              </a:rPr>
              <a:t>behaviour</a:t>
            </a:r>
            <a:endParaRPr lang="en-US" sz="3200" dirty="0">
              <a:solidFill>
                <a:srgbClr val="000000"/>
              </a:solidFill>
            </a:endParaRPr>
          </a:p>
          <a:p>
            <a:pPr marL="571500" lvl="1" indent="-571500" algn="l" rtl="0" latinLnBrk="1" hangingPunct="0">
              <a:buFont typeface="Arial" charset="0"/>
              <a:buChar char="•"/>
            </a:pPr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</a:rPr>
              <a:t>	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1474"/>
            <a:ext cx="8064500" cy="365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518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3" y="1904648"/>
            <a:ext cx="3794125" cy="376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2212" y="2549467"/>
            <a:ext cx="7764378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Each motor-schema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generates a vector 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    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field 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The global vector field is the sum of all the computed individual vector fields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Difficulty: presence of local minima</a:t>
            </a: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0463" y="1806098"/>
            <a:ext cx="374140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9586" y="5690057"/>
            <a:ext cx="427841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Sphere of influence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00" y="6615034"/>
            <a:ext cx="7633368" cy="1856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Most of the implemented motor-schemas use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this co</a:t>
            </a:r>
            <a:r>
              <a:rPr lang="en-US" sz="3200" dirty="0" smtClean="0">
                <a:solidFill>
                  <a:srgbClr val="000000"/>
                </a:solidFill>
              </a:rPr>
              <a:t>ncept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800" dirty="0" smtClean="0">
              <a:solidFill>
                <a:srgbClr val="000000"/>
              </a:solidFill>
            </a:endParaRPr>
          </a:p>
          <a:p>
            <a:pPr marL="457200" marR="0" indent="-4572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Example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</a:t>
            </a: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equation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302" y="7157306"/>
            <a:ext cx="3254097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TODO: Image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" r="-3788"/>
          <a:stretch/>
        </p:blipFill>
        <p:spPr>
          <a:xfrm>
            <a:off x="4032000" y="7471789"/>
            <a:ext cx="3311999" cy="15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236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02" y="6483010"/>
            <a:ext cx="8951396" cy="2921018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Motor-schemas</a:t>
            </a:r>
            <a:endParaRPr sz="4500" dirty="0">
              <a:solidFill>
                <a:srgbClr val="B51A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1" y="2082800"/>
            <a:ext cx="7208252" cy="3604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600" y="1877424"/>
            <a:ext cx="5445401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Move to goal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Keep formation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Robot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 smtClean="0">
                <a:solidFill>
                  <a:srgbClr val="000000"/>
                </a:solidFill>
              </a:rPr>
              <a:t>	- local communication</a:t>
            </a:r>
            <a:endParaRPr lang="en-US" sz="320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Obstacle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 avoidance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smtClean="0">
                <a:solidFill>
                  <a:srgbClr val="000000"/>
                </a:solidFill>
              </a:rPr>
              <a:t>- supervisor</a:t>
            </a:r>
          </a:p>
          <a:p>
            <a:pPr marR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distance sensors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3200" baseline="0" dirty="0" smtClean="0">
                <a:solidFill>
                  <a:srgbClr val="000000"/>
                </a:solidFill>
              </a:rPr>
              <a:t>Random walk</a:t>
            </a:r>
          </a:p>
          <a:p>
            <a:pPr lvl="1" indent="0" algn="l"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	</a:t>
            </a:r>
            <a:r>
              <a:rPr kumimoji="0" lang="en-U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Gill Sans"/>
              </a:rPr>
              <a:t>- noise generation frequency</a:t>
            </a:r>
          </a:p>
          <a:p>
            <a:pPr lvl="1" indent="0" algn="l" rtl="0" latinLnBrk="1" hangingPunct="0"/>
            <a:r>
              <a:rPr lang="en-US" sz="3200" baseline="0" dirty="0">
                <a:solidFill>
                  <a:srgbClr val="000000"/>
                </a:solidFill>
              </a:rPr>
              <a:t>	</a:t>
            </a:r>
            <a:r>
              <a:rPr lang="en-US" sz="3200" baseline="0" dirty="0" smtClean="0">
                <a:solidFill>
                  <a:srgbClr val="000000"/>
                </a:solidFill>
              </a:rPr>
              <a:t>- fading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54692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14969" y="3339285"/>
            <a:ext cx="6657272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General concepts + equations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566764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6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  <a:endParaRPr sz="4500" dirty="0">
              <a:solidFill>
                <a:srgbClr val="B51A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8721" y="4336279"/>
            <a:ext cx="159017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OCBA</a:t>
            </a: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95744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9" y="7452925"/>
            <a:ext cx="711400" cy="612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6828208"/>
            <a:ext cx="744236" cy="560552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37505"/>
            <a:ext cx="122809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 smtClean="0">
                <a:solidFill>
                  <a:srgbClr val="B51A00"/>
                </a:solidFill>
              </a:rPr>
              <a:t>Particle Swarm Optimization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4770514"/>
            <a:ext cx="9601108" cy="1621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0" y="6241800"/>
            <a:ext cx="3809443" cy="65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08" y="8150811"/>
            <a:ext cx="581223" cy="5042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" y="1625599"/>
            <a:ext cx="12646192" cy="11397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Parameters to optimize</a:t>
            </a:r>
          </a:p>
          <a:p>
            <a:pPr lvl="1" indent="0" algn="l" rtl="0" latinLnBrk="1" hangingPunct="0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- weights for each motor-schema</a:t>
            </a:r>
          </a:p>
          <a:p>
            <a:pPr lvl="1" indent="0" algn="l" rtl="0" latinLnBrk="1" hangingPunct="0"/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	</a:t>
            </a: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- minimum and maximum thresholds</a:t>
            </a:r>
          </a:p>
          <a:p>
            <a:pPr lvl="1" indent="0" algn="l" rtl="0" latinLnBrk="1" hangingPunct="0"/>
            <a:endParaRPr kumimoji="0" 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Fitness</a:t>
            </a:r>
            <a:r>
              <a:rPr kumimoji="0" lang="en-US" sz="4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 function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                      </a:t>
            </a:r>
            <a:r>
              <a:rPr lang="en-US" sz="3200" baseline="0" dirty="0" smtClean="0">
                <a:solidFill>
                  <a:srgbClr val="000000"/>
                </a:solidFill>
              </a:rPr>
              <a:t>appropriate weights</a:t>
            </a: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000" baseline="0" dirty="0" smtClean="0">
                <a:solidFill>
                  <a:srgbClr val="000000"/>
                </a:solidFill>
              </a:rPr>
              <a:t>     </a:t>
            </a:r>
            <a:r>
              <a:rPr lang="en-US" sz="3200" dirty="0" smtClean="0">
                <a:solidFill>
                  <a:srgbClr val="000000"/>
                </a:solidFill>
              </a:rPr>
              <a:t>mean distance of the robot with the nearest obstacle</a:t>
            </a: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    </a:t>
            </a:r>
            <a:r>
              <a:rPr lang="en-US" sz="3200" dirty="0" smtClean="0">
                <a:solidFill>
                  <a:srgbClr val="000000"/>
                </a:solidFill>
              </a:rPr>
              <a:t>mean </a:t>
            </a:r>
            <a:r>
              <a:rPr lang="en-US" sz="3200" dirty="0">
                <a:solidFill>
                  <a:srgbClr val="000000"/>
                </a:solidFill>
              </a:rPr>
              <a:t>distance </a:t>
            </a:r>
            <a:r>
              <a:rPr lang="en-US" sz="3200" dirty="0" smtClean="0">
                <a:solidFill>
                  <a:srgbClr val="000000"/>
                </a:solidFill>
              </a:rPr>
              <a:t>to the expected position in the formation</a:t>
            </a:r>
            <a:endParaRPr lang="en-US" sz="4000" dirty="0" smtClean="0">
              <a:solidFill>
                <a:srgbClr val="000000"/>
              </a:solidFill>
            </a:endParaRPr>
          </a:p>
          <a:p>
            <a:pPr marL="571500" indent="-571500" algn="l" rtl="0" latinLnBrk="1" hangingPunct="0">
              <a:buFont typeface="Arial" charset="0"/>
              <a:buChar char="•"/>
            </a:pPr>
            <a:r>
              <a:rPr lang="en-US" sz="4000" baseline="0" dirty="0">
                <a:solidFill>
                  <a:srgbClr val="000000"/>
                </a:solidFill>
              </a:rPr>
              <a:t> </a:t>
            </a:r>
            <a:r>
              <a:rPr lang="en-US" sz="4000" baseline="0" dirty="0" smtClean="0">
                <a:solidFill>
                  <a:srgbClr val="000000"/>
                </a:solidFill>
              </a:rPr>
              <a:t>    </a:t>
            </a:r>
            <a:r>
              <a:rPr lang="en-US" sz="3200" baseline="0" dirty="0" smtClean="0">
                <a:solidFill>
                  <a:srgbClr val="000000"/>
                </a:solidFill>
              </a:rPr>
              <a:t>decreases</a:t>
            </a:r>
            <a:r>
              <a:rPr lang="en-US" sz="4000" baseline="0" dirty="0" smtClean="0">
                <a:solidFill>
                  <a:srgbClr val="000000"/>
                </a:solidFill>
              </a:rPr>
              <a:t> </a:t>
            </a:r>
            <a:r>
              <a:rPr lang="en-US" sz="3200" baseline="0" dirty="0" smtClean="0">
                <a:solidFill>
                  <a:srgbClr val="000000"/>
                </a:solidFill>
              </a:rPr>
              <a:t>with</a:t>
            </a:r>
            <a:r>
              <a:rPr lang="en-US" sz="3200" dirty="0" smtClean="0">
                <a:solidFill>
                  <a:srgbClr val="000000"/>
                </a:solidFill>
              </a:rPr>
              <a:t> the final distance to the goal</a:t>
            </a: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i="1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3200" baseline="0" dirty="0" smtClean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000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baseline="0" dirty="0">
              <a:solidFill>
                <a:srgbClr val="000000"/>
              </a:solidFill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  <a:p>
            <a:pPr marL="571500" marR="0" indent="-57150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826971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0" y="0"/>
            <a:ext cx="6159500" cy="4445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6159500" y="0"/>
            <a:ext cx="6845300" cy="4445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-1" y="9245600"/>
            <a:ext cx="7494777" cy="520700"/>
          </a:xfrm>
          <a:prstGeom prst="rect">
            <a:avLst/>
          </a:prstGeom>
          <a:solidFill>
            <a:srgbClr val="B51A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7218946" y="9245600"/>
            <a:ext cx="5785853" cy="5207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881508" y="9245600"/>
            <a:ext cx="6155531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err="1" smtClean="0">
                <a:solidFill>
                  <a:srgbClr val="FFFFFF"/>
                </a:solidFill>
              </a:rPr>
              <a:t>Ondine</a:t>
            </a:r>
            <a:r>
              <a:rPr lang="en-US" sz="2300" dirty="0" smtClean="0">
                <a:solidFill>
                  <a:srgbClr val="FFFFFF"/>
                </a:solidFill>
              </a:rPr>
              <a:t> </a:t>
            </a:r>
            <a:r>
              <a:rPr lang="en-US" sz="2300" dirty="0" err="1" smtClean="0">
                <a:solidFill>
                  <a:srgbClr val="FFFFFF"/>
                </a:solidFill>
              </a:rPr>
              <a:t>Chanon</a:t>
            </a:r>
            <a:r>
              <a:rPr lang="en-US" sz="2300" dirty="0" smtClean="0">
                <a:solidFill>
                  <a:srgbClr val="FFFFFF"/>
                </a:solidFill>
              </a:rPr>
              <a:t>, Nicolas </a:t>
            </a:r>
            <a:r>
              <a:rPr lang="en-US" sz="2300" dirty="0" err="1" smtClean="0">
                <a:solidFill>
                  <a:srgbClr val="FFFFFF"/>
                </a:solidFill>
              </a:rPr>
              <a:t>Hubacher</a:t>
            </a:r>
            <a:r>
              <a:rPr lang="en-US" sz="2300" dirty="0" smtClean="0">
                <a:solidFill>
                  <a:srgbClr val="FFFFFF"/>
                </a:solidFill>
              </a:rPr>
              <a:t>, Stefano </a:t>
            </a:r>
            <a:r>
              <a:rPr lang="en-US" sz="2300" dirty="0" err="1" smtClean="0">
                <a:solidFill>
                  <a:srgbClr val="FFFFFF"/>
                </a:solidFill>
              </a:rPr>
              <a:t>Savar</a:t>
            </a:r>
            <a:r>
              <a:rPr lang="en-US" sz="2300" dirty="0" err="1" smtClean="0">
                <a:solidFill>
                  <a:srgbClr val="FFFFFF"/>
                </a:solidFill>
              </a:rPr>
              <a:t>è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7494777" y="9254939"/>
            <a:ext cx="292548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 lvl="0">
              <a:defRPr sz="1800"/>
            </a:pPr>
            <a:r>
              <a:rPr lang="en-US" sz="2400" dirty="0" smtClean="0"/>
              <a:t>December, 16th</a:t>
            </a:r>
            <a:r>
              <a:rPr sz="2400" dirty="0" smtClean="0"/>
              <a:t>  201</a:t>
            </a:r>
            <a:r>
              <a:rPr lang="en-US" sz="2400" dirty="0" smtClean="0"/>
              <a:t>5</a:t>
            </a:r>
            <a:endParaRPr sz="2400" dirty="0"/>
          </a:p>
        </p:txBody>
      </p:sp>
      <p:sp>
        <p:nvSpPr>
          <p:cNvPr id="54" name="Shape 54"/>
          <p:cNvSpPr/>
          <p:nvPr/>
        </p:nvSpPr>
        <p:spPr>
          <a:xfrm>
            <a:off x="4214998" y="-82216"/>
            <a:ext cx="1603003" cy="45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300" dirty="0" smtClean="0">
                <a:solidFill>
                  <a:srgbClr val="FFFFFF"/>
                </a:solidFill>
              </a:rPr>
              <a:t>Introduction</a:t>
            </a:r>
            <a:endParaRPr sz="2300" dirty="0">
              <a:solidFill>
                <a:srgbClr val="FFFFFF"/>
              </a:solidFill>
            </a:endParaRPr>
          </a:p>
        </p:txBody>
      </p:sp>
      <p:sp>
        <p:nvSpPr>
          <p:cNvPr id="16" name="Shape 74"/>
          <p:cNvSpPr/>
          <p:nvPr/>
        </p:nvSpPr>
        <p:spPr>
          <a:xfrm>
            <a:off x="0" y="406400"/>
            <a:ext cx="14147800" cy="1270000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 75"/>
          <p:cNvSpPr/>
          <p:nvPr/>
        </p:nvSpPr>
        <p:spPr>
          <a:xfrm>
            <a:off x="355600" y="660400"/>
            <a:ext cx="122809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500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B51A00"/>
                </a:solidFill>
              </a:rPr>
              <a:t>Anatomia: cuore e sistema di conduzione</a:t>
            </a:r>
          </a:p>
        </p:txBody>
      </p:sp>
    </p:spTree>
    <p:extLst>
      <p:ext uri="{BB962C8B-B14F-4D97-AF65-F5344CB8AC3E}">
        <p14:creationId xmlns:p14="http://schemas.microsoft.com/office/powerpoint/2010/main" val="98868733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487</Words>
  <Application>Microsoft Macintosh PowerPoint</Application>
  <PresentationFormat>Custom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Rounded MT Bold</vt:lpstr>
      <vt:lpstr>Gill Sans</vt:lpstr>
      <vt:lpstr>Gill Sans SemiBold</vt:lpstr>
      <vt:lpstr>Lucida Grande</vt:lpstr>
      <vt:lpstr>Times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Stefano Savare</cp:lastModifiedBy>
  <cp:revision>15</cp:revision>
  <dcterms:modified xsi:type="dcterms:W3CDTF">2015-12-14T14:54:08Z</dcterms:modified>
</cp:coreProperties>
</file>