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1" r:id="rId18"/>
    <p:sldId id="272" r:id="rId19"/>
    <p:sldId id="257" r:id="rId20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81188"/>
  </p:normalViewPr>
  <p:slideViewPr>
    <p:cSldViewPr snapToGrid="0" snapToObjects="1">
      <p:cViewPr>
        <p:scale>
          <a:sx n="75" d="100"/>
          <a:sy n="75" d="100"/>
        </p:scale>
        <p:origin x="50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 formation have an higher probability to </a:t>
            </a:r>
            <a:r>
              <a:rPr lang="en-US" baseline="0" dirty="0" smtClean="0"/>
              <a:t>arrive faster to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  <a:endParaRPr lang="en-US" sz="2000" dirty="0"/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</a:t>
            </a:r>
            <a:r>
              <a:rPr lang="en-US" sz="2900" dirty="0" err="1" smtClean="0"/>
              <a:t>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5779991"/>
            <a:ext cx="10109101" cy="2343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4" y="2214176"/>
            <a:ext cx="10109101" cy="287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138" y="4889781"/>
            <a:ext cx="46070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manually tuned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997" y="8020820"/>
            <a:ext cx="390331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Weights found by PSO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67" y="1562147"/>
            <a:ext cx="5320290" cy="3591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543383"/>
            <a:ext cx="5366565" cy="3593596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4" y="5342469"/>
            <a:ext cx="5375511" cy="3602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709" y="4112614"/>
            <a:ext cx="1960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Random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3568" y="4117223"/>
            <a:ext cx="15116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Wall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99" y="7918621"/>
            <a:ext cx="19123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Difficult world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434" y="5266531"/>
            <a:ext cx="661106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Wedge formation; </a:t>
            </a:r>
            <a:r>
              <a:rPr lang="en-US" sz="3200" smtClean="0">
                <a:solidFill>
                  <a:srgbClr val="000000"/>
                </a:solidFill>
              </a:rPr>
              <a:t>o</a:t>
            </a:r>
            <a:r>
              <a:rPr kumimoji="0" lang="en-US" sz="3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bstacles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known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through the supervisor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Better convergence: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world with a  difficult configuration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More iterations and more particles would be needed in the other 2    worlds to perform a better analysis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23200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4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73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Conclusions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553" y="2292737"/>
            <a:ext cx="11974993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Hand tuned parameter</a:t>
            </a:r>
            <a:r>
              <a:rPr lang="en-US" sz="3200" dirty="0" smtClean="0">
                <a:solidFill>
                  <a:srgbClr val="000000"/>
                </a:solidFill>
              </a:rPr>
              <a:t>s already provide a good controller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PSO – OCBA is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 powerful tool: better results but higher               simulation time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Unit-centered formation control is more robust to different              formations than the leader referenced formation control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Formation does not have a big influence on PSO, but worlds do.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Noisy measures lead to suboptimal results: sensor measures and     local communications </a:t>
            </a:r>
            <a:endParaRPr kumimoji="0" lang="en-US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Further work: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</a:t>
            </a:r>
            <a:r>
              <a:rPr lang="en-US" sz="3200" dirty="0" err="1" smtClean="0">
                <a:solidFill>
                  <a:srgbClr val="000000"/>
                </a:solidFill>
              </a:rPr>
              <a:t>odometry</a:t>
            </a:r>
            <a:r>
              <a:rPr lang="en-US" sz="3200" dirty="0" smtClean="0">
                <a:solidFill>
                  <a:srgbClr val="000000"/>
                </a:solidFill>
              </a:rPr>
              <a:t> based positioning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computation of fitness metrics in the robot’s controllers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combine PSO worlds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82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Bibliography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12" name="Shape 67"/>
          <p:cNvSpPr/>
          <p:nvPr/>
        </p:nvSpPr>
        <p:spPr>
          <a:xfrm>
            <a:off x="209004" y="1869406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 dirty="0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solidFill>
                  <a:srgbClr val="B51A00"/>
                </a:solidFill>
              </a:rPr>
              <a:t>Palamara, C. Vergara, D. Catanzariti, E. Faggiano, M. Cen- tonze, C. Pangrazzi, M. Maines, and A. </a:t>
            </a:r>
            <a:r>
              <a:rPr sz="2400">
                <a:solidFill>
                  <a:srgbClr val="B51A00"/>
                </a:solidFill>
              </a:rPr>
              <a:t>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</p:spTree>
    <p:extLst>
      <p:ext uri="{BB962C8B-B14F-4D97-AF65-F5344CB8AC3E}">
        <p14:creationId xmlns:p14="http://schemas.microsoft.com/office/powerpoint/2010/main" val="9938387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The end… almost !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413" y="4671040"/>
            <a:ext cx="934127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Thank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you for your attention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rgbClr val="000000"/>
                </a:solidFill>
              </a:rPr>
              <a:t>Questions?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8716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5508096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8651160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 dirty="0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 dirty="0">
                <a:solidFill>
                  <a:srgbClr val="B51A00"/>
                </a:solidFill>
              </a:rPr>
              <a:t/>
            </a:r>
            <a:br>
              <a:rPr sz="2700" dirty="0">
                <a:solidFill>
                  <a:srgbClr val="B51A00"/>
                </a:solidFill>
              </a:rPr>
            </a:br>
            <a:r>
              <a:rPr sz="2200" dirty="0"/>
              <a:t>Patient- specific generation of the purkinje network driven by clinical measurements: The case of pathological propagationsy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Content	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37" y="3350569"/>
            <a:ext cx="12175963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Introduction,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goals and motivation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Motor-schemas</a:t>
            </a:r>
            <a:r>
              <a:rPr lang="en-US" dirty="0" smtClean="0">
                <a:solidFill>
                  <a:srgbClr val="000000"/>
                </a:solidFill>
              </a:rPr>
              <a:t> based navigation </a:t>
            </a:r>
            <a:r>
              <a:rPr lang="en-US" dirty="0" err="1" smtClean="0">
                <a:solidFill>
                  <a:srgbClr val="000000"/>
                </a:solidFill>
              </a:rPr>
              <a:t>behaviour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Particle Swarm Optimization </a:t>
            </a:r>
            <a:r>
              <a:rPr lang="en-US" i="1" dirty="0" smtClean="0">
                <a:solidFill>
                  <a:srgbClr val="000000"/>
                </a:solidFill>
              </a:rPr>
              <a:t>(PSO)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Conclusions</a:t>
            </a:r>
            <a:endParaRPr kumimoji="0" lang="en-US" sz="4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-1" y="453839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Introduction, goals and motivation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1" y="2718668"/>
            <a:ext cx="12037419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Set-up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- 1 goal</a:t>
            </a:r>
          </a:p>
          <a:p>
            <a:pPr lvl="2" indent="0" algn="l"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- 4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robots</a:t>
            </a:r>
          </a:p>
          <a:p>
            <a:pPr lvl="2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some obstacles</a:t>
            </a:r>
          </a:p>
          <a:p>
            <a:pPr lvl="2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Two-step project</a:t>
            </a:r>
          </a:p>
          <a:p>
            <a:pPr lvl="3" indent="0"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- basic navigation control, based of 4 motor-schemas</a:t>
            </a:r>
          </a:p>
          <a:p>
            <a:pPr lvl="3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PSO implementation</a:t>
            </a:r>
          </a:p>
          <a:p>
            <a:pPr lvl="3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457200" lvl="2" indent="-457200" algn="l" rtl="0" latinLnBrk="1" hangingPunct="0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Aim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- find the good balance between the objectives to get the best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 </a:t>
            </a:r>
            <a:r>
              <a:rPr lang="en-US" sz="3200" dirty="0" smtClean="0">
                <a:solidFill>
                  <a:srgbClr val="000000"/>
                </a:solidFill>
              </a:rPr>
              <a:t> possible </a:t>
            </a:r>
            <a:r>
              <a:rPr lang="en-US" sz="3200" dirty="0" err="1">
                <a:solidFill>
                  <a:srgbClr val="000000"/>
                </a:solidFill>
              </a:rPr>
              <a:t>behaviour</a:t>
            </a:r>
            <a:endParaRPr lang="en-US" sz="3200" dirty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1474"/>
            <a:ext cx="8064500" cy="3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" y="1904648"/>
            <a:ext cx="3794125" cy="376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212" y="2549467"/>
            <a:ext cx="77643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Each motor-schema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generates a vector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   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field 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The global vector field is the sum of all the computed individual vector fields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Difficulty: presence of local minima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463" y="1806098"/>
            <a:ext cx="374140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586" y="5690057"/>
            <a:ext cx="42784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Sphere of influence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6615034"/>
            <a:ext cx="7633368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Most of the implemented motor-schemas use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this co</a:t>
            </a:r>
            <a:r>
              <a:rPr lang="en-US" sz="3200" dirty="0" smtClean="0">
                <a:solidFill>
                  <a:srgbClr val="000000"/>
                </a:solidFill>
              </a:rPr>
              <a:t>ncept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equation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302" y="7157306"/>
            <a:ext cx="325409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TODO: Image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-3788"/>
          <a:stretch/>
        </p:blipFill>
        <p:spPr>
          <a:xfrm>
            <a:off x="4032000" y="7471789"/>
            <a:ext cx="3311999" cy="1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2" y="6483010"/>
            <a:ext cx="8951396" cy="2921018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2082800"/>
            <a:ext cx="7208252" cy="360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1631203"/>
            <a:ext cx="5445401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Move to goal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Keep formation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unit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centered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Robot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local communication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Obstacle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supervisor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distance sensors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aseline="0" dirty="0" smtClean="0">
                <a:solidFill>
                  <a:srgbClr val="000000"/>
                </a:solidFill>
              </a:rPr>
              <a:t>Random walk</a:t>
            </a:r>
          </a:p>
          <a:p>
            <a:pPr lvl="1" indent="0" algn="l"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noise generation frequency</a:t>
            </a:r>
          </a:p>
          <a:p>
            <a:pPr lvl="1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 fading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4969" y="3339285"/>
            <a:ext cx="665727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concepts + equations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721" y="4336279"/>
            <a:ext cx="159017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OCBA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9" y="7452925"/>
            <a:ext cx="711400" cy="61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6828208"/>
            <a:ext cx="744236" cy="560552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5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4770514"/>
            <a:ext cx="9601108" cy="1621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6241800"/>
            <a:ext cx="3809443" cy="65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8150811"/>
            <a:ext cx="581223" cy="504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1625599"/>
            <a:ext cx="12646192" cy="11397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to optimize</a:t>
            </a:r>
          </a:p>
          <a:p>
            <a:pPr lvl="1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weights for each motor-schema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- minimum and maximum thresholds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- 4 chosen parameters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Fitness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function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                      </a:t>
            </a:r>
            <a:r>
              <a:rPr lang="en-US" sz="3200" baseline="0" dirty="0" smtClean="0">
                <a:solidFill>
                  <a:srgbClr val="000000"/>
                </a:solidFill>
              </a:rPr>
              <a:t>appropriate weights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</a:rPr>
              <a:t>mean distance of the robot with the nearest obstacle</a:t>
            </a: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    </a:t>
            </a:r>
            <a:r>
              <a:rPr lang="en-US" sz="3200" dirty="0" smtClean="0">
                <a:solidFill>
                  <a:srgbClr val="000000"/>
                </a:solidFill>
              </a:rPr>
              <a:t>mean </a:t>
            </a:r>
            <a:r>
              <a:rPr lang="en-US" sz="3200" dirty="0">
                <a:solidFill>
                  <a:srgbClr val="000000"/>
                </a:solidFill>
              </a:rPr>
              <a:t>distance </a:t>
            </a:r>
            <a:r>
              <a:rPr lang="en-US" sz="3200" dirty="0" smtClean="0">
                <a:solidFill>
                  <a:srgbClr val="000000"/>
                </a:solidFill>
              </a:rPr>
              <a:t>to the expected position in the formation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baseline="0" dirty="0">
                <a:solidFill>
                  <a:srgbClr val="000000"/>
                </a:solidFill>
              </a:rPr>
              <a:t> </a:t>
            </a:r>
            <a:r>
              <a:rPr lang="en-US" sz="4000" baseline="0" dirty="0" smtClean="0">
                <a:solidFill>
                  <a:srgbClr val="000000"/>
                </a:solidFill>
              </a:rPr>
              <a:t>    </a:t>
            </a:r>
            <a:r>
              <a:rPr lang="en-US" sz="3200" baseline="0" dirty="0" smtClean="0">
                <a:solidFill>
                  <a:srgbClr val="000000"/>
                </a:solidFill>
              </a:rPr>
              <a:t>decreases</a:t>
            </a:r>
            <a:r>
              <a:rPr lang="en-US" sz="4000" baseline="0" dirty="0" smtClean="0">
                <a:solidFill>
                  <a:srgbClr val="000000"/>
                </a:solidFill>
              </a:rPr>
              <a:t> </a:t>
            </a:r>
            <a:r>
              <a:rPr lang="en-US" sz="3200" baseline="0" dirty="0" smtClean="0">
                <a:solidFill>
                  <a:srgbClr val="000000"/>
                </a:solidFill>
              </a:rPr>
              <a:t>with</a:t>
            </a:r>
            <a:r>
              <a:rPr lang="en-US" sz="3200" dirty="0" smtClean="0">
                <a:solidFill>
                  <a:srgbClr val="000000"/>
                </a:solidFill>
              </a:rPr>
              <a:t> the final distance to the goal</a:t>
            </a: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i="1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Results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7358" y="1939866"/>
            <a:ext cx="799738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3 different worlds </a:t>
            </a:r>
            <a:r>
              <a:rPr kumimoji="0" lang="en-US" sz="4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consided</a:t>
            </a: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for PSO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34" y="2767904"/>
            <a:ext cx="10351230" cy="517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321" y="8101748"/>
            <a:ext cx="166872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Random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921" y="8101748"/>
            <a:ext cx="29671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Wall of obstacles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0098" y="8101748"/>
            <a:ext cx="3611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3.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D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ifficult configuration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728</Words>
  <Application>Microsoft Macintosh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Rounded MT Bold</vt:lpstr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31</cp:revision>
  <dcterms:modified xsi:type="dcterms:W3CDTF">2015-12-14T16:07:30Z</dcterms:modified>
</cp:coreProperties>
</file>