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65" r:id="rId2"/>
    <p:sldId id="369" r:id="rId3"/>
    <p:sldId id="370" r:id="rId4"/>
    <p:sldId id="371" r:id="rId5"/>
    <p:sldId id="373" r:id="rId6"/>
    <p:sldId id="374" r:id="rId7"/>
    <p:sldId id="375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53B08-99B0-5C4B-B5E4-E23F73ABE4C4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3603625"/>
            <a:ext cx="7772400" cy="1470025"/>
          </a:xfrm>
        </p:spPr>
        <p:txBody>
          <a:bodyPr anchor="t"/>
          <a:lstStyle/>
          <a:p>
            <a:pPr algn="l" eaLnBrk="1" hangingPunct="1"/>
            <a:r>
              <a:rPr lang="en-US" b="1" dirty="0" smtClean="0">
                <a:solidFill>
                  <a:schemeClr val="accent3"/>
                </a:solidFill>
                <a:latin typeface="Calibri"/>
                <a:cs typeface="Calibri"/>
              </a:rPr>
              <a:t>Lab 1 – Rotation Matrices</a:t>
            </a:r>
            <a:endParaRPr lang="en-US" b="1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4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Drawing the Whirlybird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006"/>
            <a:ext cx="8490174" cy="4885157"/>
          </a:xfrm>
        </p:spPr>
        <p:txBody>
          <a:bodyPr/>
          <a:lstStyle/>
          <a:p>
            <a:r>
              <a:rPr lang="en-US" sz="2800" dirty="0" smtClean="0">
                <a:solidFill>
                  <a:srgbClr val="4F81BD"/>
                </a:solidFill>
              </a:rPr>
              <a:t>Whirlybird position is defined by roll, pitch, and yaw angles</a:t>
            </a:r>
          </a:p>
          <a:p>
            <a:r>
              <a:rPr lang="en-US" sz="2800" dirty="0" smtClean="0">
                <a:solidFill>
                  <a:srgbClr val="4F81BD"/>
                </a:solidFill>
              </a:rPr>
              <a:t>To display position of the whirlybird, must be able to rotate image of whirlybird</a:t>
            </a:r>
          </a:p>
          <a:p>
            <a:r>
              <a:rPr lang="en-US" sz="2800" dirty="0" smtClean="0">
                <a:solidFill>
                  <a:srgbClr val="4F81BD"/>
                </a:solidFill>
              </a:rPr>
              <a:t>Define 0 roll, 0 pitch, 0 yaw position as aligned with North (X), East (Y), Down (Z) axes</a:t>
            </a:r>
          </a:p>
          <a:p>
            <a:r>
              <a:rPr lang="en-US" sz="2800" dirty="0" smtClean="0">
                <a:solidFill>
                  <a:srgbClr val="4F81BD"/>
                </a:solidFill>
              </a:rPr>
              <a:t>To reorient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1st roll about north (X)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2</a:t>
            </a:r>
            <a:r>
              <a:rPr lang="en-US" sz="2400" baseline="30000" dirty="0" smtClean="0">
                <a:solidFill>
                  <a:srgbClr val="4F81BD"/>
                </a:solidFill>
              </a:rPr>
              <a:t>nd</a:t>
            </a:r>
            <a:r>
              <a:rPr lang="en-US" sz="2400" dirty="0" smtClean="0">
                <a:solidFill>
                  <a:srgbClr val="4F81BD"/>
                </a:solidFill>
              </a:rPr>
              <a:t> pitch about east (Y)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3</a:t>
            </a:r>
            <a:r>
              <a:rPr lang="en-US" sz="2400" baseline="30000" dirty="0" smtClean="0">
                <a:solidFill>
                  <a:srgbClr val="4F81BD"/>
                </a:solidFill>
              </a:rPr>
              <a:t>rd</a:t>
            </a:r>
            <a:r>
              <a:rPr lang="en-US" sz="2400" dirty="0" smtClean="0">
                <a:solidFill>
                  <a:srgbClr val="4F81BD"/>
                </a:solidFill>
              </a:rPr>
              <a:t> yaw about down (Z)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6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495"/>
          </a:xfrm>
        </p:spPr>
        <p:txBody>
          <a:bodyPr/>
          <a:lstStyle/>
          <a:p>
            <a:r>
              <a:rPr lang="en-US" dirty="0" smtClean="0"/>
              <a:t>Rotation of a Vector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-1135023" y="1240440"/>
            <a:ext cx="4538820" cy="4152959"/>
            <a:chOff x="1006501" y="1670050"/>
            <a:chExt cx="6167412" cy="564406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570288" y="4747787"/>
              <a:ext cx="360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570288" y="1670050"/>
              <a:ext cx="0" cy="307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570287" y="2444750"/>
              <a:ext cx="2057400" cy="2303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rot="1702038" flipV="1">
              <a:off x="3981606" y="3082345"/>
              <a:ext cx="2038350" cy="2293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22" descr="latex-image-1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72492" y="2315388"/>
              <a:ext cx="22860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3" descr="latex-image-1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33950" y="3576055"/>
              <a:ext cx="24130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Arc 13"/>
            <p:cNvSpPr/>
            <p:nvPr/>
          </p:nvSpPr>
          <p:spPr>
            <a:xfrm>
              <a:off x="1006501" y="2174518"/>
              <a:ext cx="5130779" cy="5130071"/>
            </a:xfrm>
            <a:prstGeom prst="arc">
              <a:avLst>
                <a:gd name="adj1" fmla="val 20410311"/>
                <a:gd name="adj2" fmla="val 0"/>
              </a:avLst>
            </a:prstGeom>
            <a:ln w="12700">
              <a:solidFill>
                <a:schemeClr val="tx1"/>
              </a:solidFill>
              <a:headEnd type="triangl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1006501" y="2184044"/>
              <a:ext cx="5130779" cy="5130071"/>
            </a:xfrm>
            <a:prstGeom prst="arc">
              <a:avLst>
                <a:gd name="adj1" fmla="val 18686421"/>
                <a:gd name="adj2" fmla="val 20391237"/>
              </a:avLst>
            </a:prstGeom>
            <a:ln w="12700">
              <a:solidFill>
                <a:schemeClr val="tx1"/>
              </a:solidFill>
              <a:headEnd type="triangl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6" name="Picture 29" descr="latex-image-1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54688" y="2998788"/>
              <a:ext cx="1905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30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70613" y="4097338"/>
              <a:ext cx="2159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01" y="1804937"/>
            <a:ext cx="3263900" cy="17399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01" y="3700397"/>
            <a:ext cx="1409700" cy="8255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94" y="3948047"/>
            <a:ext cx="1663700" cy="3302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50" y="4921825"/>
            <a:ext cx="2654300" cy="11811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37" y="1291789"/>
            <a:ext cx="2806700" cy="2159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2" y="3553886"/>
            <a:ext cx="177800" cy="1651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50" y="3626037"/>
            <a:ext cx="177800" cy="1651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7" y="1211558"/>
            <a:ext cx="1778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495"/>
          </a:xfrm>
        </p:spPr>
        <p:txBody>
          <a:bodyPr/>
          <a:lstStyle/>
          <a:p>
            <a:r>
              <a:rPr lang="en-US" dirty="0" smtClean="0"/>
              <a:t>Rotation of a Vector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85" y="4298450"/>
            <a:ext cx="4940300" cy="1282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85" y="1263450"/>
            <a:ext cx="4927600" cy="12827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85" y="2780950"/>
            <a:ext cx="4991100" cy="1282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85" y="5815949"/>
            <a:ext cx="6438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Drawing the Whirlybird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006"/>
            <a:ext cx="8490174" cy="4885157"/>
          </a:xfrm>
        </p:spPr>
        <p:txBody>
          <a:bodyPr/>
          <a:lstStyle/>
          <a:p>
            <a:r>
              <a:rPr lang="en-US" sz="2800" dirty="0" smtClean="0">
                <a:solidFill>
                  <a:srgbClr val="4F81BD"/>
                </a:solidFill>
              </a:rPr>
              <a:t>Whirlybird position is defined by roll, pitch, and yaw angles</a:t>
            </a:r>
          </a:p>
          <a:p>
            <a:r>
              <a:rPr lang="en-US" sz="2800" dirty="0" smtClean="0">
                <a:solidFill>
                  <a:srgbClr val="4F81BD"/>
                </a:solidFill>
              </a:rPr>
              <a:t>To display position of the whirlybird, must be able to rotate image of whirlybird</a:t>
            </a:r>
          </a:p>
          <a:p>
            <a:r>
              <a:rPr lang="en-US" sz="2800" dirty="0" smtClean="0">
                <a:solidFill>
                  <a:srgbClr val="4F81BD"/>
                </a:solidFill>
              </a:rPr>
              <a:t>Define 0 roll, 0 pitch, 0 yaw position as aligned with North (X), East (Y), Down (Z) axes</a:t>
            </a:r>
          </a:p>
          <a:p>
            <a:r>
              <a:rPr lang="en-US" sz="2800" dirty="0" smtClean="0">
                <a:solidFill>
                  <a:srgbClr val="4F81BD"/>
                </a:solidFill>
              </a:rPr>
              <a:t>To reorient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1st roll about north (X)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2</a:t>
            </a:r>
            <a:r>
              <a:rPr lang="en-US" sz="2400" baseline="30000" dirty="0" smtClean="0">
                <a:solidFill>
                  <a:srgbClr val="4F81BD"/>
                </a:solidFill>
              </a:rPr>
              <a:t>nd</a:t>
            </a:r>
            <a:r>
              <a:rPr lang="en-US" sz="2400" dirty="0" smtClean="0">
                <a:solidFill>
                  <a:srgbClr val="4F81BD"/>
                </a:solidFill>
              </a:rPr>
              <a:t> pitch about east (Y)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3</a:t>
            </a:r>
            <a:r>
              <a:rPr lang="en-US" sz="2400" baseline="30000" dirty="0" smtClean="0">
                <a:solidFill>
                  <a:srgbClr val="4F81BD"/>
                </a:solidFill>
              </a:rPr>
              <a:t>rd</a:t>
            </a:r>
            <a:r>
              <a:rPr lang="en-US" sz="2400" dirty="0" smtClean="0">
                <a:solidFill>
                  <a:srgbClr val="4F81BD"/>
                </a:solidFill>
              </a:rPr>
              <a:t> yaw about down (Z)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1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rlybird 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50" y="2265122"/>
            <a:ext cx="5377444" cy="4463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Drawing the Whirlybird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5436"/>
            <a:ext cx="8490174" cy="4885157"/>
          </a:xfrm>
        </p:spPr>
        <p:txBody>
          <a:bodyPr/>
          <a:lstStyle/>
          <a:p>
            <a:r>
              <a:rPr lang="en-US" sz="2800" dirty="0" smtClean="0">
                <a:solidFill>
                  <a:srgbClr val="4F81BD"/>
                </a:solidFill>
              </a:rPr>
              <a:t>Three parts:</a:t>
            </a:r>
          </a:p>
          <a:p>
            <a:pPr lvl="1"/>
            <a:r>
              <a:rPr lang="en-US" sz="2000" dirty="0" smtClean="0">
                <a:solidFill>
                  <a:srgbClr val="4F81BD"/>
                </a:solidFill>
              </a:rPr>
              <a:t>Base (does not move)</a:t>
            </a:r>
          </a:p>
          <a:p>
            <a:pPr lvl="1"/>
            <a:r>
              <a:rPr lang="en-US" sz="2000" dirty="0" smtClean="0">
                <a:solidFill>
                  <a:srgbClr val="4F81BD"/>
                </a:solidFill>
              </a:rPr>
              <a:t>Rod (pitches and yaws relative to the base)</a:t>
            </a:r>
          </a:p>
          <a:p>
            <a:pPr lvl="1"/>
            <a:r>
              <a:rPr lang="en-US" sz="2000" dirty="0" smtClean="0">
                <a:solidFill>
                  <a:srgbClr val="4F81BD"/>
                </a:solidFill>
              </a:rPr>
              <a:t>Whirlybird (rolls relative to the base)</a:t>
            </a:r>
          </a:p>
          <a:p>
            <a:pPr lvl="1"/>
            <a:endParaRPr lang="en-US" sz="2000" dirty="0" smtClean="0">
              <a:solidFill>
                <a:srgbClr val="4F81BD"/>
              </a:solidFill>
            </a:endParaRPr>
          </a:p>
          <a:p>
            <a:r>
              <a:rPr lang="en-US" sz="2400" dirty="0" smtClean="0">
                <a:solidFill>
                  <a:srgbClr val="4F81BD"/>
                </a:solidFill>
              </a:rPr>
              <a:t>When drawing:</a:t>
            </a:r>
          </a:p>
          <a:p>
            <a:pPr lvl="1"/>
            <a:r>
              <a:rPr lang="en-US" sz="2000" dirty="0" smtClean="0">
                <a:solidFill>
                  <a:srgbClr val="4F81BD"/>
                </a:solidFill>
              </a:rPr>
              <a:t>Assume base is fixed</a:t>
            </a:r>
          </a:p>
          <a:p>
            <a:pPr lvl="1"/>
            <a:r>
              <a:rPr lang="en-US" sz="2000" dirty="0" smtClean="0">
                <a:solidFill>
                  <a:srgbClr val="4F81BD"/>
                </a:solidFill>
              </a:rPr>
              <a:t>Assume rod and whirlybird </a:t>
            </a:r>
            <a:br>
              <a:rPr lang="en-US" sz="2000" dirty="0" smtClean="0">
                <a:solidFill>
                  <a:srgbClr val="4F81BD"/>
                </a:solidFill>
              </a:rPr>
            </a:br>
            <a:r>
              <a:rPr lang="en-US" sz="2000" dirty="0" smtClean="0">
                <a:solidFill>
                  <a:srgbClr val="4F81BD"/>
                </a:solidFill>
              </a:rPr>
              <a:t>are one body</a:t>
            </a: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smtClean="0">
                <a:solidFill>
                  <a:srgbClr val="4F81BD"/>
                </a:solidFill>
              </a:rPr>
              <a:t>that rolls, </a:t>
            </a:r>
            <a:br>
              <a:rPr lang="en-US" sz="2000" dirty="0" smtClean="0">
                <a:solidFill>
                  <a:srgbClr val="4F81BD"/>
                </a:solidFill>
              </a:rPr>
            </a:br>
            <a:r>
              <a:rPr lang="en-US" sz="2000" dirty="0" smtClean="0">
                <a:solidFill>
                  <a:srgbClr val="4F81BD"/>
                </a:solidFill>
              </a:rPr>
              <a:t>pitches, yaws relative to base</a:t>
            </a:r>
          </a:p>
          <a:p>
            <a:pPr lvl="1"/>
            <a:r>
              <a:rPr lang="en-US" sz="2000" dirty="0" smtClean="0">
                <a:solidFill>
                  <a:srgbClr val="4F81BD"/>
                </a:solidFill>
              </a:rPr>
              <a:t>Make point 2 the origin of</a:t>
            </a:r>
            <a:br>
              <a:rPr lang="en-US" sz="2000" dirty="0" smtClean="0">
                <a:solidFill>
                  <a:srgbClr val="4F81BD"/>
                </a:solidFill>
              </a:rPr>
            </a:br>
            <a:r>
              <a:rPr lang="en-US" sz="2000" dirty="0" smtClean="0">
                <a:solidFill>
                  <a:srgbClr val="4F81BD"/>
                </a:solidFill>
              </a:rPr>
              <a:t>NED (XYZ) reference frame</a:t>
            </a:r>
          </a:p>
          <a:p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0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rlybird 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87" y="1384418"/>
            <a:ext cx="6595080" cy="5473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065"/>
          </a:xfrm>
        </p:spPr>
        <p:txBody>
          <a:bodyPr/>
          <a:lstStyle/>
          <a:p>
            <a:r>
              <a:rPr lang="en-US" dirty="0" smtClean="0"/>
              <a:t>Drawing the Whirlybird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36457</TotalTime>
  <Words>220</Words>
  <Application>Microsoft Macintosh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Lab 1 – Rotation Matrices</vt:lpstr>
      <vt:lpstr>Drawing the Whirlybird</vt:lpstr>
      <vt:lpstr>Rotation of a Vector</vt:lpstr>
      <vt:lpstr>Rotation of a Vector</vt:lpstr>
      <vt:lpstr>Drawing the Whirlybird</vt:lpstr>
      <vt:lpstr>Drawing the Whirlybird</vt:lpstr>
      <vt:lpstr>Drawing the Whirlybird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Tim McLain</cp:lastModifiedBy>
  <cp:revision>203</cp:revision>
  <cp:lastPrinted>1601-01-01T00:00:00Z</cp:lastPrinted>
  <dcterms:created xsi:type="dcterms:W3CDTF">2010-06-21T19:47:20Z</dcterms:created>
  <dcterms:modified xsi:type="dcterms:W3CDTF">2014-09-09T19:28:49Z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