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8520120" cy="217224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11760" y="3915360"/>
            <a:ext cx="8520120" cy="217224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217224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217224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7840" y="3915360"/>
            <a:ext cx="4157640" cy="217224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11760" y="3915360"/>
            <a:ext cx="4157640" cy="217224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8520120" cy="4554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11760" y="1536480"/>
            <a:ext cx="8520120" cy="4554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1717200" y="1536480"/>
            <a:ext cx="5708520" cy="455472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1717200" y="1536480"/>
            <a:ext cx="5708520" cy="4554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311760" y="1536480"/>
            <a:ext cx="8520120" cy="4554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8520120" cy="4554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4554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4554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11760" y="593280"/>
            <a:ext cx="8520120" cy="353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217224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311760" y="3915360"/>
            <a:ext cx="4157640" cy="217224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4554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311760" y="1536480"/>
            <a:ext cx="8520120" cy="4554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4554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217224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7840" y="3915360"/>
            <a:ext cx="4157640" cy="217224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217224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217224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311760" y="3915360"/>
            <a:ext cx="8520120" cy="217224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8520120" cy="217224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11760" y="3915360"/>
            <a:ext cx="8520120" cy="217224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217224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217224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7840" y="3915360"/>
            <a:ext cx="4157640" cy="217224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311760" y="3915360"/>
            <a:ext cx="4157640" cy="217224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8520120" cy="4554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11760" y="1536480"/>
            <a:ext cx="8520120" cy="4554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1717200" y="1536480"/>
            <a:ext cx="5708520" cy="455472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1717200" y="1536480"/>
            <a:ext cx="5708520" cy="4554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8520120" cy="4554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4554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4554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311760" y="593280"/>
            <a:ext cx="8520120" cy="353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217224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311760" y="3915360"/>
            <a:ext cx="4157640" cy="217224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4554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4554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217224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7840" y="3915360"/>
            <a:ext cx="4157640" cy="217224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217224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217224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311760" y="3915360"/>
            <a:ext cx="8520120" cy="217224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9;p1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080"/>
          </a:xfrm>
          <a:prstGeom prst="rect">
            <a:avLst/>
          </a:prstGeom>
          <a:ln>
            <a:noFill/>
          </a:ln>
        </p:spPr>
      </p:pic>
      <p:pic>
        <p:nvPicPr>
          <p:cNvPr id="1" name="Google Shape;10;p1" descr=""/>
          <p:cNvPicPr/>
          <p:nvPr/>
        </p:nvPicPr>
        <p:blipFill>
          <a:blip r:embed="rId3"/>
          <a:stretch/>
        </p:blipFill>
        <p:spPr>
          <a:xfrm>
            <a:off x="3659760" y="6165720"/>
            <a:ext cx="1823760" cy="475560"/>
          </a:xfrm>
          <a:prstGeom prst="rect">
            <a:avLst/>
          </a:prstGeom>
          <a:ln>
            <a:noFill/>
          </a:ln>
        </p:spPr>
      </p:pic>
      <p:pic>
        <p:nvPicPr>
          <p:cNvPr id="2" name="Google Shape;12;p2" descr=""/>
          <p:cNvPicPr/>
          <p:nvPr/>
        </p:nvPicPr>
        <p:blipFill>
          <a:blip r:embed="rId4"/>
          <a:stretch/>
        </p:blipFill>
        <p:spPr>
          <a:xfrm>
            <a:off x="0" y="0"/>
            <a:ext cx="9143640" cy="1294920"/>
          </a:xfrm>
          <a:prstGeom prst="rect">
            <a:avLst/>
          </a:prstGeom>
          <a:ln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24000" y="1484280"/>
            <a:ext cx="8496000" cy="1368000"/>
          </a:xfrm>
          <a:prstGeom prst="rect">
            <a:avLst/>
          </a:prstGeom>
        </p:spPr>
        <p:txBody>
          <a:bodyPr tIns="91440" bIns="9144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ftr"/>
          </p:nvPr>
        </p:nvSpPr>
        <p:spPr>
          <a:xfrm>
            <a:off x="324000" y="6245280"/>
            <a:ext cx="8496000" cy="475920"/>
          </a:xfrm>
          <a:prstGeom prst="rect">
            <a:avLst/>
          </a:prstGeom>
        </p:spPr>
        <p:txBody>
          <a:bodyPr tIns="91440" bIns="91440"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5" name="Google Shape;16;p2" descr=""/>
          <p:cNvPicPr/>
          <p:nvPr/>
        </p:nvPicPr>
        <p:blipFill>
          <a:blip r:embed="rId5"/>
          <a:stretch/>
        </p:blipFill>
        <p:spPr>
          <a:xfrm>
            <a:off x="3659760" y="6165720"/>
            <a:ext cx="1823760" cy="475560"/>
          </a:xfrm>
          <a:prstGeom prst="rect">
            <a:avLst/>
          </a:prstGeom>
          <a:ln>
            <a:noFill/>
          </a:ln>
        </p:spPr>
      </p:pic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080"/>
          </a:xfrm>
          <a:prstGeom prst="rect">
            <a:avLst/>
          </a:prstGeom>
          <a:ln>
            <a:noFill/>
          </a:ln>
        </p:spPr>
      </p:pic>
      <p:pic>
        <p:nvPicPr>
          <p:cNvPr id="42" name="Google Shape;10;p1" descr=""/>
          <p:cNvPicPr/>
          <p:nvPr/>
        </p:nvPicPr>
        <p:blipFill>
          <a:blip r:embed="rId3"/>
          <a:stretch/>
        </p:blipFill>
        <p:spPr>
          <a:xfrm>
            <a:off x="3659760" y="6165720"/>
            <a:ext cx="1823760" cy="47556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tIns="91440" bIns="9144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8520120" cy="455472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2A9C7FC5-F57F-45E6-82EE-681412800B53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24000" y="1560600"/>
            <a:ext cx="8496000" cy="1368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1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Comparative Analysis of Multi-Robot System Strategies for the Automation of Green Wall Maintenance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324000" y="4961880"/>
            <a:ext cx="8496000" cy="1203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Author: Sylvester Ndaiga.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Thesis Supervisor: Dr. Steven Hailes.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11760" y="593280"/>
            <a:ext cx="852012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Introduction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311760" y="1231920"/>
            <a:ext cx="852012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just">
              <a:lnSpc>
                <a:spcPct val="100000"/>
              </a:lnSpc>
            </a:pPr>
            <a:r>
              <a:rPr b="0" lang="en-GB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This paper presents an analysis of </a:t>
            </a:r>
            <a:r>
              <a:rPr b="1" lang="en-GB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two operational strategies</a:t>
            </a:r>
            <a:r>
              <a:rPr b="0" lang="en-GB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of a UAV-based, Multi Robot System tasked with performing the </a:t>
            </a:r>
            <a:r>
              <a:rPr b="1" lang="en-GB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robotic maintenance of a Green Wall System</a:t>
            </a:r>
            <a:r>
              <a:rPr b="0" lang="en-GB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in simulation. </a:t>
            </a:r>
            <a:r>
              <a:rPr b="1" lang="en-GB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Hypothesis testing</a:t>
            </a:r>
            <a:r>
              <a:rPr b="0" lang="en-GB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is employed to present a statistical comparison of </a:t>
            </a:r>
            <a:r>
              <a:rPr b="1" lang="en-GB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swarm-inspired vs generic lawn mower motion</a:t>
            </a:r>
            <a:r>
              <a:rPr b="0" lang="en-GB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approaches to coverage path planning and cooperative control in the robot collective. Each agent localizes, classifies and acts upon randomly distributed coplanar targets, functionally symbolic of a plant-abundant, vertical wall planter. </a:t>
            </a:r>
            <a:r>
              <a:rPr b="1" lang="en-GB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Global objectives</a:t>
            </a:r>
            <a:r>
              <a:rPr b="0" lang="en-GB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are probabilistically respected by locally acting agents via limited sensing and communication techniques. Additionally, </a:t>
            </a:r>
            <a:r>
              <a:rPr b="1" lang="en-GB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data pipeline</a:t>
            </a:r>
            <a:r>
              <a:rPr b="0" lang="en-GB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and in-simulation, </a:t>
            </a:r>
            <a:r>
              <a:rPr b="1" lang="en-GB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sample dataset</a:t>
            </a:r>
            <a:r>
              <a:rPr b="0" lang="en-GB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are provided for research posterity. Finally, an outline of </a:t>
            </a:r>
            <a:r>
              <a:rPr b="1" lang="en-GB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open research questions and directions</a:t>
            </a:r>
            <a:r>
              <a:rPr b="0" lang="en-GB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is laid out for future investigation.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5400" y="5039640"/>
            <a:ext cx="3886920" cy="94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Swarm-Inspired Coordination Strategy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800240" y="5006520"/>
            <a:ext cx="3760560" cy="101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Naive Lawn/Seed Spreader Strategy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11760" y="593280"/>
            <a:ext cx="852012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Results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11760" y="1536480"/>
            <a:ext cx="852012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Google Shape;92;p17" descr=""/>
          <p:cNvPicPr/>
          <p:nvPr/>
        </p:nvPicPr>
        <p:blipFill>
          <a:blip r:embed="rId1"/>
          <a:stretch/>
        </p:blipFill>
        <p:spPr>
          <a:xfrm>
            <a:off x="311760" y="1536480"/>
            <a:ext cx="4332960" cy="4554720"/>
          </a:xfrm>
          <a:prstGeom prst="rect">
            <a:avLst/>
          </a:prstGeom>
          <a:ln>
            <a:noFill/>
          </a:ln>
        </p:spPr>
      </p:pic>
      <p:pic>
        <p:nvPicPr>
          <p:cNvPr id="89" name="Google Shape;93;p17" descr=""/>
          <p:cNvPicPr/>
          <p:nvPr/>
        </p:nvPicPr>
        <p:blipFill>
          <a:blip r:embed="rId2"/>
          <a:stretch/>
        </p:blipFill>
        <p:spPr>
          <a:xfrm>
            <a:off x="4656240" y="1536480"/>
            <a:ext cx="4175640" cy="4554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11760" y="593280"/>
            <a:ext cx="852012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Results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311760" y="1536480"/>
            <a:ext cx="852012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Using the Students’ t-test, we are able to perform significance testing and determine if there is a significant difference between the generated sample means. In the main, this means evaluating the t-tests’ </a:t>
            </a: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p-value &lt; 0.05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 this project we determined the value to be </a:t>
            </a: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… ;)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2018-08-30T07:47:41Z</dcterms:modified>
  <cp:revision>1</cp:revision>
  <dc:subject/>
  <dc:title/>
</cp:coreProperties>
</file>