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E692"/>
    <a:srgbClr val="91E699"/>
    <a:srgbClr val="87E699"/>
    <a:srgbClr val="AFE699"/>
    <a:srgbClr val="D7E699"/>
    <a:srgbClr val="EFE699"/>
    <a:srgbClr val="FFD689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53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7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4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6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5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00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90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1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2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3509963"/>
            <a:ext cx="12192000" cy="335924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57968"/>
            <a:ext cx="9144000" cy="23876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Übungsblatt 09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Aufgabe 01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1730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a.4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05840" y="2178433"/>
            <a:ext cx="9662160" cy="4339933"/>
          </a:xfrm>
        </p:spPr>
        <p:txBody>
          <a:bodyPr>
            <a:normAutofit fontScale="92500" lnSpcReduction="20000"/>
          </a:bodyPr>
          <a:lstStyle/>
          <a:p>
            <a:r>
              <a:rPr lang="de-DE" sz="4000" dirty="0"/>
              <a:t>Gehen Sie von der Population N = {w, h, n</a:t>
            </a:r>
            <a:r>
              <a:rPr lang="de-DE" sz="4000" dirty="0" smtClean="0"/>
              <a:t>} </a:t>
            </a:r>
            <a:r>
              <a:rPr lang="de-DE" sz="4000" dirty="0"/>
              <a:t>mit genau einem Wikinger, einem Hanseaten und einem Nordlicht </a:t>
            </a:r>
            <a:r>
              <a:rPr lang="de-DE" sz="4000" dirty="0" smtClean="0"/>
              <a:t>aus.</a:t>
            </a:r>
          </a:p>
          <a:p>
            <a:endParaRPr lang="de-DE" sz="4000" dirty="0" smtClean="0"/>
          </a:p>
          <a:p>
            <a:r>
              <a:rPr lang="de-DE" sz="4000" dirty="0" smtClean="0"/>
              <a:t>Welches Aktionsprofil </a:t>
            </a:r>
            <a:r>
              <a:rPr lang="de-DE" sz="4000" dirty="0"/>
              <a:t>ist ein Nash-Equilibrium in reinen </a:t>
            </a:r>
            <a:r>
              <a:rPr lang="de-DE" sz="4000" dirty="0" smtClean="0"/>
              <a:t>Strategien?</a:t>
            </a:r>
          </a:p>
          <a:p>
            <a:endParaRPr lang="de-DE" sz="4000" dirty="0" smtClean="0"/>
          </a:p>
          <a:p>
            <a:r>
              <a:rPr lang="de-DE" sz="4000" dirty="0" smtClean="0"/>
              <a:t>Welche </a:t>
            </a:r>
            <a:r>
              <a:rPr lang="de-DE" sz="4000" dirty="0"/>
              <a:t>soziale Auswahlfunktion wird dadurch </a:t>
            </a:r>
            <a:r>
              <a:rPr lang="de-DE" sz="4000" dirty="0" smtClean="0"/>
              <a:t>implementiert?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562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8"/>
            <a:ext cx="12192000" cy="528898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a.4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58091" y="2009103"/>
                <a:ext cx="10149840" cy="5005650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de-DE" sz="3100" u="sng" dirty="0" smtClean="0"/>
                  <a:t>gesucht</a:t>
                </a:r>
                <a:r>
                  <a:rPr lang="de-DE" sz="3100" dirty="0" smtClean="0"/>
                  <a:t>: Gleichgewicht in reinen Strategien für |N| = 3</a:t>
                </a:r>
              </a:p>
              <a:p>
                <a:pPr algn="l"/>
                <a:r>
                  <a:rPr lang="de-DE" sz="3100" u="sng" dirty="0" smtClean="0"/>
                  <a:t>Lösung: </a:t>
                </a:r>
                <a:r>
                  <a:rPr lang="de-DE" sz="3100" dirty="0" smtClean="0"/>
                  <a:t>Profil </a:t>
                </a:r>
                <a14:m>
                  <m:oMath xmlns:m="http://schemas.openxmlformats.org/officeDocument/2006/math"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𝓪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de-DE" sz="3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31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3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3100" b="1" dirty="0" smtClean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b="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Der Wikinger hat Auszahlung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31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3+2+1</m:t>
                        </m:r>
                      </m:e>
                    </m:d>
                    <m:r>
                      <a:rPr lang="de-DE" sz="31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de-DE" sz="31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de-DE" sz="3100" b="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Würde er b wählen, bekäme er mit b ebenfalls 2, wählt er a, bekäme er mit a 1 – also keine Verbesserung möglich.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Der Hanseat hat auch Auszahlung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31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3+2+1</m:t>
                        </m:r>
                      </m:e>
                    </m:d>
                    <m:r>
                      <a:rPr lang="de-DE" sz="31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. Würde er a wählen, bekäme er mit a ebenfalls 2, wählt er c, bekäme er mit c 1 – also keine Verbesserung möglich.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Das Nordlicht hat ebenfalls Auszahlung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3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3+2+1</m:t>
                        </m:r>
                      </m:e>
                    </m:d>
                    <m:r>
                      <a:rPr lang="de-DE" sz="3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3100" dirty="0" smtClean="0">
                    <a:solidFill>
                      <a:srgbClr val="C00000"/>
                    </a:solidFill>
                  </a:rPr>
                  <a:t>. Würde es b wählen, bekäme es mit b auch 2, wählt es c, bekäme es mit c 1 – also keine Verbesserung möglich.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kein Agent kann sich verbessern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</a:t>
                </a:r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𝒶</m:t>
                    </m:r>
                  </m:oMath>
                </a14:m>
                <a:r>
                  <a:rPr lang="de-DE" sz="3100" dirty="0" smtClean="0"/>
                  <a:t> ist Nash-Gleichgewicht in reinen Strategien für |N|=3.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Mehrheitswahl als soziale Auswahlfunktion</a:t>
                </a:r>
                <a:endParaRPr lang="de-DE" sz="3100" dirty="0"/>
              </a:p>
            </p:txBody>
          </p:sp>
        </mc:Choice>
        <mc:Fallback xmlns="">
          <p:sp>
            <p:nvSpPr>
              <p:cNvPr id="7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58091" y="2009103"/>
                <a:ext cx="10149840" cy="5005650"/>
              </a:xfrm>
              <a:blipFill>
                <a:blip r:embed="rId2"/>
                <a:stretch>
                  <a:fillRect l="-961" t="-2801" b="-7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8059782" y="1867989"/>
            <a:ext cx="381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400" dirty="0" smtClean="0">
                <a:solidFill>
                  <a:srgbClr val="C00000"/>
                </a:solidFill>
              </a:rPr>
              <a:t>-  Nordlicht </a:t>
            </a:r>
            <a:r>
              <a:rPr lang="de-DE" sz="1400" dirty="0">
                <a:solidFill>
                  <a:srgbClr val="C00000"/>
                </a:solidFill>
              </a:rPr>
              <a:t>(nl): </a:t>
            </a:r>
            <a:r>
              <a:rPr lang="de-DE" sz="1400" dirty="0" smtClean="0">
                <a:solidFill>
                  <a:srgbClr val="C00000"/>
                </a:solidFill>
              </a:rPr>
              <a:t>  Astra </a:t>
            </a:r>
            <a:r>
              <a:rPr lang="de-DE" sz="1400" dirty="0">
                <a:solidFill>
                  <a:srgbClr val="C00000"/>
                </a:solidFill>
              </a:rPr>
              <a:t>&gt; Becks &gt; Carlsberg</a:t>
            </a:r>
          </a:p>
          <a:p>
            <a:pPr lvl="1"/>
            <a:r>
              <a:rPr lang="de-DE" sz="1400" dirty="0" smtClean="0">
                <a:solidFill>
                  <a:schemeClr val="accent5">
                    <a:lumMod val="75000"/>
                  </a:schemeClr>
                </a:solidFill>
              </a:rPr>
              <a:t>-  Hanseat </a:t>
            </a:r>
            <a:r>
              <a:rPr lang="de-DE" sz="1400" dirty="0">
                <a:solidFill>
                  <a:schemeClr val="accent5">
                    <a:lumMod val="75000"/>
                  </a:schemeClr>
                </a:solidFill>
              </a:rPr>
              <a:t>(ha): </a:t>
            </a:r>
            <a:r>
              <a:rPr lang="de-DE" sz="1400" dirty="0" smtClean="0">
                <a:solidFill>
                  <a:schemeClr val="accent5">
                    <a:lumMod val="75000"/>
                  </a:schemeClr>
                </a:solidFill>
              </a:rPr>
              <a:t>   Becks </a:t>
            </a:r>
            <a:r>
              <a:rPr lang="de-DE" sz="1400" dirty="0">
                <a:solidFill>
                  <a:schemeClr val="accent5">
                    <a:lumMod val="75000"/>
                  </a:schemeClr>
                </a:solidFill>
              </a:rPr>
              <a:t>&gt; Astra &gt; Carlsberg</a:t>
            </a:r>
          </a:p>
          <a:p>
            <a:pPr lvl="1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-  Wikinger 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(wi) :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 Carlsberg 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&gt; Becks &gt; Astra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3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223" y="2243748"/>
            <a:ext cx="9662160" cy="4339933"/>
          </a:xfrm>
        </p:spPr>
        <p:txBody>
          <a:bodyPr>
            <a:normAutofit fontScale="92500" lnSpcReduction="20000"/>
          </a:bodyPr>
          <a:lstStyle/>
          <a:p>
            <a:r>
              <a:rPr lang="de-DE" sz="4000" dirty="0"/>
              <a:t>Betrachten Sie nun das </a:t>
            </a:r>
            <a:r>
              <a:rPr lang="de-DE" sz="4000" dirty="0" smtClean="0"/>
              <a:t>„Vasen</a:t>
            </a:r>
            <a:r>
              <a:rPr lang="de-DE" sz="4000" dirty="0"/>
              <a:t>”-Beispiel, also eine Auktion, bei der Agenten einen </a:t>
            </a:r>
            <a:r>
              <a:rPr lang="de-DE" sz="4000" dirty="0" smtClean="0"/>
              <a:t>Wert für </a:t>
            </a:r>
            <a:r>
              <a:rPr lang="de-DE" sz="4000" dirty="0"/>
              <a:t>einen Gegenstand nennen, der </a:t>
            </a:r>
            <a:r>
              <a:rPr lang="de-DE" sz="4000" dirty="0" smtClean="0"/>
              <a:t>Höchstbietende </a:t>
            </a:r>
            <a:r>
              <a:rPr lang="de-DE" sz="4000" dirty="0"/>
              <a:t>den Zuschlag </a:t>
            </a:r>
            <a:r>
              <a:rPr lang="de-DE" sz="4000" dirty="0" smtClean="0"/>
              <a:t>erhält </a:t>
            </a:r>
            <a:r>
              <a:rPr lang="de-DE" sz="4000" dirty="0"/>
              <a:t>und den Preis </a:t>
            </a:r>
            <a:r>
              <a:rPr lang="de-DE" sz="4000" dirty="0" smtClean="0"/>
              <a:t>des Zweithöchsten bezahlt.</a:t>
            </a:r>
          </a:p>
          <a:p>
            <a:endParaRPr lang="de-DE" sz="4000" dirty="0" smtClean="0"/>
          </a:p>
          <a:p>
            <a:r>
              <a:rPr lang="de-DE" sz="4000" dirty="0" smtClean="0"/>
              <a:t>Die </a:t>
            </a:r>
            <a:r>
              <a:rPr lang="de-DE" sz="4000" dirty="0"/>
              <a:t>Aktionen der Agenten A (Gebote) und die Abbildung von Aktionsprofilen zu Ergebnissen M sei wie in der Vorlesung.</a:t>
            </a:r>
          </a:p>
        </p:txBody>
      </p:sp>
    </p:spTree>
    <p:extLst>
      <p:ext uri="{BB962C8B-B14F-4D97-AF65-F5344CB8AC3E}">
        <p14:creationId xmlns:p14="http://schemas.microsoft.com/office/powerpoint/2010/main" val="940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b.1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8904" y="2243748"/>
            <a:ext cx="10228216" cy="4339933"/>
          </a:xfrm>
        </p:spPr>
        <p:txBody>
          <a:bodyPr>
            <a:normAutofit fontScale="85000" lnSpcReduction="20000"/>
          </a:bodyPr>
          <a:lstStyle/>
          <a:p>
            <a:r>
              <a:rPr lang="de-DE" sz="4000" dirty="0"/>
              <a:t>Zeichnen Sie das Bayes-Spiel </a:t>
            </a:r>
            <a:r>
              <a:rPr lang="de-DE" sz="4000" dirty="0" smtClean="0"/>
              <a:t>für </a:t>
            </a:r>
            <a:r>
              <a:rPr lang="de-DE" sz="4000" dirty="0"/>
              <a:t>zwei Agenten, die jeweils den (privaten) Typ </a:t>
            </a:r>
            <a:r>
              <a:rPr lang="de-DE" sz="4000" dirty="0" smtClean="0"/>
              <a:t>{w, v} annehmen können</a:t>
            </a:r>
            <a:r>
              <a:rPr lang="de-DE" sz="4000" dirty="0"/>
              <a:t>, wobei </a:t>
            </a:r>
            <a:r>
              <a:rPr lang="de-DE" sz="4000" dirty="0" smtClean="0"/>
              <a:t>w bedeutet</a:t>
            </a:r>
            <a:r>
              <a:rPr lang="de-DE" sz="4000" dirty="0"/>
              <a:t>, dass die Vase </a:t>
            </a:r>
            <a:r>
              <a:rPr lang="de-DE" sz="4000" dirty="0" smtClean="0"/>
              <a:t>für </a:t>
            </a:r>
            <a:r>
              <a:rPr lang="de-DE" sz="4000" dirty="0"/>
              <a:t>den Agenten </a:t>
            </a:r>
            <a:r>
              <a:rPr lang="de-DE" sz="4000" dirty="0" smtClean="0"/>
              <a:t>eine Einheit (wenig) wert ist und v zwei (viel).</a:t>
            </a:r>
          </a:p>
          <a:p>
            <a:endParaRPr lang="de-DE" sz="4000" dirty="0" smtClean="0"/>
          </a:p>
          <a:p>
            <a:r>
              <a:rPr lang="de-DE" sz="4000" dirty="0" smtClean="0"/>
              <a:t>Geben </a:t>
            </a:r>
            <a:r>
              <a:rPr lang="de-DE" sz="4000" dirty="0"/>
              <a:t>Sie eine </a:t>
            </a:r>
            <a:r>
              <a:rPr lang="de-DE" sz="4000" dirty="0" smtClean="0"/>
              <a:t>Normalformdarstellung an</a:t>
            </a:r>
            <a:r>
              <a:rPr lang="de-DE" sz="4000" dirty="0"/>
              <a:t>, bei der Sie als Wahrscheinlichkeiten </a:t>
            </a:r>
            <a:r>
              <a:rPr lang="de-DE" sz="4000" dirty="0" smtClean="0"/>
              <a:t>für </a:t>
            </a:r>
            <a:r>
              <a:rPr lang="de-DE" sz="4000" dirty="0"/>
              <a:t>beide Agententypen </a:t>
            </a:r>
            <a:r>
              <a:rPr lang="de-DE" sz="4000" dirty="0" smtClean="0"/>
              <a:t>P(w) </a:t>
            </a:r>
            <a:r>
              <a:rPr lang="de-DE" sz="4000" dirty="0"/>
              <a:t>= 0.4 annehmen</a:t>
            </a:r>
            <a:r>
              <a:rPr lang="de-DE" sz="4000" dirty="0" smtClean="0"/>
              <a:t>.</a:t>
            </a:r>
          </a:p>
          <a:p>
            <a:endParaRPr lang="de-DE" sz="4000" dirty="0"/>
          </a:p>
          <a:p>
            <a:r>
              <a:rPr lang="de-DE" sz="4000" dirty="0"/>
              <a:t>Nennen Sie Equilibria in reinen Strategien.</a:t>
            </a:r>
          </a:p>
        </p:txBody>
      </p:sp>
    </p:spTree>
    <p:extLst>
      <p:ext uri="{BB962C8B-B14F-4D97-AF65-F5344CB8AC3E}">
        <p14:creationId xmlns:p14="http://schemas.microsoft.com/office/powerpoint/2010/main" val="31774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b.1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625171"/>
                  </p:ext>
                </p:extLst>
              </p:nvPr>
            </p:nvGraphicFramePr>
            <p:xfrm>
              <a:off x="2134358" y="2210291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457043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−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625171"/>
                  </p:ext>
                </p:extLst>
              </p:nvPr>
            </p:nvGraphicFramePr>
            <p:xfrm>
              <a:off x="2134358" y="2210291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457043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8721" t="-64957" r="-156977" b="-1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47" t="-64957" r="-1124" b="-100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721" t="-166379" r="-1569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47" t="-166379" r="-1124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044695"/>
                  </p:ext>
                </p:extLst>
              </p:nvPr>
            </p:nvGraphicFramePr>
            <p:xfrm>
              <a:off x="6797798" y="2210291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8735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044695"/>
                  </p:ext>
                </p:extLst>
              </p:nvPr>
            </p:nvGraphicFramePr>
            <p:xfrm>
              <a:off x="6797798" y="2210291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8735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8721" t="-54918" r="-15697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247" t="-54918" r="-1124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721" t="-154918" r="-15697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247" t="-154918" r="-1124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578116"/>
                  </p:ext>
                </p:extLst>
              </p:nvPr>
            </p:nvGraphicFramePr>
            <p:xfrm>
              <a:off x="2136506" y="4607705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8735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578116"/>
                  </p:ext>
                </p:extLst>
              </p:nvPr>
            </p:nvGraphicFramePr>
            <p:xfrm>
              <a:off x="2136506" y="4607705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8735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721" t="-54472" r="-156977" b="-1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866" t="-54472" r="-746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721" t="-155738" r="-15697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866" t="-155738" r="-74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81581"/>
                  </p:ext>
                </p:extLst>
              </p:nvPr>
            </p:nvGraphicFramePr>
            <p:xfrm>
              <a:off x="6851501" y="4607705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7409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81581"/>
                  </p:ext>
                </p:extLst>
              </p:nvPr>
            </p:nvGraphicFramePr>
            <p:xfrm>
              <a:off x="6851501" y="4607705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7409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8721" t="-54918" r="-156977" b="-10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866" t="-54918" r="-746" b="-10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721" t="-153659" r="-156977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866" t="-153659" r="-746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136506" y="4067270"/>
                <a:ext cx="328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06" y="4067270"/>
                <a:ext cx="32845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797798" y="4082876"/>
                <a:ext cx="328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=0.4⋅0.6=0.24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98" y="4082876"/>
                <a:ext cx="32845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134358" y="6466727"/>
                <a:ext cx="328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=0.6⋅0.4=0.24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58" y="6466727"/>
                <a:ext cx="32845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797798" y="6466727"/>
                <a:ext cx="328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98" y="6466727"/>
                <a:ext cx="32845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992777" y="2941971"/>
            <a:ext cx="679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100" i="1" dirty="0" smtClean="0"/>
              <a:t>w</a:t>
            </a:r>
            <a:endParaRPr lang="de-DE" sz="3100" i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600994" y="1635534"/>
            <a:ext cx="679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100" i="1" dirty="0" smtClean="0"/>
              <a:t>w </a:t>
            </a:r>
            <a:endParaRPr lang="de-DE" sz="3100" i="1" dirty="0"/>
          </a:p>
        </p:txBody>
      </p:sp>
      <p:sp>
        <p:nvSpPr>
          <p:cNvPr id="20" name="Textfeld 19"/>
          <p:cNvSpPr txBox="1"/>
          <p:nvPr/>
        </p:nvSpPr>
        <p:spPr>
          <a:xfrm>
            <a:off x="992776" y="5259303"/>
            <a:ext cx="679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100" i="1" dirty="0"/>
              <a:t>v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340666" y="1642916"/>
            <a:ext cx="679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100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07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b.2</a:t>
            </a:r>
            <a:endParaRPr lang="de-D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18904" y="2009103"/>
                <a:ext cx="10228216" cy="471826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de-DE" sz="4000" dirty="0" smtClean="0"/>
                  <a:t>Angenommen, die Vase könnte </a:t>
                </a:r>
                <a:r>
                  <a:rPr lang="de-DE" sz="4000" dirty="0"/>
                  <a:t>in ganzzahligen Werten von 0 bis 10 </a:t>
                </a:r>
                <a:r>
                  <a:rPr lang="de-DE" sz="4000" dirty="0" smtClean="0"/>
                  <a:t>geschätzt </a:t>
                </a:r>
                <a:r>
                  <a:rPr lang="de-DE" sz="4000" dirty="0"/>
                  <a:t>werden und es treten nur die </a:t>
                </a:r>
                <a:r>
                  <a:rPr lang="de-DE" sz="4000" dirty="0" smtClean="0"/>
                  <a:t>Typen </a:t>
                </a:r>
                <a:br>
                  <a:rPr lang="de-DE" sz="4000" dirty="0" smtClean="0"/>
                </a:br>
                <a:r>
                  <a:rPr lang="de-DE" sz="4000" dirty="0" smtClean="0"/>
                  <a:t>w mit Zahlungsbereitschaft 2, m (mit 3) und v (mit 8) auf, wobei</a:t>
                </a:r>
                <a:br>
                  <a:rPr lang="de-DE" sz="4000" dirty="0" smtClean="0"/>
                </a:br>
                <a14:m>
                  <m:oMath xmlns:m="http://schemas.openxmlformats.org/officeDocument/2006/math">
                    <m:r>
                      <a:rPr lang="de-DE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sz="4000" dirty="0" smtClean="0"/>
                  <a:t> und </a:t>
                </a:r>
                <a14:m>
                  <m:oMath xmlns:m="http://schemas.openxmlformats.org/officeDocument/2006/math">
                    <m:r>
                      <a:rPr lang="de-DE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4000" dirty="0" smtClean="0"/>
              </a:p>
              <a:p>
                <a:endParaRPr lang="de-DE" sz="4000" dirty="0" smtClean="0"/>
              </a:p>
              <a:p>
                <a:r>
                  <a:rPr lang="de-DE" sz="4000" dirty="0" smtClean="0"/>
                  <a:t>Sei </a:t>
                </a:r>
                <a:r>
                  <a:rPr lang="de-DE" sz="4000" dirty="0"/>
                  <a:t>nun eine </a:t>
                </a:r>
                <a:r>
                  <a:rPr lang="de-DE" sz="4000" dirty="0" smtClean="0"/>
                  <a:t>Höchstgebot-Auktion </a:t>
                </a:r>
                <a:r>
                  <a:rPr lang="de-DE" sz="4000" dirty="0"/>
                  <a:t>(</a:t>
                </a:r>
                <a:r>
                  <a:rPr lang="de-DE" sz="4000" dirty="0" smtClean="0"/>
                  <a:t>höchstes </a:t>
                </a:r>
                <a:r>
                  <a:rPr lang="de-DE" sz="4000" dirty="0"/>
                  <a:t>Gebot </a:t>
                </a:r>
                <a:r>
                  <a:rPr lang="de-DE" sz="4000" dirty="0" smtClean="0"/>
                  <a:t>erhält </a:t>
                </a:r>
                <a:r>
                  <a:rPr lang="de-DE" sz="4000" dirty="0"/>
                  <a:t>den Zuschlag, </a:t>
                </a:r>
                <a:r>
                  <a:rPr lang="de-DE" sz="4000" dirty="0" smtClean="0"/>
                  <a:t>zum höchsten </a:t>
                </a:r>
                <a:r>
                  <a:rPr lang="de-DE" sz="4000" dirty="0"/>
                  <a:t>Preis) zwischen 3 Spielern (N = {a, b, c}) gegeben. Was ist eine beste Antwort von Spieler a, falls er vom Typ </a:t>
                </a:r>
                <a:r>
                  <a:rPr lang="de-DE" sz="4000" dirty="0" smtClean="0"/>
                  <a:t>v ist</a:t>
                </a:r>
                <a:r>
                  <a:rPr lang="de-DE" sz="4000" dirty="0"/>
                  <a:t>, auf ein Profil, in dem die anderen </a:t>
                </a:r>
                <a:r>
                  <a:rPr lang="de-DE" sz="4000" dirty="0" smtClean="0"/>
                  <a:t>beiden Agenten wahrheitsgemäß abstimmen?</a:t>
                </a:r>
              </a:p>
              <a:p>
                <a:endParaRPr lang="de-DE" sz="4000" dirty="0" smtClean="0"/>
              </a:p>
              <a:p>
                <a:r>
                  <a:rPr lang="de-DE" sz="4000" dirty="0" smtClean="0"/>
                  <a:t>Ist wahrheitsgemäßes </a:t>
                </a:r>
                <a:r>
                  <a:rPr lang="de-DE" sz="4000" dirty="0"/>
                  <a:t>Abstimmen also eine dominante Strategie </a:t>
                </a:r>
                <a:r>
                  <a:rPr lang="de-DE" sz="4000" dirty="0" smtClean="0"/>
                  <a:t>für </a:t>
                </a:r>
                <a:r>
                  <a:rPr lang="de-DE" sz="4000" dirty="0"/>
                  <a:t>alle Agenten?</a:t>
                </a:r>
              </a:p>
            </p:txBody>
          </p:sp>
        </mc:Choice>
        <mc:Fallback>
          <p:sp>
            <p:nvSpPr>
              <p:cNvPr id="3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18904" y="2009103"/>
                <a:ext cx="10228216" cy="4718267"/>
              </a:xfrm>
              <a:blipFill>
                <a:blip r:embed="rId2"/>
                <a:stretch>
                  <a:fillRect l="-358" t="-3618" r="-11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7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b.2</a:t>
            </a:r>
            <a:endParaRPr lang="de-DE" sz="400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25702"/>
              </p:ext>
            </p:extLst>
          </p:nvPr>
        </p:nvGraphicFramePr>
        <p:xfrm>
          <a:off x="304796" y="2178433"/>
          <a:ext cx="11618677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601">
                  <a:extLst>
                    <a:ext uri="{9D8B030D-6E8A-4147-A177-3AD203B41FA5}">
                      <a16:colId xmlns:a16="http://schemas.microsoft.com/office/drawing/2014/main" val="4083363355"/>
                    </a:ext>
                  </a:extLst>
                </a:gridCol>
                <a:gridCol w="804601">
                  <a:extLst>
                    <a:ext uri="{9D8B030D-6E8A-4147-A177-3AD203B41FA5}">
                      <a16:colId xmlns:a16="http://schemas.microsoft.com/office/drawing/2014/main" val="1659065760"/>
                    </a:ext>
                  </a:extLst>
                </a:gridCol>
                <a:gridCol w="1254939">
                  <a:extLst>
                    <a:ext uri="{9D8B030D-6E8A-4147-A177-3AD203B41FA5}">
                      <a16:colId xmlns:a16="http://schemas.microsoft.com/office/drawing/2014/main" val="1940744839"/>
                    </a:ext>
                  </a:extLst>
                </a:gridCol>
                <a:gridCol w="840355">
                  <a:extLst>
                    <a:ext uri="{9D8B030D-6E8A-4147-A177-3AD203B41FA5}">
                      <a16:colId xmlns:a16="http://schemas.microsoft.com/office/drawing/2014/main" val="3981610132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341039994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3473609772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548631808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911285127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2712878329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319075408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3257660306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233582649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604211862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2481729220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8793958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Gebote anderer Spieler: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Wahrscheinlichkeit: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Mein Gebot: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Nutzen:</a:t>
                      </a:r>
                      <a:endParaRPr lang="de-DE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5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0,10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0,08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2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0,25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5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0,40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0,16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6804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erwarteter Nutzen für mich: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0,32</a:t>
                      </a:r>
                      <a:endParaRPr lang="de-DE" dirty="0"/>
                    </a:p>
                  </a:txBody>
                  <a:tcPr>
                    <a:solidFill>
                      <a:srgbClr val="EF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2,22</a:t>
                      </a:r>
                      <a:endParaRPr lang="de-DE" dirty="0"/>
                    </a:p>
                  </a:txBody>
                  <a:tcPr>
                    <a:solidFill>
                      <a:srgbClr val="91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3,24</a:t>
                      </a:r>
                      <a:endParaRPr lang="de-DE" b="1" dirty="0"/>
                    </a:p>
                  </a:txBody>
                  <a:tcPr>
                    <a:solidFill>
                      <a:srgbClr val="64E6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2,43</a:t>
                      </a:r>
                      <a:endParaRPr lang="de-DE" dirty="0"/>
                    </a:p>
                  </a:txBody>
                  <a:tcPr>
                    <a:solidFill>
                      <a:srgbClr val="87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1,62</a:t>
                      </a:r>
                      <a:endParaRPr lang="de-DE" dirty="0"/>
                    </a:p>
                  </a:txBody>
                  <a:tcPr>
                    <a:solidFill>
                      <a:srgbClr val="AF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0,81</a:t>
                      </a:r>
                      <a:endParaRPr lang="de-DE" dirty="0"/>
                    </a:p>
                  </a:txBody>
                  <a:tcPr>
                    <a:solidFill>
                      <a:srgbClr val="D7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59939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09897" y="5930537"/>
            <a:ext cx="1062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2200" dirty="0" smtClean="0">
                <a:sym typeface="Wingdings" panose="05000000000000000000" pitchFamily="2" charset="2"/>
              </a:rPr>
              <a:t>Ist Spieler a (ich) von Typ v mit Zahlungsbereitschaft 8, sollte er das Gebot 4 abgeben.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2200" dirty="0" smtClean="0">
                <a:sym typeface="Wingdings" panose="05000000000000000000" pitchFamily="2" charset="2"/>
              </a:rPr>
              <a:t>wahrheitsgemäßes Abstimmen bei dieser Auktion keine dominante Strategie! 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2364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8" y="3509963"/>
            <a:ext cx="12192000" cy="335924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7645" y="1076326"/>
            <a:ext cx="9144000" cy="23876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Übungsgruppe 02 wünscht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87234" y="3667965"/>
            <a:ext cx="9144000" cy="1655762"/>
          </a:xfrm>
        </p:spPr>
        <p:txBody>
          <a:bodyPr>
            <a:normAutofit/>
          </a:bodyPr>
          <a:lstStyle/>
          <a:p>
            <a:r>
              <a:rPr lang="de-DE" sz="6000" dirty="0" smtClean="0"/>
              <a:t>Frohe Weihnachten!</a:t>
            </a:r>
            <a:endParaRPr lang="de-DE" sz="6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02" y="149282"/>
            <a:ext cx="4667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8091" y="2299063"/>
            <a:ext cx="10149840" cy="4271554"/>
          </a:xfrm>
        </p:spPr>
        <p:txBody>
          <a:bodyPr>
            <a:normAutofit/>
          </a:bodyPr>
          <a:lstStyle/>
          <a:p>
            <a:r>
              <a:rPr lang="de-DE" sz="4000" dirty="0"/>
              <a:t>Betrachten Sie </a:t>
            </a:r>
            <a:r>
              <a:rPr lang="de-DE" sz="4000" dirty="0" smtClean="0"/>
              <a:t>das </a:t>
            </a:r>
            <a:r>
              <a:rPr lang="de-DE" sz="4000" dirty="0"/>
              <a:t>“Wikinger”-Beispiel aus der </a:t>
            </a:r>
            <a:r>
              <a:rPr lang="de-DE" sz="4000" dirty="0" smtClean="0"/>
              <a:t>Vorlesung.</a:t>
            </a:r>
          </a:p>
          <a:p>
            <a:endParaRPr lang="de-DE" sz="4000" dirty="0" smtClean="0"/>
          </a:p>
          <a:p>
            <a:r>
              <a:rPr lang="de-DE" sz="4000" dirty="0" smtClean="0"/>
              <a:t>Nehmen </a:t>
            </a:r>
            <a:r>
              <a:rPr lang="de-DE" sz="4000" dirty="0"/>
              <a:t>Sie an, dass </a:t>
            </a:r>
            <a:r>
              <a:rPr lang="de-DE" sz="4000" dirty="0" smtClean="0"/>
              <a:t>die Reihenfolge </a:t>
            </a:r>
            <a:r>
              <a:rPr lang="de-DE" sz="4000" dirty="0"/>
              <a:t>in Zahlen 3, 2 und 1 </a:t>
            </a:r>
            <a:r>
              <a:rPr lang="de-DE" sz="4000" dirty="0" smtClean="0"/>
              <a:t>ausgedrückt </a:t>
            </a:r>
            <a:r>
              <a:rPr lang="de-DE" sz="4000" dirty="0"/>
              <a:t>werden kann, also </a:t>
            </a:r>
            <a:r>
              <a:rPr lang="de-DE" sz="4000" dirty="0" smtClean="0"/>
              <a:t>schätzt </a:t>
            </a:r>
            <a:r>
              <a:rPr lang="de-DE" sz="4000" dirty="0"/>
              <a:t>z.B. ein </a:t>
            </a:r>
            <a:r>
              <a:rPr lang="de-DE" sz="4000" dirty="0" smtClean="0"/>
              <a:t>Wikinger Carlsberg </a:t>
            </a:r>
            <a:r>
              <a:rPr lang="de-DE" sz="4000" dirty="0"/>
              <a:t>mit 3 Einheiten, Becks mit 2 und Astra mit 1 </a:t>
            </a:r>
            <a:r>
              <a:rPr lang="de-DE" sz="4000" dirty="0" smtClean="0"/>
              <a:t>Einheit.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2619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 - Setting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8091" y="2009102"/>
            <a:ext cx="10149840" cy="4639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sz="4000" dirty="0"/>
              <a:t>• </a:t>
            </a:r>
            <a:r>
              <a:rPr lang="de-DE" sz="4000" dirty="0" smtClean="0"/>
              <a:t>Wähler </a:t>
            </a:r>
            <a:r>
              <a:rPr lang="de-DE" sz="4000" dirty="0"/>
              <a:t>N = {1, . . . , n</a:t>
            </a:r>
            <a:r>
              <a:rPr lang="de-DE" sz="4000" dirty="0" smtClean="0"/>
              <a:t>}</a:t>
            </a:r>
          </a:p>
          <a:p>
            <a:pPr algn="l"/>
            <a:endParaRPr lang="de-DE" sz="4000" dirty="0"/>
          </a:p>
          <a:p>
            <a:pPr algn="l"/>
            <a:r>
              <a:rPr lang="de-DE" sz="4000" dirty="0"/>
              <a:t>• Ergebnisse O = </a:t>
            </a:r>
            <a:r>
              <a:rPr lang="de-DE" sz="4000" dirty="0" smtClean="0"/>
              <a:t>{Astra</a:t>
            </a:r>
            <a:r>
              <a:rPr lang="de-DE" sz="4000" dirty="0"/>
              <a:t>, </a:t>
            </a:r>
            <a:r>
              <a:rPr lang="de-DE" sz="4000" dirty="0" smtClean="0"/>
              <a:t>Becks</a:t>
            </a:r>
            <a:r>
              <a:rPr lang="de-DE" sz="4000" dirty="0"/>
              <a:t>, </a:t>
            </a:r>
            <a:r>
              <a:rPr lang="de-DE" sz="4000" dirty="0" smtClean="0"/>
              <a:t>Carlsberg}</a:t>
            </a:r>
          </a:p>
          <a:p>
            <a:pPr algn="l"/>
            <a:endParaRPr lang="de-DE" sz="4000" dirty="0"/>
          </a:p>
          <a:p>
            <a:pPr algn="l"/>
            <a:r>
              <a:rPr lang="de-DE" sz="4000" dirty="0"/>
              <a:t>• </a:t>
            </a:r>
            <a:r>
              <a:rPr lang="de-DE" sz="4000" dirty="0" smtClean="0"/>
              <a:t>Typen:</a:t>
            </a:r>
            <a:endParaRPr lang="de-DE" sz="4000" dirty="0"/>
          </a:p>
          <a:p>
            <a:pPr marL="1028700" lvl="1" indent="-571500" algn="l">
              <a:buFont typeface="Symbol" panose="05050102010706020507" pitchFamily="18" charset="2"/>
              <a:buChar char="-"/>
            </a:pPr>
            <a:r>
              <a:rPr lang="de-DE" sz="3600" dirty="0" smtClean="0">
                <a:solidFill>
                  <a:srgbClr val="C00000"/>
                </a:solidFill>
              </a:rPr>
              <a:t>Nordlicht </a:t>
            </a:r>
            <a:r>
              <a:rPr lang="de-DE" sz="3600" dirty="0">
                <a:solidFill>
                  <a:srgbClr val="C00000"/>
                </a:solidFill>
              </a:rPr>
              <a:t>(nl): </a:t>
            </a:r>
            <a:r>
              <a:rPr lang="de-DE" sz="3600" dirty="0" smtClean="0">
                <a:solidFill>
                  <a:srgbClr val="C00000"/>
                </a:solidFill>
              </a:rPr>
              <a:t>	</a:t>
            </a:r>
            <a:r>
              <a:rPr lang="de-DE" sz="3600" dirty="0">
                <a:solidFill>
                  <a:srgbClr val="C00000"/>
                </a:solidFill>
              </a:rPr>
              <a:t>A</a:t>
            </a:r>
            <a:r>
              <a:rPr lang="de-DE" sz="3600" dirty="0" smtClean="0">
                <a:solidFill>
                  <a:srgbClr val="C00000"/>
                </a:solidFill>
              </a:rPr>
              <a:t>stra </a:t>
            </a:r>
            <a:r>
              <a:rPr lang="de-DE" sz="3600" dirty="0">
                <a:solidFill>
                  <a:srgbClr val="C00000"/>
                </a:solidFill>
              </a:rPr>
              <a:t>&gt; </a:t>
            </a:r>
            <a:r>
              <a:rPr lang="de-DE" sz="3600" dirty="0" smtClean="0">
                <a:solidFill>
                  <a:srgbClr val="C00000"/>
                </a:solidFill>
              </a:rPr>
              <a:t>Becks </a:t>
            </a:r>
            <a:r>
              <a:rPr lang="de-DE" sz="3600" dirty="0">
                <a:solidFill>
                  <a:srgbClr val="C00000"/>
                </a:solidFill>
              </a:rPr>
              <a:t>&gt; </a:t>
            </a:r>
            <a:r>
              <a:rPr lang="de-DE" sz="3600" dirty="0" smtClean="0">
                <a:solidFill>
                  <a:srgbClr val="C00000"/>
                </a:solidFill>
              </a:rPr>
              <a:t>Carlsberg</a:t>
            </a:r>
            <a:endParaRPr lang="de-DE" sz="3600" dirty="0">
              <a:solidFill>
                <a:srgbClr val="C00000"/>
              </a:solidFill>
            </a:endParaRPr>
          </a:p>
          <a:p>
            <a:pPr marL="1028700" lvl="1" indent="-571500" algn="l">
              <a:buFont typeface="Symbol" panose="05050102010706020507" pitchFamily="18" charset="2"/>
              <a:buChar char="-"/>
            </a:pPr>
            <a:r>
              <a:rPr lang="de-DE" sz="3600" dirty="0" smtClean="0">
                <a:solidFill>
                  <a:schemeClr val="accent5">
                    <a:lumMod val="75000"/>
                  </a:schemeClr>
                </a:solidFill>
              </a:rPr>
              <a:t>Hanseat </a:t>
            </a:r>
            <a:r>
              <a:rPr lang="de-DE" sz="3600" dirty="0">
                <a:solidFill>
                  <a:schemeClr val="accent5">
                    <a:lumMod val="75000"/>
                  </a:schemeClr>
                </a:solidFill>
              </a:rPr>
              <a:t>(ha): </a:t>
            </a:r>
            <a:r>
              <a:rPr lang="de-DE" sz="3600" dirty="0" smtClean="0">
                <a:solidFill>
                  <a:schemeClr val="accent5">
                    <a:lumMod val="75000"/>
                  </a:schemeClr>
                </a:solidFill>
              </a:rPr>
              <a:t>	Becks </a:t>
            </a:r>
            <a:r>
              <a:rPr lang="de-DE" sz="3600" dirty="0">
                <a:solidFill>
                  <a:schemeClr val="accent5">
                    <a:lumMod val="75000"/>
                  </a:schemeClr>
                </a:solidFill>
              </a:rPr>
              <a:t>&gt; </a:t>
            </a:r>
            <a:r>
              <a:rPr lang="de-DE" sz="3600" dirty="0" smtClean="0">
                <a:solidFill>
                  <a:schemeClr val="accent5">
                    <a:lumMod val="75000"/>
                  </a:schemeClr>
                </a:solidFill>
              </a:rPr>
              <a:t>Astra </a:t>
            </a:r>
            <a:r>
              <a:rPr lang="de-DE" sz="3600" dirty="0">
                <a:solidFill>
                  <a:schemeClr val="accent5">
                    <a:lumMod val="75000"/>
                  </a:schemeClr>
                </a:solidFill>
              </a:rPr>
              <a:t>&gt; </a:t>
            </a:r>
            <a:r>
              <a:rPr lang="de-DE" sz="3600" dirty="0" smtClean="0">
                <a:solidFill>
                  <a:schemeClr val="accent5">
                    <a:lumMod val="75000"/>
                  </a:schemeClr>
                </a:solidFill>
              </a:rPr>
              <a:t>Carlsberg</a:t>
            </a:r>
            <a:endParaRPr lang="de-DE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1028700" lvl="1" indent="-571500" algn="l">
              <a:buFont typeface="Symbol" panose="05050102010706020507" pitchFamily="18" charset="2"/>
              <a:buChar char="-"/>
            </a:pP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Wikinger </a:t>
            </a: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(wi) : </a:t>
            </a: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arlsberg </a:t>
            </a: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Becks </a:t>
            </a: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&gt; A</a:t>
            </a: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stra</a:t>
            </a:r>
            <a:endParaRPr lang="de-DE" sz="36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l"/>
            <a:endParaRPr lang="de-DE" sz="3600" dirty="0"/>
          </a:p>
          <a:p>
            <a:pPr algn="l"/>
            <a:r>
              <a:rPr lang="de-DE" sz="4000" dirty="0"/>
              <a:t>• Verteilung P(</a:t>
            </a:r>
            <a:r>
              <a:rPr lang="de-DE" sz="4000" dirty="0">
                <a:solidFill>
                  <a:srgbClr val="C00000"/>
                </a:solidFill>
              </a:rPr>
              <a:t>nl</a:t>
            </a:r>
            <a:r>
              <a:rPr lang="de-DE" sz="4000" dirty="0"/>
              <a:t>) = P(</a:t>
            </a:r>
            <a:r>
              <a:rPr lang="de-DE" sz="4000" dirty="0">
                <a:solidFill>
                  <a:schemeClr val="accent5">
                    <a:lumMod val="75000"/>
                  </a:schemeClr>
                </a:solidFill>
              </a:rPr>
              <a:t>ha</a:t>
            </a:r>
            <a:r>
              <a:rPr lang="de-DE" sz="4000" dirty="0"/>
              <a:t>) = 0.49, P(</a:t>
            </a:r>
            <a:r>
              <a:rPr lang="de-DE" sz="4000" dirty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4000" dirty="0"/>
              <a:t>) = 0.02</a:t>
            </a:r>
          </a:p>
        </p:txBody>
      </p:sp>
    </p:spTree>
    <p:extLst>
      <p:ext uri="{BB962C8B-B14F-4D97-AF65-F5344CB8AC3E}">
        <p14:creationId xmlns:p14="http://schemas.microsoft.com/office/powerpoint/2010/main" val="325216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a.1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8091" y="2913023"/>
            <a:ext cx="10149840" cy="2508069"/>
          </a:xfrm>
        </p:spPr>
        <p:txBody>
          <a:bodyPr>
            <a:normAutofit/>
          </a:bodyPr>
          <a:lstStyle/>
          <a:p>
            <a:r>
              <a:rPr lang="de-DE" sz="4000" dirty="0" smtClean="0"/>
              <a:t>In </a:t>
            </a:r>
            <a:r>
              <a:rPr lang="de-DE" sz="4000" dirty="0"/>
              <a:t>einem Profil </a:t>
            </a:r>
            <a:r>
              <a:rPr lang="de-DE" sz="4000" dirty="0" smtClean="0"/>
              <a:t>a</a:t>
            </a:r>
            <a:r>
              <a:rPr lang="de-DE" sz="4000" baseline="-25000" dirty="0" smtClean="0"/>
              <a:t>-</a:t>
            </a:r>
            <a:r>
              <a:rPr lang="de-DE" sz="4000" baseline="-25000" dirty="0" smtClean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4000" dirty="0" smtClean="0"/>
              <a:t> = </a:t>
            </a:r>
            <a:r>
              <a:rPr lang="de-DE" sz="4000" dirty="0"/>
              <a:t>[a, a, −, b, b] bezeichneten wir b als beste Antwort von </a:t>
            </a:r>
            <a:r>
              <a:rPr lang="de-DE" sz="4000" dirty="0" smtClean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4000" dirty="0" smtClean="0"/>
              <a:t>. Bestätigen </a:t>
            </a:r>
            <a:r>
              <a:rPr lang="de-DE" sz="4000" dirty="0"/>
              <a:t>Sie rechnerisch, dass b den </a:t>
            </a:r>
            <a:r>
              <a:rPr lang="de-DE" sz="4000" dirty="0" smtClean="0"/>
              <a:t>höchsten </a:t>
            </a:r>
            <a:r>
              <a:rPr lang="de-DE" sz="4000" dirty="0"/>
              <a:t>erwarteten Nutzen </a:t>
            </a:r>
            <a:r>
              <a:rPr lang="de-DE" sz="4000" dirty="0" smtClean="0"/>
              <a:t>bringt.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6353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a.1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7462" y="2009102"/>
                <a:ext cx="10411097" cy="4639891"/>
              </a:xfrm>
            </p:spPr>
            <p:txBody>
              <a:bodyPr>
                <a:normAutofit fontScale="85000" lnSpcReduction="20000"/>
              </a:bodyPr>
              <a:lstStyle/>
              <a:p>
                <a:pPr marL="1028700" lvl="1" indent="-571500" algn="l">
                  <a:buFont typeface="Symbol" panose="05050102010706020507" pitchFamily="18" charset="2"/>
                  <a:buChar char="-"/>
                </a:pPr>
                <a:r>
                  <a:rPr lang="de-DE" sz="3100" dirty="0" smtClean="0">
                    <a:solidFill>
                      <a:srgbClr val="C00000"/>
                    </a:solidFill>
                  </a:rPr>
                  <a:t>Nordlicht </a:t>
                </a:r>
                <a:r>
                  <a:rPr lang="de-DE" sz="3100" dirty="0">
                    <a:solidFill>
                      <a:srgbClr val="C00000"/>
                    </a:solidFill>
                  </a:rPr>
                  <a:t>(nl): </a:t>
                </a:r>
                <a:r>
                  <a:rPr lang="de-DE" sz="3100" dirty="0" smtClean="0">
                    <a:solidFill>
                      <a:srgbClr val="C00000"/>
                    </a:solidFill>
                  </a:rPr>
                  <a:t>	</a:t>
                </a:r>
                <a:r>
                  <a:rPr lang="de-DE" sz="3100" dirty="0">
                    <a:solidFill>
                      <a:srgbClr val="C00000"/>
                    </a:solidFill>
                  </a:rPr>
                  <a:t>A</a:t>
                </a:r>
                <a:r>
                  <a:rPr lang="de-DE" sz="3100" dirty="0" smtClean="0">
                    <a:solidFill>
                      <a:srgbClr val="C00000"/>
                    </a:solidFill>
                  </a:rPr>
                  <a:t>stra </a:t>
                </a:r>
                <a:r>
                  <a:rPr lang="de-DE" sz="3100" dirty="0">
                    <a:solidFill>
                      <a:srgbClr val="C00000"/>
                    </a:solidFill>
                  </a:rPr>
                  <a:t>&gt; </a:t>
                </a:r>
                <a:r>
                  <a:rPr lang="de-DE" sz="3100" dirty="0" smtClean="0">
                    <a:solidFill>
                      <a:srgbClr val="C00000"/>
                    </a:solidFill>
                  </a:rPr>
                  <a:t>Becks </a:t>
                </a:r>
                <a:r>
                  <a:rPr lang="de-DE" sz="3100" dirty="0">
                    <a:solidFill>
                      <a:srgbClr val="C00000"/>
                    </a:solidFill>
                  </a:rPr>
                  <a:t>&gt; </a:t>
                </a:r>
                <a:r>
                  <a:rPr lang="de-DE" sz="3100" dirty="0" smtClean="0">
                    <a:solidFill>
                      <a:srgbClr val="C00000"/>
                    </a:solidFill>
                  </a:rPr>
                  <a:t>Carlsberg</a:t>
                </a:r>
                <a:endParaRPr lang="de-DE" sz="3100" dirty="0">
                  <a:solidFill>
                    <a:srgbClr val="C00000"/>
                  </a:solidFill>
                </a:endParaRPr>
              </a:p>
              <a:p>
                <a:pPr marL="1028700" lvl="1" indent="-571500" algn="l">
                  <a:buFont typeface="Symbol" panose="05050102010706020507" pitchFamily="18" charset="2"/>
                  <a:buChar char="-"/>
                </a:pP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Hanseat </a:t>
                </a: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</a:rPr>
                  <a:t>(ha): 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</a:rPr>
                  <a:t>B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ecks </a:t>
                </a: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</a:rPr>
                  <a:t>&gt; 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Astra </a:t>
                </a: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</a:rPr>
                  <a:t>&gt; 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Carlsberg</a:t>
                </a:r>
                <a:endParaRPr lang="de-DE" sz="31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028700" lvl="1" indent="-571500" algn="l">
                  <a:buFont typeface="Symbol" panose="05050102010706020507" pitchFamily="18" charset="2"/>
                  <a:buChar char="-"/>
                </a:pP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Wikinger </a:t>
                </a:r>
                <a:r>
                  <a:rPr lang="de-DE" sz="3100" dirty="0">
                    <a:solidFill>
                      <a:schemeClr val="accent6">
                        <a:lumMod val="75000"/>
                      </a:schemeClr>
                    </a:solidFill>
                  </a:rPr>
                  <a:t>(wi) : </a:t>
                </a: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:r>
                  <a:rPr lang="de-DE" sz="3100" dirty="0">
                    <a:solidFill>
                      <a:schemeClr val="accent6">
                        <a:lumMod val="75000"/>
                      </a:schemeClr>
                    </a:solidFill>
                  </a:rPr>
                  <a:t>C</a:t>
                </a: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arlsberg </a:t>
                </a:r>
                <a:r>
                  <a:rPr lang="de-DE" sz="3100" dirty="0">
                    <a:solidFill>
                      <a:schemeClr val="accent6">
                        <a:lumMod val="75000"/>
                      </a:schemeClr>
                    </a:solidFill>
                  </a:rPr>
                  <a:t>&gt; </a:t>
                </a: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Becks </a:t>
                </a:r>
                <a:r>
                  <a:rPr lang="de-DE" sz="3100" dirty="0">
                    <a:solidFill>
                      <a:schemeClr val="accent6">
                        <a:lumMod val="75000"/>
                      </a:schemeClr>
                    </a:solidFill>
                  </a:rPr>
                  <a:t>&gt; A</a:t>
                </a: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stra</a:t>
                </a:r>
                <a:endParaRPr lang="de-DE" sz="31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 algn="l"/>
                <a:endParaRPr lang="de-DE" sz="3100" dirty="0"/>
              </a:p>
              <a:p>
                <a:pPr lvl="1" algn="l"/>
                <a:r>
                  <a:rPr lang="de-DE" sz="3200" dirty="0" smtClean="0"/>
                  <a:t>Aktionsprofil: </a:t>
                </a:r>
                <a:r>
                  <a:rPr lang="de-DE" sz="3200" b="1" dirty="0" smtClean="0"/>
                  <a:t>a</a:t>
                </a:r>
                <a:r>
                  <a:rPr lang="de-DE" sz="3200" b="1" baseline="-25000" dirty="0" smtClean="0"/>
                  <a:t>-w</a:t>
                </a:r>
                <a:r>
                  <a:rPr lang="de-DE" sz="3200" b="1" dirty="0" smtClean="0"/>
                  <a:t> </a:t>
                </a:r>
                <a:r>
                  <a:rPr lang="de-DE" sz="3200" b="1" dirty="0"/>
                  <a:t>= [a, a, −, b, b</a:t>
                </a:r>
                <a:r>
                  <a:rPr lang="de-DE" sz="3200" b="1" dirty="0" smtClean="0"/>
                  <a:t>]</a:t>
                </a:r>
              </a:p>
              <a:p>
                <a:pPr lvl="1" algn="l"/>
                <a:endParaRPr lang="de-DE" sz="3200" b="1" dirty="0"/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de-DE" sz="3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𝑤𝑒𝑖𝑙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𝐴𝑠𝑡𝑟𝑎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3:2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𝑆𝑡𝑖𝑚𝑚𝑒𝑛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𝑔𝑒𝑤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h𝑙𝑡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𝑤𝑖𝑟𝑑</m:t>
                      </m:r>
                    </m:oMath>
                  </m:oMathPara>
                </a14:m>
                <a:endParaRPr lang="de-DE" sz="3100" b="0" dirty="0" smtClean="0">
                  <a:ea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de-DE" sz="3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de-DE" sz="3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𝑤𝑒𝑖𝑙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𝐵𝑒𝑐𝑘𝑠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3:2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𝑆𝑡𝑖𝑚𝑚𝑒𝑛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𝑔𝑒𝑤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h𝑙𝑡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𝑤𝑖𝑟𝑑</m:t>
                      </m:r>
                    </m:oMath>
                  </m:oMathPara>
                </a14:m>
                <a:endParaRPr lang="de-DE" sz="3100" dirty="0" smtClean="0">
                  <a:ea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DE" sz="3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de-DE" sz="3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de-DE" sz="3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de-DE" sz="3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de-DE" sz="31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𝑤𝑒𝑖𝑙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𝑧𝑤𝑖𝑠𝑐h𝑒𝑛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𝐴𝑠𝑡𝑟𝑎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𝐵𝑒𝑐𝑘𝑠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𝑔𝑒𝑙𝑜𝑠𝑡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𝑤𝑖𝑟𝑑</m:t>
                      </m:r>
                    </m:oMath>
                  </m:oMathPara>
                </a14:m>
                <a:endParaRPr lang="de-DE" sz="3100" dirty="0" smtClean="0">
                  <a:ea typeface="Cambria Math" panose="02040503050406030204" pitchFamily="18" charset="0"/>
                </a:endParaRPr>
              </a:p>
              <a:p>
                <a:pPr lvl="1" algn="l"/>
                <a:endParaRPr lang="de-DE" sz="3100" dirty="0" smtClean="0">
                  <a:ea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𝑁𝑢𝑡𝑧𝑒𝑛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𝑖𝑠𝑡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öß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𝑡𝑒𝑛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𝑎𝑙𝑠𝑜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h𝑙𝑡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𝑑𝑒𝑟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𝑊𝑖𝑘𝑖𝑛𝑔𝑒𝑟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de-DE" sz="3100" u="sng" dirty="0">
                  <a:ea typeface="Cambria Math" panose="02040503050406030204" pitchFamily="18" charset="0"/>
                </a:endParaRPr>
              </a:p>
              <a:p>
                <a:pPr lvl="1" algn="l"/>
                <a:endParaRPr lang="de-DE" sz="3100" dirty="0"/>
              </a:p>
            </p:txBody>
          </p:sp>
        </mc:Choice>
        <mc:Fallback xmlns="">
          <p:sp>
            <p:nvSpPr>
              <p:cNvPr id="3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7462" y="2009102"/>
                <a:ext cx="10411097" cy="4639891"/>
              </a:xfrm>
              <a:blipFill>
                <a:blip r:embed="rId2"/>
                <a:stretch>
                  <a:fillRect t="-3942" b="-14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8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a.2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8091" y="2913023"/>
            <a:ext cx="10149840" cy="2508069"/>
          </a:xfrm>
        </p:spPr>
        <p:txBody>
          <a:bodyPr>
            <a:normAutofit/>
          </a:bodyPr>
          <a:lstStyle/>
          <a:p>
            <a:r>
              <a:rPr lang="de-DE" sz="4000" dirty="0"/>
              <a:t>Geben Sie ein Equilibrium in reinen Strategien </a:t>
            </a:r>
            <a:r>
              <a:rPr lang="de-DE" sz="4000" dirty="0" smtClean="0"/>
              <a:t>für </a:t>
            </a:r>
            <a:r>
              <a:rPr lang="de-DE" sz="4000" dirty="0"/>
              <a:t>|</a:t>
            </a:r>
            <a:r>
              <a:rPr lang="de-DE" sz="4000" dirty="0" smtClean="0"/>
              <a:t>N| </a:t>
            </a:r>
            <a:r>
              <a:rPr lang="de-DE" sz="4000" dirty="0"/>
              <a:t>≥ 5 </a:t>
            </a:r>
            <a:r>
              <a:rPr lang="de-DE" sz="4000" dirty="0" smtClean="0"/>
              <a:t>an.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5273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a.2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58091" y="2009103"/>
                <a:ext cx="10149840" cy="4757457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de-DE" sz="3100" u="sng" dirty="0" smtClean="0"/>
                  <a:t>gesucht</a:t>
                </a:r>
                <a:r>
                  <a:rPr lang="de-DE" sz="3100" dirty="0" smtClean="0"/>
                  <a:t>: Gleichgewicht in reinen Strategien</a:t>
                </a:r>
              </a:p>
              <a:p>
                <a:pPr algn="l"/>
                <a:r>
                  <a:rPr lang="de-DE" sz="3100" u="sng" dirty="0" smtClean="0"/>
                  <a:t>Lösung: </a:t>
                </a:r>
                <a:r>
                  <a:rPr lang="de-DE" sz="3100" dirty="0" smtClean="0"/>
                  <a:t>Profil </a:t>
                </a:r>
                <a14:m>
                  <m:oMath xmlns:m="http://schemas.openxmlformats.org/officeDocument/2006/math"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𝓪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de-DE" sz="3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de-DE" sz="3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de-DE" sz="3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3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de-DE" sz="3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31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de-DE" sz="31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3100" b="1" dirty="0" smtClean="0"/>
                  <a:t> </a:t>
                </a:r>
                <a:r>
                  <a:rPr lang="de-DE" sz="3100" dirty="0" smtClean="0"/>
                  <a:t>mit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sz="3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𝑛𝑙</m:t>
                          </m:r>
                        </m:e>
                      </m:d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sz="3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h𝑎</m:t>
                          </m:r>
                        </m:e>
                      </m:d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=0.49,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sz="3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</m:t>
                          </m:r>
                        </m:e>
                      </m:d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de-DE" sz="31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Nordlichter werden nicht wechseln, da sie bereits für Astra stimmen und Becks (mit höchster Gewinnchance) ihre zweitbeste Alternative wäre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H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anseaten werden nicht wechseln, da sie bereits für Becks stimmen und Astra (das gewinnen kann falls es zufällig genügend Nordlichter sind) ihre zweitbeste Alternative wäre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b="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Wikinger werden nicht wechseln, da Carlsberg chancenlos ist und sie deshalb ihre zweitbeste Alternative unterstützen werden</a:t>
                </a:r>
                <a14:m>
                  <m:oMath xmlns:m="http://schemas.openxmlformats.org/officeDocument/2006/math">
                    <m:r>
                      <a:rPr lang="de-DE" sz="31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1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kein Agent kann sich verbessern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</a:t>
                </a:r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𝒶</m:t>
                    </m:r>
                  </m:oMath>
                </a14:m>
                <a:r>
                  <a:rPr lang="de-DE" sz="3100" dirty="0" smtClean="0"/>
                  <a:t> ist Nash-Gleichgewicht</a:t>
                </a:r>
                <a:endParaRPr lang="de-DE" sz="3100" dirty="0"/>
              </a:p>
            </p:txBody>
          </p:sp>
        </mc:Choice>
        <mc:Fallback xmlns="">
          <p:sp>
            <p:nvSpPr>
              <p:cNvPr id="3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58091" y="2009103"/>
                <a:ext cx="10149840" cy="4757457"/>
              </a:xfrm>
              <a:blipFill>
                <a:blip r:embed="rId2"/>
                <a:stretch>
                  <a:fillRect l="-1081" t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8059782" y="1867989"/>
            <a:ext cx="381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400" dirty="0" smtClean="0">
                <a:solidFill>
                  <a:srgbClr val="C00000"/>
                </a:solidFill>
              </a:rPr>
              <a:t>-  Nordlicht </a:t>
            </a:r>
            <a:r>
              <a:rPr lang="de-DE" sz="1400" dirty="0">
                <a:solidFill>
                  <a:srgbClr val="C00000"/>
                </a:solidFill>
              </a:rPr>
              <a:t>(nl): </a:t>
            </a:r>
            <a:r>
              <a:rPr lang="de-DE" sz="1400" dirty="0" smtClean="0">
                <a:solidFill>
                  <a:srgbClr val="C00000"/>
                </a:solidFill>
              </a:rPr>
              <a:t>  Astra </a:t>
            </a:r>
            <a:r>
              <a:rPr lang="de-DE" sz="1400" dirty="0">
                <a:solidFill>
                  <a:srgbClr val="C00000"/>
                </a:solidFill>
              </a:rPr>
              <a:t>&gt; Becks &gt; Carlsberg</a:t>
            </a:r>
          </a:p>
          <a:p>
            <a:pPr lvl="1"/>
            <a:r>
              <a:rPr lang="de-DE" sz="1400" dirty="0" smtClean="0">
                <a:solidFill>
                  <a:schemeClr val="accent5">
                    <a:lumMod val="75000"/>
                  </a:schemeClr>
                </a:solidFill>
              </a:rPr>
              <a:t>-  Hanseat </a:t>
            </a:r>
            <a:r>
              <a:rPr lang="de-DE" sz="1400" dirty="0">
                <a:solidFill>
                  <a:schemeClr val="accent5">
                    <a:lumMod val="75000"/>
                  </a:schemeClr>
                </a:solidFill>
              </a:rPr>
              <a:t>(ha): </a:t>
            </a:r>
            <a:r>
              <a:rPr lang="de-DE" sz="1400" dirty="0" smtClean="0">
                <a:solidFill>
                  <a:schemeClr val="accent5">
                    <a:lumMod val="75000"/>
                  </a:schemeClr>
                </a:solidFill>
              </a:rPr>
              <a:t>   Becks </a:t>
            </a:r>
            <a:r>
              <a:rPr lang="de-DE" sz="1400" dirty="0">
                <a:solidFill>
                  <a:schemeClr val="accent5">
                    <a:lumMod val="75000"/>
                  </a:schemeClr>
                </a:solidFill>
              </a:rPr>
              <a:t>&gt; Astra &gt; Carlsberg</a:t>
            </a:r>
          </a:p>
          <a:p>
            <a:pPr lvl="1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-  Wikinger 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(wi) :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 Carlsberg 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&gt; Becks &gt; Astra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a.3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913023"/>
            <a:ext cx="8913224" cy="2508069"/>
          </a:xfrm>
        </p:spPr>
        <p:txBody>
          <a:bodyPr>
            <a:normAutofit/>
          </a:bodyPr>
          <a:lstStyle/>
          <a:p>
            <a:r>
              <a:rPr lang="de-DE" sz="4000" dirty="0"/>
              <a:t>Gibt es eine dominante Strategie </a:t>
            </a:r>
            <a:r>
              <a:rPr lang="de-DE" sz="4000" dirty="0" smtClean="0"/>
              <a:t>für w, </a:t>
            </a:r>
            <a:r>
              <a:rPr lang="de-DE" sz="4000" dirty="0"/>
              <a:t>falls |</a:t>
            </a:r>
            <a:r>
              <a:rPr lang="de-DE" sz="4000" dirty="0" smtClean="0"/>
              <a:t>N| </a:t>
            </a:r>
            <a:r>
              <a:rPr lang="de-DE" sz="4000" dirty="0"/>
              <a:t>= 3 </a:t>
            </a:r>
            <a:r>
              <a:rPr lang="de-DE" sz="4000" dirty="0" smtClean="0"/>
              <a:t>gilt?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754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a.3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9263" y="2149730"/>
            <a:ext cx="10162903" cy="4639891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3100" u="sng" dirty="0"/>
              <a:t>gesucht</a:t>
            </a:r>
            <a:r>
              <a:rPr lang="de-DE" sz="3100" dirty="0"/>
              <a:t>: </a:t>
            </a:r>
            <a:r>
              <a:rPr lang="de-DE" sz="3100" dirty="0" smtClean="0"/>
              <a:t>dominante Strategie für </a:t>
            </a:r>
            <a:r>
              <a:rPr lang="de-DE" sz="3100" dirty="0" smtClean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3100" dirty="0" smtClean="0"/>
              <a:t> bei |N| = 3</a:t>
            </a:r>
          </a:p>
          <a:p>
            <a:pPr algn="l"/>
            <a:endParaRPr lang="de-DE" sz="3100" dirty="0"/>
          </a:p>
          <a:p>
            <a:pPr algn="l"/>
            <a:endParaRPr lang="de-DE" sz="3100" dirty="0" smtClean="0"/>
          </a:p>
          <a:p>
            <a:pPr algn="l"/>
            <a:endParaRPr lang="de-DE" sz="3100" dirty="0"/>
          </a:p>
          <a:p>
            <a:pPr algn="l"/>
            <a:endParaRPr lang="de-DE" sz="3100" dirty="0" smtClean="0"/>
          </a:p>
          <a:p>
            <a:pPr algn="l"/>
            <a:endParaRPr lang="de-DE" sz="3100" dirty="0" smtClean="0"/>
          </a:p>
          <a:p>
            <a:pPr algn="l"/>
            <a:endParaRPr lang="de-DE" sz="1300" dirty="0"/>
          </a:p>
          <a:p>
            <a:pPr algn="l"/>
            <a:r>
              <a:rPr lang="de-DE" sz="3100" dirty="0" smtClean="0"/>
              <a:t>Für </a:t>
            </a:r>
            <a:r>
              <a:rPr lang="de-DE" sz="3100" dirty="0" smtClean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3100" dirty="0" smtClean="0"/>
              <a:t> ist c eine dominante Strategie bei |N| = 3, da die Auszahlung stets mindestens so hoch ist wie bei anderer Wahl.</a:t>
            </a:r>
            <a:endParaRPr lang="de-DE" sz="31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01663"/>
              </p:ext>
            </p:extLst>
          </p:nvPr>
        </p:nvGraphicFramePr>
        <p:xfrm>
          <a:off x="1380338" y="2883652"/>
          <a:ext cx="7550333" cy="215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619">
                  <a:extLst>
                    <a:ext uri="{9D8B030D-6E8A-4147-A177-3AD203B41FA5}">
                      <a16:colId xmlns:a16="http://schemas.microsoft.com/office/drawing/2014/main" val="3015363230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4061592624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3930806980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893668989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2715082701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445521207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1551757550"/>
                    </a:ext>
                  </a:extLst>
                </a:gridCol>
              </a:tblGrid>
              <a:tr h="506186"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ha</a:t>
                      </a:r>
                      <a:r>
                        <a:rPr lang="de-DE" b="1" dirty="0" smtClean="0"/>
                        <a:t>+</a:t>
                      </a:r>
                      <a:r>
                        <a:rPr lang="de-DE" b="1" dirty="0" smtClean="0">
                          <a:solidFill>
                            <a:srgbClr val="C00000"/>
                          </a:solidFill>
                        </a:rPr>
                        <a:t>nl</a:t>
                      </a:r>
                      <a:r>
                        <a:rPr lang="de-DE" b="1" dirty="0" smtClean="0"/>
                        <a:t> </a:t>
                      </a:r>
                      <a:r>
                        <a:rPr lang="de-DE" dirty="0" smtClean="0"/>
                        <a:t>      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wi</a:t>
                      </a:r>
                      <a:endParaRPr lang="de-D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BB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BC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CC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15733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25424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12785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9099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059782" y="1867989"/>
            <a:ext cx="381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400" dirty="0" smtClean="0">
                <a:solidFill>
                  <a:srgbClr val="C00000"/>
                </a:solidFill>
              </a:rPr>
              <a:t>-  Nordlicht </a:t>
            </a:r>
            <a:r>
              <a:rPr lang="de-DE" sz="1400" dirty="0">
                <a:solidFill>
                  <a:srgbClr val="C00000"/>
                </a:solidFill>
              </a:rPr>
              <a:t>(nl): </a:t>
            </a:r>
            <a:r>
              <a:rPr lang="de-DE" sz="1400" dirty="0" smtClean="0">
                <a:solidFill>
                  <a:srgbClr val="C00000"/>
                </a:solidFill>
              </a:rPr>
              <a:t>  Astra </a:t>
            </a:r>
            <a:r>
              <a:rPr lang="de-DE" sz="1400" dirty="0">
                <a:solidFill>
                  <a:srgbClr val="C00000"/>
                </a:solidFill>
              </a:rPr>
              <a:t>&gt; Becks &gt; Carlsberg</a:t>
            </a:r>
          </a:p>
          <a:p>
            <a:pPr lvl="1"/>
            <a:r>
              <a:rPr lang="de-DE" sz="1400" dirty="0" smtClean="0">
                <a:solidFill>
                  <a:schemeClr val="accent5">
                    <a:lumMod val="75000"/>
                  </a:schemeClr>
                </a:solidFill>
              </a:rPr>
              <a:t>-  Hanseat </a:t>
            </a:r>
            <a:r>
              <a:rPr lang="de-DE" sz="1400" dirty="0">
                <a:solidFill>
                  <a:schemeClr val="accent5">
                    <a:lumMod val="75000"/>
                  </a:schemeClr>
                </a:solidFill>
              </a:rPr>
              <a:t>(ha): </a:t>
            </a:r>
            <a:r>
              <a:rPr lang="de-DE" sz="1400" dirty="0" smtClean="0">
                <a:solidFill>
                  <a:schemeClr val="accent5">
                    <a:lumMod val="75000"/>
                  </a:schemeClr>
                </a:solidFill>
              </a:rPr>
              <a:t>   Becks </a:t>
            </a:r>
            <a:r>
              <a:rPr lang="de-DE" sz="1400" dirty="0">
                <a:solidFill>
                  <a:schemeClr val="accent5">
                    <a:lumMod val="75000"/>
                  </a:schemeClr>
                </a:solidFill>
              </a:rPr>
              <a:t>&gt; Astra &gt; Carlsberg</a:t>
            </a:r>
          </a:p>
          <a:p>
            <a:pPr lvl="1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-  Wikinger 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(wi) :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 Carlsberg 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&gt; Becks &gt; Astra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21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Breitbild</PresentationFormat>
  <Paragraphs>280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Übungsblatt 09</vt:lpstr>
      <vt:lpstr>Teilaufgabe a</vt:lpstr>
      <vt:lpstr>Teilaufgabe a - Setting</vt:lpstr>
      <vt:lpstr>Teilaufgabe a.1</vt:lpstr>
      <vt:lpstr>Teilaufgabe a.1</vt:lpstr>
      <vt:lpstr>Teilaufgabe a.2</vt:lpstr>
      <vt:lpstr>Teilaufgabe a.2</vt:lpstr>
      <vt:lpstr>Teilaufgabe a.3</vt:lpstr>
      <vt:lpstr>Teilaufgabe a.3</vt:lpstr>
      <vt:lpstr>Teilaufgabe a.4</vt:lpstr>
      <vt:lpstr>Teilaufgabe a.4</vt:lpstr>
      <vt:lpstr>Teilaufgabe b</vt:lpstr>
      <vt:lpstr>Teilaufgabe b.1</vt:lpstr>
      <vt:lpstr>Teilaufgabe b.1</vt:lpstr>
      <vt:lpstr>Teilaufgabe b.2</vt:lpstr>
      <vt:lpstr>Teilaufgabe b.2</vt:lpstr>
      <vt:lpstr>Übungsgruppe 02 wünscht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Übungsblatt 01</dc:title>
  <dc:creator>Fridolin Mayr</dc:creator>
  <cp:lastModifiedBy>mayrfrid</cp:lastModifiedBy>
  <cp:revision>53</cp:revision>
  <dcterms:created xsi:type="dcterms:W3CDTF">2015-10-23T16:49:06Z</dcterms:created>
  <dcterms:modified xsi:type="dcterms:W3CDTF">2015-12-23T14:04:38Z</dcterms:modified>
</cp:coreProperties>
</file>