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78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E692"/>
    <a:srgbClr val="91E699"/>
    <a:srgbClr val="87E699"/>
    <a:srgbClr val="AFE699"/>
    <a:srgbClr val="D7E699"/>
    <a:srgbClr val="EFE699"/>
    <a:srgbClr val="FFD689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D5BA-0D4E-4471-AF79-DA5732C23F14}" type="datetimeFigureOut">
              <a:rPr lang="de-DE" smtClean="0"/>
              <a:t>tt.12.jjjj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433-39EE-4856-AC59-6E2420F600B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253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D5BA-0D4E-4471-AF79-DA5732C23F14}" type="datetimeFigureOut">
              <a:rPr lang="de-DE" smtClean="0"/>
              <a:t>tt.12.jjjj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433-39EE-4856-AC59-6E2420F600B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770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D5BA-0D4E-4471-AF79-DA5732C23F14}" type="datetimeFigureOut">
              <a:rPr lang="de-DE" smtClean="0"/>
              <a:t>tt.12.jjjj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433-39EE-4856-AC59-6E2420F600B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64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D5BA-0D4E-4471-AF79-DA5732C23F14}" type="datetimeFigureOut">
              <a:rPr lang="de-DE" smtClean="0"/>
              <a:t>tt.12.jjjj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433-39EE-4856-AC59-6E2420F600B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369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D5BA-0D4E-4471-AF79-DA5732C23F14}" type="datetimeFigureOut">
              <a:rPr lang="de-DE" smtClean="0"/>
              <a:t>tt.12.jjjj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433-39EE-4856-AC59-6E2420F600B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357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D5BA-0D4E-4471-AF79-DA5732C23F14}" type="datetimeFigureOut">
              <a:rPr lang="de-DE" smtClean="0"/>
              <a:t>tt.12.jjjj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433-39EE-4856-AC59-6E2420F600B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903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D5BA-0D4E-4471-AF79-DA5732C23F14}" type="datetimeFigureOut">
              <a:rPr lang="de-DE" smtClean="0"/>
              <a:t>tt.12.jjjj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433-39EE-4856-AC59-6E2420F600B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99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D5BA-0D4E-4471-AF79-DA5732C23F14}" type="datetimeFigureOut">
              <a:rPr lang="de-DE" smtClean="0"/>
              <a:t>tt.12.jjjj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433-39EE-4856-AC59-6E2420F600B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875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D5BA-0D4E-4471-AF79-DA5732C23F14}" type="datetimeFigureOut">
              <a:rPr lang="de-DE" smtClean="0"/>
              <a:t>tt.12.jjjj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433-39EE-4856-AC59-6E2420F600B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700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D5BA-0D4E-4471-AF79-DA5732C23F14}" type="datetimeFigureOut">
              <a:rPr lang="de-DE" smtClean="0"/>
              <a:t>tt.12.jjjj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433-39EE-4856-AC59-6E2420F600B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190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D5BA-0D4E-4471-AF79-DA5732C23F14}" type="datetimeFigureOut">
              <a:rPr lang="de-DE" smtClean="0"/>
              <a:t>tt.12.jjjj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433-39EE-4856-AC59-6E2420F600B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017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ED5BA-0D4E-4471-AF79-DA5732C23F14}" type="datetimeFigureOut">
              <a:rPr lang="de-DE" smtClean="0"/>
              <a:t>tt.12.jjjj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14433-39EE-4856-AC59-6E2420F600B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428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2148" y="3509963"/>
            <a:ext cx="12192000" cy="3359244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3509963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057968"/>
            <a:ext cx="9144000" cy="2387600"/>
          </a:xfrm>
        </p:spPr>
        <p:txBody>
          <a:bodyPr>
            <a:normAutofit/>
          </a:bodyPr>
          <a:lstStyle/>
          <a:p>
            <a:r>
              <a:rPr lang="de-DE" sz="4000" dirty="0" smtClean="0"/>
              <a:t>Übungsblatt 09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Aufgabe 01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317306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2148" y="1725769"/>
            <a:ext cx="12192000" cy="514343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72576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735998"/>
            <a:ext cx="9144000" cy="706437"/>
          </a:xfrm>
        </p:spPr>
        <p:txBody>
          <a:bodyPr>
            <a:normAutofit/>
          </a:bodyPr>
          <a:lstStyle/>
          <a:p>
            <a:r>
              <a:rPr lang="de-DE" sz="4000" dirty="0" smtClean="0"/>
              <a:t>Teilaufgabe a.4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05840" y="2178433"/>
            <a:ext cx="9662160" cy="4339933"/>
          </a:xfrm>
        </p:spPr>
        <p:txBody>
          <a:bodyPr>
            <a:normAutofit fontScale="92500" lnSpcReduction="20000"/>
          </a:bodyPr>
          <a:lstStyle/>
          <a:p>
            <a:r>
              <a:rPr lang="de-DE" sz="4000" dirty="0"/>
              <a:t>Gehen Sie von der Population N = {w, h, n</a:t>
            </a:r>
            <a:r>
              <a:rPr lang="de-DE" sz="4000" dirty="0" smtClean="0"/>
              <a:t>} </a:t>
            </a:r>
            <a:r>
              <a:rPr lang="de-DE" sz="4000" dirty="0"/>
              <a:t>mit genau einem Wikinger, einem Hanseaten und einem Nordlicht </a:t>
            </a:r>
            <a:r>
              <a:rPr lang="de-DE" sz="4000" dirty="0" smtClean="0"/>
              <a:t>aus.</a:t>
            </a:r>
          </a:p>
          <a:p>
            <a:endParaRPr lang="de-DE" sz="4000" dirty="0" smtClean="0"/>
          </a:p>
          <a:p>
            <a:r>
              <a:rPr lang="de-DE" sz="4000" dirty="0" smtClean="0"/>
              <a:t>Welches Aktionsprofil </a:t>
            </a:r>
            <a:r>
              <a:rPr lang="de-DE" sz="4000" dirty="0"/>
              <a:t>ist ein Nash-Equilibrium in reinen </a:t>
            </a:r>
            <a:r>
              <a:rPr lang="de-DE" sz="4000" dirty="0" smtClean="0"/>
              <a:t>Strategien?</a:t>
            </a:r>
          </a:p>
          <a:p>
            <a:endParaRPr lang="de-DE" sz="4000" dirty="0" smtClean="0"/>
          </a:p>
          <a:p>
            <a:r>
              <a:rPr lang="de-DE" sz="4000" dirty="0" smtClean="0"/>
              <a:t>Welche </a:t>
            </a:r>
            <a:r>
              <a:rPr lang="de-DE" sz="4000" dirty="0"/>
              <a:t>soziale Auswahlfunktion wird dadurch </a:t>
            </a:r>
            <a:r>
              <a:rPr lang="de-DE" sz="4000" dirty="0" smtClean="0"/>
              <a:t>implementiert?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195620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2148" y="1725768"/>
            <a:ext cx="12192000" cy="5288985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72576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735998"/>
            <a:ext cx="9144000" cy="706437"/>
          </a:xfrm>
        </p:spPr>
        <p:txBody>
          <a:bodyPr>
            <a:normAutofit/>
          </a:bodyPr>
          <a:lstStyle/>
          <a:p>
            <a:r>
              <a:rPr lang="de-DE" sz="4000" dirty="0" smtClean="0"/>
              <a:t>Teilaufgabe a.4</a:t>
            </a:r>
            <a:endParaRPr lang="de-DE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Untertitel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58091" y="2009103"/>
                <a:ext cx="10149840" cy="5005650"/>
              </a:xfrm>
            </p:spPr>
            <p:txBody>
              <a:bodyPr>
                <a:normAutofit fontScale="77500" lnSpcReduction="20000"/>
              </a:bodyPr>
              <a:lstStyle/>
              <a:p>
                <a:pPr algn="l"/>
                <a:r>
                  <a:rPr lang="de-DE" sz="3100" u="sng" dirty="0" smtClean="0"/>
                  <a:t>gesucht</a:t>
                </a:r>
                <a:r>
                  <a:rPr lang="de-DE" sz="3100" dirty="0" smtClean="0"/>
                  <a:t>: Gleichgewicht in reinen Strategien für |N| = 3</a:t>
                </a:r>
              </a:p>
              <a:p>
                <a:pPr algn="l"/>
                <a:r>
                  <a:rPr lang="de-DE" sz="3100" u="sng" dirty="0" smtClean="0"/>
                  <a:t>Lösung: </a:t>
                </a:r>
                <a:r>
                  <a:rPr lang="de-DE" sz="3100" dirty="0" smtClean="0"/>
                  <a:t>Profil </a:t>
                </a:r>
                <a14:m>
                  <m:oMath xmlns:m="http://schemas.openxmlformats.org/officeDocument/2006/math">
                    <m:r>
                      <a:rPr lang="de-DE" sz="3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𝓪</m:t>
                    </m:r>
                    <m:r>
                      <a:rPr lang="de-DE" sz="3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r>
                      <a:rPr lang="de-DE" sz="31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lang="de-DE" sz="3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sz="31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de-DE" sz="3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sz="31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de-DE" sz="3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3100" b="1" dirty="0" smtClean="0"/>
                  <a:t> 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de-DE" sz="3100" b="0" dirty="0" smtClean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Der Wikinger hat Auszahlung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1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31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31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de-DE" sz="31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de-DE" sz="31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1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3+2+1</m:t>
                        </m:r>
                      </m:e>
                    </m:d>
                    <m:r>
                      <a:rPr lang="de-DE" sz="31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de-DE" sz="31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de-DE" sz="3100" b="0" dirty="0" smtClean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Würde er b wählen, bekäme er mit b ebenfalls 2, wählt er a, bekäme er mit a 1 – also keine Verbesserung möglich.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de-DE" sz="3100" dirty="0" smtClean="0">
                    <a:solidFill>
                      <a:schemeClr val="accent5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Der Hanseat hat auch Auszahlung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1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31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31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de-DE" sz="31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de-DE" sz="31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1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3+2+1</m:t>
                        </m:r>
                      </m:e>
                    </m:d>
                    <m:r>
                      <a:rPr lang="de-DE" sz="31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de-DE" sz="3100" dirty="0" smtClean="0">
                    <a:solidFill>
                      <a:schemeClr val="accent5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. Würde er a wählen, bekäme er mit a ebenfalls 2, wählt er c, bekäme er mit c 1 – also keine Verbesserung möglich.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de-DE" sz="3100" b="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Das Nordlicht hat ebenfalls Auszahlung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3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3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de-DE" sz="31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de-DE" sz="3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3+2+1</m:t>
                        </m:r>
                      </m:e>
                    </m:d>
                    <m:r>
                      <a:rPr lang="de-DE" sz="31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de-DE" sz="3100" dirty="0" smtClean="0">
                    <a:solidFill>
                      <a:srgbClr val="C00000"/>
                    </a:solidFill>
                  </a:rPr>
                  <a:t>. Würde es b wählen, bekäme es mit b auch 2, wählt es c, bekäme es mit c 1 – also keine Verbesserung möglich.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de-DE" sz="3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sz="3100" dirty="0" smtClean="0"/>
                  <a:t> kein Agent kann sich verbessern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de-DE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sz="3100" dirty="0" smtClean="0"/>
                  <a:t> </a:t>
                </a:r>
                <a14:m>
                  <m:oMath xmlns:m="http://schemas.openxmlformats.org/officeDocument/2006/math">
                    <m:r>
                      <a:rPr lang="de-DE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𝒶</m:t>
                    </m:r>
                  </m:oMath>
                </a14:m>
                <a:r>
                  <a:rPr lang="de-DE" sz="3100" dirty="0" smtClean="0"/>
                  <a:t> ist Nash-Gleichgewicht in reinen Strategien für |N|=3.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de-DE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sz="3100" dirty="0" smtClean="0"/>
                  <a:t> Mehrheitswahl als soziale Auswahlfunktion</a:t>
                </a:r>
                <a:endParaRPr lang="de-DE" sz="3100" dirty="0"/>
              </a:p>
            </p:txBody>
          </p:sp>
        </mc:Choice>
        <mc:Fallback>
          <p:sp>
            <p:nvSpPr>
              <p:cNvPr id="7" name="Untertite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58091" y="2009103"/>
                <a:ext cx="10149840" cy="5005650"/>
              </a:xfrm>
              <a:blipFill>
                <a:blip r:embed="rId2"/>
                <a:stretch>
                  <a:fillRect l="-961" t="-2801" b="-7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34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2148" y="1725769"/>
            <a:ext cx="12192000" cy="514343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72576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735998"/>
            <a:ext cx="9144000" cy="706437"/>
          </a:xfrm>
        </p:spPr>
        <p:txBody>
          <a:bodyPr>
            <a:normAutofit/>
          </a:bodyPr>
          <a:lstStyle/>
          <a:p>
            <a:r>
              <a:rPr lang="de-DE" sz="4000" dirty="0" smtClean="0"/>
              <a:t>Teilaufgabe b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3223" y="2243748"/>
            <a:ext cx="9662160" cy="4339933"/>
          </a:xfrm>
        </p:spPr>
        <p:txBody>
          <a:bodyPr>
            <a:normAutofit fontScale="92500" lnSpcReduction="20000"/>
          </a:bodyPr>
          <a:lstStyle/>
          <a:p>
            <a:r>
              <a:rPr lang="de-DE" sz="4000" dirty="0"/>
              <a:t>Betrachten Sie nun das </a:t>
            </a:r>
            <a:r>
              <a:rPr lang="de-DE" sz="4000" dirty="0" smtClean="0"/>
              <a:t>„Vasen</a:t>
            </a:r>
            <a:r>
              <a:rPr lang="de-DE" sz="4000" dirty="0"/>
              <a:t>”-Beispiel, also eine Auktion, bei der Agenten einen </a:t>
            </a:r>
            <a:r>
              <a:rPr lang="de-DE" sz="4000" dirty="0" smtClean="0"/>
              <a:t>Wert für </a:t>
            </a:r>
            <a:r>
              <a:rPr lang="de-DE" sz="4000" dirty="0"/>
              <a:t>einen Gegenstand nennen, der </a:t>
            </a:r>
            <a:r>
              <a:rPr lang="de-DE" sz="4000" dirty="0" smtClean="0"/>
              <a:t>Höchstbietende </a:t>
            </a:r>
            <a:r>
              <a:rPr lang="de-DE" sz="4000" dirty="0"/>
              <a:t>den Zuschlag </a:t>
            </a:r>
            <a:r>
              <a:rPr lang="de-DE" sz="4000" dirty="0" smtClean="0"/>
              <a:t>erhält </a:t>
            </a:r>
            <a:r>
              <a:rPr lang="de-DE" sz="4000" dirty="0"/>
              <a:t>und den Preis </a:t>
            </a:r>
            <a:r>
              <a:rPr lang="de-DE" sz="4000" dirty="0" smtClean="0"/>
              <a:t>des Zweithöchsten bezahlt.</a:t>
            </a:r>
          </a:p>
          <a:p>
            <a:endParaRPr lang="de-DE" sz="4000" dirty="0" smtClean="0"/>
          </a:p>
          <a:p>
            <a:r>
              <a:rPr lang="de-DE" sz="4000" dirty="0" smtClean="0"/>
              <a:t>Die </a:t>
            </a:r>
            <a:r>
              <a:rPr lang="de-DE" sz="4000" dirty="0"/>
              <a:t>Aktionen der Agenten A (Gebote) und die Abbildung von Aktionsprofilen zu Ergebnissen M sei wie in der Vorlesung.</a:t>
            </a:r>
          </a:p>
        </p:txBody>
      </p:sp>
    </p:spTree>
    <p:extLst>
      <p:ext uri="{BB962C8B-B14F-4D97-AF65-F5344CB8AC3E}">
        <p14:creationId xmlns:p14="http://schemas.microsoft.com/office/powerpoint/2010/main" val="940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2148" y="1725769"/>
            <a:ext cx="12192000" cy="514343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72576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735998"/>
            <a:ext cx="9144000" cy="706437"/>
          </a:xfrm>
        </p:spPr>
        <p:txBody>
          <a:bodyPr>
            <a:normAutofit/>
          </a:bodyPr>
          <a:lstStyle/>
          <a:p>
            <a:r>
              <a:rPr lang="de-DE" sz="4000" dirty="0" smtClean="0"/>
              <a:t>Teilaufgabe b.1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18904" y="2243748"/>
            <a:ext cx="10228216" cy="4339933"/>
          </a:xfrm>
        </p:spPr>
        <p:txBody>
          <a:bodyPr>
            <a:normAutofit fontScale="85000" lnSpcReduction="20000"/>
          </a:bodyPr>
          <a:lstStyle/>
          <a:p>
            <a:r>
              <a:rPr lang="de-DE" sz="4000" dirty="0"/>
              <a:t>Zeichnen Sie das Bayes-Spiel </a:t>
            </a:r>
            <a:r>
              <a:rPr lang="de-DE" sz="4000" dirty="0" smtClean="0"/>
              <a:t>für </a:t>
            </a:r>
            <a:r>
              <a:rPr lang="de-DE" sz="4000" dirty="0"/>
              <a:t>zwei Agenten, die jeweils den (privaten) Typ </a:t>
            </a:r>
            <a:r>
              <a:rPr lang="de-DE" sz="4000" dirty="0" smtClean="0"/>
              <a:t>{w, v} annehmen können</a:t>
            </a:r>
            <a:r>
              <a:rPr lang="de-DE" sz="4000" dirty="0"/>
              <a:t>, wobei </a:t>
            </a:r>
            <a:r>
              <a:rPr lang="de-DE" sz="4000" dirty="0" smtClean="0"/>
              <a:t>w bedeutet</a:t>
            </a:r>
            <a:r>
              <a:rPr lang="de-DE" sz="4000" dirty="0"/>
              <a:t>, dass die Vase </a:t>
            </a:r>
            <a:r>
              <a:rPr lang="de-DE" sz="4000" dirty="0" smtClean="0"/>
              <a:t>für </a:t>
            </a:r>
            <a:r>
              <a:rPr lang="de-DE" sz="4000" dirty="0"/>
              <a:t>den Agenten </a:t>
            </a:r>
            <a:r>
              <a:rPr lang="de-DE" sz="4000" dirty="0" smtClean="0"/>
              <a:t>eine Einheit (wenig) wert ist und v zwei (viel).</a:t>
            </a:r>
          </a:p>
          <a:p>
            <a:endParaRPr lang="de-DE" sz="4000" dirty="0" smtClean="0"/>
          </a:p>
          <a:p>
            <a:r>
              <a:rPr lang="de-DE" sz="4000" dirty="0" smtClean="0"/>
              <a:t>Geben </a:t>
            </a:r>
            <a:r>
              <a:rPr lang="de-DE" sz="4000" dirty="0"/>
              <a:t>Sie eine </a:t>
            </a:r>
            <a:r>
              <a:rPr lang="de-DE" sz="4000" dirty="0" smtClean="0"/>
              <a:t>Normalformdarstellung an</a:t>
            </a:r>
            <a:r>
              <a:rPr lang="de-DE" sz="4000" dirty="0"/>
              <a:t>, bei der Sie als Wahrscheinlichkeiten </a:t>
            </a:r>
            <a:r>
              <a:rPr lang="de-DE" sz="4000" dirty="0" smtClean="0"/>
              <a:t>für </a:t>
            </a:r>
            <a:r>
              <a:rPr lang="de-DE" sz="4000" dirty="0"/>
              <a:t>beide Agententypen </a:t>
            </a:r>
            <a:r>
              <a:rPr lang="de-DE" sz="4000" dirty="0" smtClean="0"/>
              <a:t>P(w) </a:t>
            </a:r>
            <a:r>
              <a:rPr lang="de-DE" sz="4000" dirty="0"/>
              <a:t>= 0.4 annehmen</a:t>
            </a:r>
            <a:r>
              <a:rPr lang="de-DE" sz="4000" dirty="0" smtClean="0"/>
              <a:t>.</a:t>
            </a:r>
          </a:p>
          <a:p>
            <a:endParaRPr lang="de-DE" sz="4000" dirty="0"/>
          </a:p>
          <a:p>
            <a:r>
              <a:rPr lang="de-DE" sz="4000" dirty="0"/>
              <a:t>Nennen Sie Equilibria in reinen Strategien.</a:t>
            </a:r>
          </a:p>
        </p:txBody>
      </p:sp>
    </p:spTree>
    <p:extLst>
      <p:ext uri="{BB962C8B-B14F-4D97-AF65-F5344CB8AC3E}">
        <p14:creationId xmlns:p14="http://schemas.microsoft.com/office/powerpoint/2010/main" val="317748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2148" y="1725769"/>
            <a:ext cx="12192000" cy="514343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72576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735998"/>
            <a:ext cx="9144000" cy="706437"/>
          </a:xfrm>
        </p:spPr>
        <p:txBody>
          <a:bodyPr>
            <a:normAutofit/>
          </a:bodyPr>
          <a:lstStyle/>
          <a:p>
            <a:r>
              <a:rPr lang="de-DE" sz="4000" dirty="0" smtClean="0"/>
              <a:t>Teilaufgabe b.1</a:t>
            </a:r>
            <a:endParaRPr lang="de-DE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6625171"/>
                  </p:ext>
                </p:extLst>
              </p:nvPr>
            </p:nvGraphicFramePr>
            <p:xfrm>
              <a:off x="2134358" y="2210291"/>
              <a:ext cx="3284583" cy="187258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9525">
                      <a:extLst>
                        <a:ext uri="{9D8B030D-6E8A-4147-A177-3AD203B41FA5}">
                          <a16:colId xmlns:a16="http://schemas.microsoft.com/office/drawing/2014/main" val="3814581640"/>
                        </a:ext>
                      </a:extLst>
                    </a:gridCol>
                    <a:gridCol w="1047834">
                      <a:extLst>
                        <a:ext uri="{9D8B030D-6E8A-4147-A177-3AD203B41FA5}">
                          <a16:colId xmlns:a16="http://schemas.microsoft.com/office/drawing/2014/main" val="2981140424"/>
                        </a:ext>
                      </a:extLst>
                    </a:gridCol>
                    <a:gridCol w="1627224">
                      <a:extLst>
                        <a:ext uri="{9D8B030D-6E8A-4147-A177-3AD203B41FA5}">
                          <a16:colId xmlns:a16="http://schemas.microsoft.com/office/drawing/2014/main" val="1554777054"/>
                        </a:ext>
                      </a:extLst>
                    </a:gridCol>
                  </a:tblGrid>
                  <a:tr h="457043">
                    <a:tc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</a:t>
                          </a:r>
                          <a:endParaRPr lang="de-DE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2</a:t>
                          </a:r>
                          <a:endParaRPr lang="de-DE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8443770"/>
                      </a:ext>
                    </a:extLst>
                  </a:tr>
                  <a:tr h="7077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</a:t>
                          </a:r>
                          <a:endParaRPr lang="de-DE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4821984"/>
                      </a:ext>
                    </a:extLst>
                  </a:tr>
                  <a:tr h="7077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2</a:t>
                          </a:r>
                          <a:endParaRPr lang="de-DE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 −</m:t>
                                    </m:r>
                                    <m:f>
                                      <m:f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57746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6625171"/>
                  </p:ext>
                </p:extLst>
              </p:nvPr>
            </p:nvGraphicFramePr>
            <p:xfrm>
              <a:off x="2134358" y="2210291"/>
              <a:ext cx="3284583" cy="187258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9525">
                      <a:extLst>
                        <a:ext uri="{9D8B030D-6E8A-4147-A177-3AD203B41FA5}">
                          <a16:colId xmlns:a16="http://schemas.microsoft.com/office/drawing/2014/main" val="3814581640"/>
                        </a:ext>
                      </a:extLst>
                    </a:gridCol>
                    <a:gridCol w="1047834">
                      <a:extLst>
                        <a:ext uri="{9D8B030D-6E8A-4147-A177-3AD203B41FA5}">
                          <a16:colId xmlns:a16="http://schemas.microsoft.com/office/drawing/2014/main" val="2981140424"/>
                        </a:ext>
                      </a:extLst>
                    </a:gridCol>
                    <a:gridCol w="1627224">
                      <a:extLst>
                        <a:ext uri="{9D8B030D-6E8A-4147-A177-3AD203B41FA5}">
                          <a16:colId xmlns:a16="http://schemas.microsoft.com/office/drawing/2014/main" val="1554777054"/>
                        </a:ext>
                      </a:extLst>
                    </a:gridCol>
                  </a:tblGrid>
                  <a:tr h="457043">
                    <a:tc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</a:t>
                          </a:r>
                          <a:endParaRPr lang="de-DE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2</a:t>
                          </a:r>
                          <a:endParaRPr lang="de-DE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8443770"/>
                      </a:ext>
                    </a:extLst>
                  </a:tr>
                  <a:tr h="7077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</a:t>
                          </a:r>
                          <a:endParaRPr lang="de-DE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8721" t="-64957" r="-156977" b="-100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247" t="-64957" r="-1124" b="-1008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4821984"/>
                      </a:ext>
                    </a:extLst>
                  </a:tr>
                  <a:tr h="7077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2</a:t>
                          </a:r>
                          <a:endParaRPr lang="de-DE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8721" t="-166379" r="-15697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247" t="-166379" r="-1124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57746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el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6460420"/>
                  </p:ext>
                </p:extLst>
              </p:nvPr>
            </p:nvGraphicFramePr>
            <p:xfrm>
              <a:off x="6797798" y="2210291"/>
              <a:ext cx="3284583" cy="187258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9525">
                      <a:extLst>
                        <a:ext uri="{9D8B030D-6E8A-4147-A177-3AD203B41FA5}">
                          <a16:colId xmlns:a16="http://schemas.microsoft.com/office/drawing/2014/main" val="3814581640"/>
                        </a:ext>
                      </a:extLst>
                    </a:gridCol>
                    <a:gridCol w="1047834">
                      <a:extLst>
                        <a:ext uri="{9D8B030D-6E8A-4147-A177-3AD203B41FA5}">
                          <a16:colId xmlns:a16="http://schemas.microsoft.com/office/drawing/2014/main" val="2981140424"/>
                        </a:ext>
                      </a:extLst>
                    </a:gridCol>
                    <a:gridCol w="1627224">
                      <a:extLst>
                        <a:ext uri="{9D8B030D-6E8A-4147-A177-3AD203B41FA5}">
                          <a16:colId xmlns:a16="http://schemas.microsoft.com/office/drawing/2014/main" val="1554777054"/>
                        </a:ext>
                      </a:extLst>
                    </a:gridCol>
                  </a:tblGrid>
                  <a:tr h="388735">
                    <a:tc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</a:t>
                          </a:r>
                          <a:endParaRPr lang="de-DE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2</a:t>
                          </a:r>
                          <a:endParaRPr lang="de-DE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8443770"/>
                      </a:ext>
                    </a:extLst>
                  </a:tr>
                  <a:tr h="7419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</a:t>
                          </a:r>
                          <a:endParaRPr lang="de-DE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4821984"/>
                      </a:ext>
                    </a:extLst>
                  </a:tr>
                  <a:tr h="7419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2</a:t>
                          </a:r>
                          <a:endParaRPr lang="de-DE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57746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el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6460420"/>
                  </p:ext>
                </p:extLst>
              </p:nvPr>
            </p:nvGraphicFramePr>
            <p:xfrm>
              <a:off x="6797798" y="2210291"/>
              <a:ext cx="3284583" cy="187258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9525">
                      <a:extLst>
                        <a:ext uri="{9D8B030D-6E8A-4147-A177-3AD203B41FA5}">
                          <a16:colId xmlns:a16="http://schemas.microsoft.com/office/drawing/2014/main" val="3814581640"/>
                        </a:ext>
                      </a:extLst>
                    </a:gridCol>
                    <a:gridCol w="1047834">
                      <a:extLst>
                        <a:ext uri="{9D8B030D-6E8A-4147-A177-3AD203B41FA5}">
                          <a16:colId xmlns:a16="http://schemas.microsoft.com/office/drawing/2014/main" val="2981140424"/>
                        </a:ext>
                      </a:extLst>
                    </a:gridCol>
                    <a:gridCol w="1627224">
                      <a:extLst>
                        <a:ext uri="{9D8B030D-6E8A-4147-A177-3AD203B41FA5}">
                          <a16:colId xmlns:a16="http://schemas.microsoft.com/office/drawing/2014/main" val="1554777054"/>
                        </a:ext>
                      </a:extLst>
                    </a:gridCol>
                  </a:tblGrid>
                  <a:tr h="388735">
                    <a:tc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</a:t>
                          </a:r>
                          <a:endParaRPr lang="de-DE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2</a:t>
                          </a:r>
                          <a:endParaRPr lang="de-DE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8443770"/>
                      </a:ext>
                    </a:extLst>
                  </a:tr>
                  <a:tr h="7419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</a:t>
                          </a:r>
                          <a:endParaRPr lang="de-DE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58721" t="-54918" r="-156977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247" t="-54918" r="-1124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4821984"/>
                      </a:ext>
                    </a:extLst>
                  </a:tr>
                  <a:tr h="7419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2</a:t>
                          </a:r>
                          <a:endParaRPr lang="de-DE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8721" t="-154918" r="-156977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247" t="-154918" r="-1124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57746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8692496"/>
                  </p:ext>
                </p:extLst>
              </p:nvPr>
            </p:nvGraphicFramePr>
            <p:xfrm>
              <a:off x="2136506" y="4607705"/>
              <a:ext cx="3284583" cy="187258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9525">
                      <a:extLst>
                        <a:ext uri="{9D8B030D-6E8A-4147-A177-3AD203B41FA5}">
                          <a16:colId xmlns:a16="http://schemas.microsoft.com/office/drawing/2014/main" val="3814581640"/>
                        </a:ext>
                      </a:extLst>
                    </a:gridCol>
                    <a:gridCol w="1047834">
                      <a:extLst>
                        <a:ext uri="{9D8B030D-6E8A-4147-A177-3AD203B41FA5}">
                          <a16:colId xmlns:a16="http://schemas.microsoft.com/office/drawing/2014/main" val="2981140424"/>
                        </a:ext>
                      </a:extLst>
                    </a:gridCol>
                    <a:gridCol w="1627224">
                      <a:extLst>
                        <a:ext uri="{9D8B030D-6E8A-4147-A177-3AD203B41FA5}">
                          <a16:colId xmlns:a16="http://schemas.microsoft.com/office/drawing/2014/main" val="1554777054"/>
                        </a:ext>
                      </a:extLst>
                    </a:gridCol>
                  </a:tblGrid>
                  <a:tr h="388735">
                    <a:tc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2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8443770"/>
                      </a:ext>
                    </a:extLst>
                  </a:tr>
                  <a:tr h="7419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4821984"/>
                      </a:ext>
                    </a:extLst>
                  </a:tr>
                  <a:tr h="7419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2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,−</m:t>
                                    </m:r>
                                    <m:f>
                                      <m:f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57746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8692496"/>
                  </p:ext>
                </p:extLst>
              </p:nvPr>
            </p:nvGraphicFramePr>
            <p:xfrm>
              <a:off x="2136506" y="4607705"/>
              <a:ext cx="3284583" cy="187258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9525">
                      <a:extLst>
                        <a:ext uri="{9D8B030D-6E8A-4147-A177-3AD203B41FA5}">
                          <a16:colId xmlns:a16="http://schemas.microsoft.com/office/drawing/2014/main" val="3814581640"/>
                        </a:ext>
                      </a:extLst>
                    </a:gridCol>
                    <a:gridCol w="1047834">
                      <a:extLst>
                        <a:ext uri="{9D8B030D-6E8A-4147-A177-3AD203B41FA5}">
                          <a16:colId xmlns:a16="http://schemas.microsoft.com/office/drawing/2014/main" val="2981140424"/>
                        </a:ext>
                      </a:extLst>
                    </a:gridCol>
                    <a:gridCol w="1627224">
                      <a:extLst>
                        <a:ext uri="{9D8B030D-6E8A-4147-A177-3AD203B41FA5}">
                          <a16:colId xmlns:a16="http://schemas.microsoft.com/office/drawing/2014/main" val="1554777054"/>
                        </a:ext>
                      </a:extLst>
                    </a:gridCol>
                  </a:tblGrid>
                  <a:tr h="388735">
                    <a:tc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2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8443770"/>
                      </a:ext>
                    </a:extLst>
                  </a:tr>
                  <a:tr h="7419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8721" t="-54472" r="-156977" b="-100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866" t="-54472" r="-746" b="-1008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4821984"/>
                      </a:ext>
                    </a:extLst>
                  </a:tr>
                  <a:tr h="7419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2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8721" t="-155738" r="-156977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866" t="-155738" r="-746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57746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el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3081581"/>
                  </p:ext>
                </p:extLst>
              </p:nvPr>
            </p:nvGraphicFramePr>
            <p:xfrm>
              <a:off x="6851501" y="4607705"/>
              <a:ext cx="3284583" cy="187258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9525">
                      <a:extLst>
                        <a:ext uri="{9D8B030D-6E8A-4147-A177-3AD203B41FA5}">
                          <a16:colId xmlns:a16="http://schemas.microsoft.com/office/drawing/2014/main" val="3814581640"/>
                        </a:ext>
                      </a:extLst>
                    </a:gridCol>
                    <a:gridCol w="1047834">
                      <a:extLst>
                        <a:ext uri="{9D8B030D-6E8A-4147-A177-3AD203B41FA5}">
                          <a16:colId xmlns:a16="http://schemas.microsoft.com/office/drawing/2014/main" val="2981140424"/>
                        </a:ext>
                      </a:extLst>
                    </a:gridCol>
                    <a:gridCol w="1627224">
                      <a:extLst>
                        <a:ext uri="{9D8B030D-6E8A-4147-A177-3AD203B41FA5}">
                          <a16:colId xmlns:a16="http://schemas.microsoft.com/office/drawing/2014/main" val="1554777054"/>
                        </a:ext>
                      </a:extLst>
                    </a:gridCol>
                  </a:tblGrid>
                  <a:tr h="387409">
                    <a:tc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</a:t>
                          </a:r>
                          <a:endParaRPr lang="de-DE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2</a:t>
                          </a:r>
                          <a:endParaRPr lang="de-DE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8443770"/>
                      </a:ext>
                    </a:extLst>
                  </a:tr>
                  <a:tr h="7425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</a:t>
                          </a:r>
                          <a:endParaRPr lang="de-DE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4821984"/>
                      </a:ext>
                    </a:extLst>
                  </a:tr>
                  <a:tr h="7425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2</a:t>
                          </a:r>
                          <a:endParaRPr lang="de-DE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57746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el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3081581"/>
                  </p:ext>
                </p:extLst>
              </p:nvPr>
            </p:nvGraphicFramePr>
            <p:xfrm>
              <a:off x="6851501" y="4607705"/>
              <a:ext cx="3284583" cy="187258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9525">
                      <a:extLst>
                        <a:ext uri="{9D8B030D-6E8A-4147-A177-3AD203B41FA5}">
                          <a16:colId xmlns:a16="http://schemas.microsoft.com/office/drawing/2014/main" val="3814581640"/>
                        </a:ext>
                      </a:extLst>
                    </a:gridCol>
                    <a:gridCol w="1047834">
                      <a:extLst>
                        <a:ext uri="{9D8B030D-6E8A-4147-A177-3AD203B41FA5}">
                          <a16:colId xmlns:a16="http://schemas.microsoft.com/office/drawing/2014/main" val="2981140424"/>
                        </a:ext>
                      </a:extLst>
                    </a:gridCol>
                    <a:gridCol w="1627224">
                      <a:extLst>
                        <a:ext uri="{9D8B030D-6E8A-4147-A177-3AD203B41FA5}">
                          <a16:colId xmlns:a16="http://schemas.microsoft.com/office/drawing/2014/main" val="1554777054"/>
                        </a:ext>
                      </a:extLst>
                    </a:gridCol>
                  </a:tblGrid>
                  <a:tr h="387409">
                    <a:tc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</a:t>
                          </a:r>
                          <a:endParaRPr lang="de-DE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2</a:t>
                          </a:r>
                          <a:endParaRPr lang="de-DE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8443770"/>
                      </a:ext>
                    </a:extLst>
                  </a:tr>
                  <a:tr h="7425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</a:t>
                          </a:r>
                          <a:endParaRPr lang="de-DE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58721" t="-54918" r="-156977" b="-102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866" t="-54918" r="-746" b="-1024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4821984"/>
                      </a:ext>
                    </a:extLst>
                  </a:tr>
                  <a:tr h="7425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2</a:t>
                          </a:r>
                          <a:endParaRPr lang="de-DE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8721" t="-153659" r="-156977" b="-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866" t="-153659" r="-746" b="-16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57746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2136506" y="4067270"/>
                <a:ext cx="3284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=0.16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506" y="4067270"/>
                <a:ext cx="328458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6797798" y="4082876"/>
                <a:ext cx="3284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=0.4⋅0.6=0.24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798" y="4082876"/>
                <a:ext cx="328458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2134358" y="6466727"/>
                <a:ext cx="3284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=0.6⋅0.4=0.24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358" y="6466727"/>
                <a:ext cx="328458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6797798" y="6466727"/>
                <a:ext cx="3284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=0.36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798" y="6466727"/>
                <a:ext cx="328458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/>
          <p:cNvSpPr txBox="1"/>
          <p:nvPr/>
        </p:nvSpPr>
        <p:spPr>
          <a:xfrm>
            <a:off x="992777" y="2941971"/>
            <a:ext cx="67926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100" i="1" dirty="0" smtClean="0"/>
              <a:t>w</a:t>
            </a:r>
            <a:endParaRPr lang="de-DE" sz="3100" i="1" dirty="0"/>
          </a:p>
        </p:txBody>
      </p:sp>
      <p:sp>
        <p:nvSpPr>
          <p:cNvPr id="19" name="Textfeld 18"/>
          <p:cNvSpPr txBox="1"/>
          <p:nvPr/>
        </p:nvSpPr>
        <p:spPr>
          <a:xfrm>
            <a:off x="3600994" y="1635534"/>
            <a:ext cx="67926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100" i="1" dirty="0" smtClean="0"/>
              <a:t>w </a:t>
            </a:r>
            <a:endParaRPr lang="de-DE" sz="3100" i="1" dirty="0"/>
          </a:p>
        </p:txBody>
      </p:sp>
      <p:sp>
        <p:nvSpPr>
          <p:cNvPr id="20" name="Textfeld 19"/>
          <p:cNvSpPr txBox="1"/>
          <p:nvPr/>
        </p:nvSpPr>
        <p:spPr>
          <a:xfrm>
            <a:off x="992776" y="5259303"/>
            <a:ext cx="67926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100" i="1" dirty="0"/>
              <a:t>v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8340666" y="1642916"/>
            <a:ext cx="67926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100" i="1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907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2148" y="1725769"/>
            <a:ext cx="12192000" cy="514343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72576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735998"/>
            <a:ext cx="9144000" cy="706437"/>
          </a:xfrm>
        </p:spPr>
        <p:txBody>
          <a:bodyPr>
            <a:normAutofit/>
          </a:bodyPr>
          <a:lstStyle/>
          <a:p>
            <a:r>
              <a:rPr lang="de-DE" sz="4000" dirty="0" smtClean="0"/>
              <a:t>Teilaufgabe b.2</a:t>
            </a:r>
            <a:endParaRPr lang="de-DE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Untertitel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18904" y="2009103"/>
                <a:ext cx="10228216" cy="4718267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de-DE" sz="4000" dirty="0" smtClean="0"/>
                  <a:t>Angenommen, die Vase könnte </a:t>
                </a:r>
                <a:r>
                  <a:rPr lang="de-DE" sz="4000" dirty="0"/>
                  <a:t>in ganzzahligen Werten von 0 bis 10 </a:t>
                </a:r>
                <a:r>
                  <a:rPr lang="de-DE" sz="4000" dirty="0" smtClean="0"/>
                  <a:t>geschätzt </a:t>
                </a:r>
                <a:r>
                  <a:rPr lang="de-DE" sz="4000" dirty="0"/>
                  <a:t>werden und es treten nur die </a:t>
                </a:r>
                <a:r>
                  <a:rPr lang="de-DE" sz="4000" dirty="0" smtClean="0"/>
                  <a:t>Typen </a:t>
                </a:r>
                <a:br>
                  <a:rPr lang="de-DE" sz="4000" dirty="0" smtClean="0"/>
                </a:br>
                <a:r>
                  <a:rPr lang="de-DE" sz="4000" dirty="0" smtClean="0"/>
                  <a:t>w mit Zahlungsbereitschaft 2, m (mit 3) und v (mit 8) auf, wobei</a:t>
                </a:r>
                <a:br>
                  <a:rPr lang="de-DE" sz="4000" dirty="0" smtClean="0"/>
                </a:br>
                <a14:m>
                  <m:oMath xmlns:m="http://schemas.openxmlformats.org/officeDocument/2006/math">
                    <m:r>
                      <a:rPr lang="de-DE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de-DE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de-DE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=0.5, </m:t>
                    </m:r>
                    <m:r>
                      <a:rPr lang="de-DE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de-DE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de-DE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de-DE" sz="4000" dirty="0" smtClean="0"/>
                  <a:t> und </a:t>
                </a:r>
                <a14:m>
                  <m:oMath xmlns:m="http://schemas.openxmlformats.org/officeDocument/2006/math">
                    <m:r>
                      <a:rPr lang="de-DE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de-DE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e-DE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  <m:r>
                      <a:rPr lang="de-DE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de-DE" sz="4000" dirty="0" smtClean="0"/>
              </a:p>
              <a:p>
                <a:endParaRPr lang="de-DE" sz="4000" dirty="0" smtClean="0"/>
              </a:p>
              <a:p>
                <a:r>
                  <a:rPr lang="de-DE" sz="4000" dirty="0" smtClean="0"/>
                  <a:t>Sei </a:t>
                </a:r>
                <a:r>
                  <a:rPr lang="de-DE" sz="4000" dirty="0"/>
                  <a:t>nun eine </a:t>
                </a:r>
                <a:r>
                  <a:rPr lang="de-DE" sz="4000" dirty="0" smtClean="0"/>
                  <a:t>Höchstgebot-Auktion </a:t>
                </a:r>
                <a:r>
                  <a:rPr lang="de-DE" sz="4000" dirty="0"/>
                  <a:t>(</a:t>
                </a:r>
                <a:r>
                  <a:rPr lang="de-DE" sz="4000" dirty="0" smtClean="0"/>
                  <a:t>höchstes </a:t>
                </a:r>
                <a:r>
                  <a:rPr lang="de-DE" sz="4000" dirty="0"/>
                  <a:t>Gebot </a:t>
                </a:r>
                <a:r>
                  <a:rPr lang="de-DE" sz="4000" dirty="0" smtClean="0"/>
                  <a:t>erhält </a:t>
                </a:r>
                <a:r>
                  <a:rPr lang="de-DE" sz="4000" dirty="0"/>
                  <a:t>den Zuschlag, </a:t>
                </a:r>
                <a:r>
                  <a:rPr lang="de-DE" sz="4000" dirty="0" smtClean="0"/>
                  <a:t>zum höchsten </a:t>
                </a:r>
                <a:r>
                  <a:rPr lang="de-DE" sz="4000" dirty="0"/>
                  <a:t>Preis) zwischen 3 Spielern (N = {a, b, c}) gegeben. Was ist eine beste Antwort von Spieler a, falls er vom Typ </a:t>
                </a:r>
                <a:r>
                  <a:rPr lang="de-DE" sz="4000" dirty="0" smtClean="0"/>
                  <a:t>v ist</a:t>
                </a:r>
                <a:r>
                  <a:rPr lang="de-DE" sz="4000" dirty="0"/>
                  <a:t>, auf ein Profil, in dem die anderen </a:t>
                </a:r>
                <a:r>
                  <a:rPr lang="de-DE" sz="4000" dirty="0" smtClean="0"/>
                  <a:t>beiden Agenten wahrheitsgemäß abstimmen?</a:t>
                </a:r>
              </a:p>
              <a:p>
                <a:endParaRPr lang="de-DE" sz="4000" dirty="0" smtClean="0"/>
              </a:p>
              <a:p>
                <a:r>
                  <a:rPr lang="de-DE" sz="4000" dirty="0" smtClean="0"/>
                  <a:t>Ist wahrheitsgemäßes </a:t>
                </a:r>
                <a:r>
                  <a:rPr lang="de-DE" sz="4000" dirty="0"/>
                  <a:t>Abstimmen also eine dominante Strategie </a:t>
                </a:r>
                <a:r>
                  <a:rPr lang="de-DE" sz="4000" dirty="0" smtClean="0"/>
                  <a:t>für </a:t>
                </a:r>
                <a:r>
                  <a:rPr lang="de-DE" sz="4000" dirty="0"/>
                  <a:t>alle Agenten?</a:t>
                </a:r>
              </a:p>
            </p:txBody>
          </p:sp>
        </mc:Choice>
        <mc:Fallback xmlns="">
          <p:sp>
            <p:nvSpPr>
              <p:cNvPr id="3" name="Untertite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18904" y="2009103"/>
                <a:ext cx="10228216" cy="4718267"/>
              </a:xfrm>
              <a:blipFill>
                <a:blip r:embed="rId2"/>
                <a:stretch>
                  <a:fillRect l="-358" t="-3618" r="-11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79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2148" y="1725769"/>
            <a:ext cx="12192000" cy="514343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72576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735998"/>
            <a:ext cx="9144000" cy="706437"/>
          </a:xfrm>
        </p:spPr>
        <p:txBody>
          <a:bodyPr>
            <a:normAutofit/>
          </a:bodyPr>
          <a:lstStyle/>
          <a:p>
            <a:r>
              <a:rPr lang="de-DE" sz="4000" dirty="0" smtClean="0"/>
              <a:t>Teilaufgabe b.2</a:t>
            </a:r>
            <a:endParaRPr lang="de-DE" sz="4000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625702"/>
              </p:ext>
            </p:extLst>
          </p:nvPr>
        </p:nvGraphicFramePr>
        <p:xfrm>
          <a:off x="304796" y="2178433"/>
          <a:ext cx="11618677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4601">
                  <a:extLst>
                    <a:ext uri="{9D8B030D-6E8A-4147-A177-3AD203B41FA5}">
                      <a16:colId xmlns:a16="http://schemas.microsoft.com/office/drawing/2014/main" val="4083363355"/>
                    </a:ext>
                  </a:extLst>
                </a:gridCol>
                <a:gridCol w="804601">
                  <a:extLst>
                    <a:ext uri="{9D8B030D-6E8A-4147-A177-3AD203B41FA5}">
                      <a16:colId xmlns:a16="http://schemas.microsoft.com/office/drawing/2014/main" val="1659065760"/>
                    </a:ext>
                  </a:extLst>
                </a:gridCol>
                <a:gridCol w="1254939">
                  <a:extLst>
                    <a:ext uri="{9D8B030D-6E8A-4147-A177-3AD203B41FA5}">
                      <a16:colId xmlns:a16="http://schemas.microsoft.com/office/drawing/2014/main" val="1940744839"/>
                    </a:ext>
                  </a:extLst>
                </a:gridCol>
                <a:gridCol w="840355">
                  <a:extLst>
                    <a:ext uri="{9D8B030D-6E8A-4147-A177-3AD203B41FA5}">
                      <a16:colId xmlns:a16="http://schemas.microsoft.com/office/drawing/2014/main" val="3981610132"/>
                    </a:ext>
                  </a:extLst>
                </a:gridCol>
                <a:gridCol w="719471">
                  <a:extLst>
                    <a:ext uri="{9D8B030D-6E8A-4147-A177-3AD203B41FA5}">
                      <a16:colId xmlns:a16="http://schemas.microsoft.com/office/drawing/2014/main" val="1341039994"/>
                    </a:ext>
                  </a:extLst>
                </a:gridCol>
                <a:gridCol w="719471">
                  <a:extLst>
                    <a:ext uri="{9D8B030D-6E8A-4147-A177-3AD203B41FA5}">
                      <a16:colId xmlns:a16="http://schemas.microsoft.com/office/drawing/2014/main" val="3473609772"/>
                    </a:ext>
                  </a:extLst>
                </a:gridCol>
                <a:gridCol w="719471">
                  <a:extLst>
                    <a:ext uri="{9D8B030D-6E8A-4147-A177-3AD203B41FA5}">
                      <a16:colId xmlns:a16="http://schemas.microsoft.com/office/drawing/2014/main" val="1548631808"/>
                    </a:ext>
                  </a:extLst>
                </a:gridCol>
                <a:gridCol w="719471">
                  <a:extLst>
                    <a:ext uri="{9D8B030D-6E8A-4147-A177-3AD203B41FA5}">
                      <a16:colId xmlns:a16="http://schemas.microsoft.com/office/drawing/2014/main" val="1911285127"/>
                    </a:ext>
                  </a:extLst>
                </a:gridCol>
                <a:gridCol w="719471">
                  <a:extLst>
                    <a:ext uri="{9D8B030D-6E8A-4147-A177-3AD203B41FA5}">
                      <a16:colId xmlns:a16="http://schemas.microsoft.com/office/drawing/2014/main" val="2712878329"/>
                    </a:ext>
                  </a:extLst>
                </a:gridCol>
                <a:gridCol w="719471">
                  <a:extLst>
                    <a:ext uri="{9D8B030D-6E8A-4147-A177-3AD203B41FA5}">
                      <a16:colId xmlns:a16="http://schemas.microsoft.com/office/drawing/2014/main" val="1319075408"/>
                    </a:ext>
                  </a:extLst>
                </a:gridCol>
                <a:gridCol w="719471">
                  <a:extLst>
                    <a:ext uri="{9D8B030D-6E8A-4147-A177-3AD203B41FA5}">
                      <a16:colId xmlns:a16="http://schemas.microsoft.com/office/drawing/2014/main" val="3257660306"/>
                    </a:ext>
                  </a:extLst>
                </a:gridCol>
                <a:gridCol w="719471">
                  <a:extLst>
                    <a:ext uri="{9D8B030D-6E8A-4147-A177-3AD203B41FA5}">
                      <a16:colId xmlns:a16="http://schemas.microsoft.com/office/drawing/2014/main" val="233582649"/>
                    </a:ext>
                  </a:extLst>
                </a:gridCol>
                <a:gridCol w="719471">
                  <a:extLst>
                    <a:ext uri="{9D8B030D-6E8A-4147-A177-3AD203B41FA5}">
                      <a16:colId xmlns:a16="http://schemas.microsoft.com/office/drawing/2014/main" val="604211862"/>
                    </a:ext>
                  </a:extLst>
                </a:gridCol>
                <a:gridCol w="719471">
                  <a:extLst>
                    <a:ext uri="{9D8B030D-6E8A-4147-A177-3AD203B41FA5}">
                      <a16:colId xmlns:a16="http://schemas.microsoft.com/office/drawing/2014/main" val="2481729220"/>
                    </a:ext>
                  </a:extLst>
                </a:gridCol>
                <a:gridCol w="719471">
                  <a:extLst>
                    <a:ext uri="{9D8B030D-6E8A-4147-A177-3AD203B41FA5}">
                      <a16:colId xmlns:a16="http://schemas.microsoft.com/office/drawing/2014/main" val="8793958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Gebote anderer Spieler: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Wahrscheinlichkeit: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Mein Gebot: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6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7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10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91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0,01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Nutzen:</a:t>
                      </a:r>
                      <a:endParaRPr lang="de-DE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-1,00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-2,00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56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0,10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-1,00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-2,00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800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0,08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-1,00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-2,00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2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0,25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1,67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4,00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3,00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2,00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-1,00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-2,00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85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0,40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2,50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4,00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3,00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2,00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-1,00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-2,00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22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0,16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2,00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5,00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4,00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3,00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2,00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-1,00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-2,00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56804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erwarteter Nutzen für mich: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0,00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0,00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0,32</a:t>
                      </a:r>
                      <a:endParaRPr lang="de-DE" dirty="0"/>
                    </a:p>
                  </a:txBody>
                  <a:tcPr>
                    <a:solidFill>
                      <a:srgbClr val="EFE6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2,22</a:t>
                      </a:r>
                      <a:endParaRPr lang="de-DE" dirty="0"/>
                    </a:p>
                  </a:txBody>
                  <a:tcPr>
                    <a:solidFill>
                      <a:srgbClr val="91E6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3,24</a:t>
                      </a:r>
                      <a:endParaRPr lang="de-DE" b="1" dirty="0"/>
                    </a:p>
                  </a:txBody>
                  <a:tcPr>
                    <a:solidFill>
                      <a:srgbClr val="64E6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2,43</a:t>
                      </a:r>
                      <a:endParaRPr lang="de-DE" dirty="0"/>
                    </a:p>
                  </a:txBody>
                  <a:tcPr>
                    <a:solidFill>
                      <a:srgbClr val="87E6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1,62</a:t>
                      </a:r>
                      <a:endParaRPr lang="de-DE" dirty="0"/>
                    </a:p>
                  </a:txBody>
                  <a:tcPr>
                    <a:solidFill>
                      <a:srgbClr val="AFE6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0,81</a:t>
                      </a:r>
                      <a:endParaRPr lang="de-DE" dirty="0"/>
                    </a:p>
                  </a:txBody>
                  <a:tcPr>
                    <a:solidFill>
                      <a:srgbClr val="D7E6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0,00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-1,00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-2,00</a:t>
                      </a:r>
                      <a:endParaRPr lang="de-DE" dirty="0"/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059939"/>
                  </a:ext>
                </a:extLst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809897" y="5930537"/>
            <a:ext cx="10620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sz="2200" dirty="0" smtClean="0">
                <a:sym typeface="Wingdings" panose="05000000000000000000" pitchFamily="2" charset="2"/>
              </a:rPr>
              <a:t>Ist Spieler a (ich) von Typ v mit Zahlungsbereitschaft 8, sollte er das Gebot 4 abgeben.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sz="2200" dirty="0" smtClean="0">
                <a:sym typeface="Wingdings" panose="05000000000000000000" pitchFamily="2" charset="2"/>
              </a:rPr>
              <a:t>wahrheitsgemäßes Abstimmen bei dieser Auktion keine dominante Strategie! 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3423645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2148" y="3509963"/>
            <a:ext cx="12192000" cy="3359244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0" y="0"/>
            <a:ext cx="12192000" cy="3509963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327645" y="1076326"/>
            <a:ext cx="9144000" cy="2387600"/>
          </a:xfrm>
        </p:spPr>
        <p:txBody>
          <a:bodyPr>
            <a:normAutofit/>
          </a:bodyPr>
          <a:lstStyle/>
          <a:p>
            <a:r>
              <a:rPr lang="de-DE" sz="4000" dirty="0" smtClean="0"/>
              <a:t>Übungsgruppe 02 wünscht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-187234" y="3667965"/>
            <a:ext cx="9144000" cy="1655762"/>
          </a:xfrm>
        </p:spPr>
        <p:txBody>
          <a:bodyPr>
            <a:normAutofit/>
          </a:bodyPr>
          <a:lstStyle/>
          <a:p>
            <a:r>
              <a:rPr lang="de-DE" sz="6000" dirty="0" smtClean="0"/>
              <a:t>Frohe Weihnachten!</a:t>
            </a:r>
            <a:endParaRPr lang="de-DE" sz="60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602" y="149282"/>
            <a:ext cx="46672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7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2148" y="1725769"/>
            <a:ext cx="12192000" cy="514343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72576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735998"/>
            <a:ext cx="9144000" cy="706437"/>
          </a:xfrm>
        </p:spPr>
        <p:txBody>
          <a:bodyPr>
            <a:normAutofit/>
          </a:bodyPr>
          <a:lstStyle/>
          <a:p>
            <a:r>
              <a:rPr lang="de-DE" sz="4000" dirty="0" smtClean="0"/>
              <a:t>Teilaufgabe a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58091" y="2299063"/>
            <a:ext cx="10149840" cy="4271554"/>
          </a:xfrm>
        </p:spPr>
        <p:txBody>
          <a:bodyPr>
            <a:normAutofit/>
          </a:bodyPr>
          <a:lstStyle/>
          <a:p>
            <a:r>
              <a:rPr lang="de-DE" sz="4000" dirty="0"/>
              <a:t>Betrachten Sie </a:t>
            </a:r>
            <a:r>
              <a:rPr lang="de-DE" sz="4000" dirty="0" smtClean="0"/>
              <a:t>das </a:t>
            </a:r>
            <a:r>
              <a:rPr lang="de-DE" sz="4000" dirty="0"/>
              <a:t>“Wikinger”-Beispiel aus der </a:t>
            </a:r>
            <a:r>
              <a:rPr lang="de-DE" sz="4000" dirty="0" smtClean="0"/>
              <a:t>Vorlesung.</a:t>
            </a:r>
          </a:p>
          <a:p>
            <a:endParaRPr lang="de-DE" sz="4000" dirty="0" smtClean="0"/>
          </a:p>
          <a:p>
            <a:r>
              <a:rPr lang="de-DE" sz="4000" dirty="0" smtClean="0"/>
              <a:t>Nehmen </a:t>
            </a:r>
            <a:r>
              <a:rPr lang="de-DE" sz="4000" dirty="0"/>
              <a:t>Sie an, dass </a:t>
            </a:r>
            <a:r>
              <a:rPr lang="de-DE" sz="4000" dirty="0" smtClean="0"/>
              <a:t>die Reihenfolge </a:t>
            </a:r>
            <a:r>
              <a:rPr lang="de-DE" sz="4000" dirty="0"/>
              <a:t>in Zahlen 3, 2 und 1 </a:t>
            </a:r>
            <a:r>
              <a:rPr lang="de-DE" sz="4000" dirty="0" smtClean="0"/>
              <a:t>ausgedrückt </a:t>
            </a:r>
            <a:r>
              <a:rPr lang="de-DE" sz="4000" dirty="0"/>
              <a:t>werden kann, also </a:t>
            </a:r>
            <a:r>
              <a:rPr lang="de-DE" sz="4000" dirty="0" smtClean="0"/>
              <a:t>schätzt </a:t>
            </a:r>
            <a:r>
              <a:rPr lang="de-DE" sz="4000" dirty="0"/>
              <a:t>z.B. ein </a:t>
            </a:r>
            <a:r>
              <a:rPr lang="de-DE" sz="4000" dirty="0" smtClean="0"/>
              <a:t>Wikinger Carlsberg </a:t>
            </a:r>
            <a:r>
              <a:rPr lang="de-DE" sz="4000" dirty="0"/>
              <a:t>mit 3 Einheiten, Becks mit 2 und Astra mit 1 </a:t>
            </a:r>
            <a:r>
              <a:rPr lang="de-DE" sz="4000" dirty="0" smtClean="0"/>
              <a:t>Einheit.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26191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2148" y="1725769"/>
            <a:ext cx="12192000" cy="514343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72576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735998"/>
            <a:ext cx="9144000" cy="706437"/>
          </a:xfrm>
        </p:spPr>
        <p:txBody>
          <a:bodyPr>
            <a:normAutofit/>
          </a:bodyPr>
          <a:lstStyle/>
          <a:p>
            <a:r>
              <a:rPr lang="de-DE" sz="4000" dirty="0" smtClean="0"/>
              <a:t>Teilaufgabe a - Setting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58091" y="2009102"/>
            <a:ext cx="10149840" cy="463989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de-DE" sz="4000" dirty="0"/>
              <a:t>• </a:t>
            </a:r>
            <a:r>
              <a:rPr lang="de-DE" sz="4000" dirty="0" smtClean="0"/>
              <a:t>Wähler </a:t>
            </a:r>
            <a:r>
              <a:rPr lang="de-DE" sz="4000" dirty="0"/>
              <a:t>N = {1, . . . , n</a:t>
            </a:r>
            <a:r>
              <a:rPr lang="de-DE" sz="4000" dirty="0" smtClean="0"/>
              <a:t>}</a:t>
            </a:r>
          </a:p>
          <a:p>
            <a:pPr algn="l"/>
            <a:endParaRPr lang="de-DE" sz="4000" dirty="0"/>
          </a:p>
          <a:p>
            <a:pPr algn="l"/>
            <a:r>
              <a:rPr lang="de-DE" sz="4000" dirty="0"/>
              <a:t>• Ergebnisse O = </a:t>
            </a:r>
            <a:r>
              <a:rPr lang="de-DE" sz="4000" dirty="0" smtClean="0"/>
              <a:t>{Astra</a:t>
            </a:r>
            <a:r>
              <a:rPr lang="de-DE" sz="4000" dirty="0"/>
              <a:t>, </a:t>
            </a:r>
            <a:r>
              <a:rPr lang="de-DE" sz="4000" dirty="0" smtClean="0"/>
              <a:t>Becks</a:t>
            </a:r>
            <a:r>
              <a:rPr lang="de-DE" sz="4000" dirty="0"/>
              <a:t>, </a:t>
            </a:r>
            <a:r>
              <a:rPr lang="de-DE" sz="4000" dirty="0" smtClean="0"/>
              <a:t>Carlsberg}</a:t>
            </a:r>
          </a:p>
          <a:p>
            <a:pPr algn="l"/>
            <a:endParaRPr lang="de-DE" sz="4000" dirty="0"/>
          </a:p>
          <a:p>
            <a:pPr algn="l"/>
            <a:r>
              <a:rPr lang="de-DE" sz="4000" dirty="0"/>
              <a:t>• </a:t>
            </a:r>
            <a:r>
              <a:rPr lang="de-DE" sz="4000" dirty="0" smtClean="0"/>
              <a:t>Typen:</a:t>
            </a:r>
            <a:endParaRPr lang="de-DE" sz="4000" dirty="0"/>
          </a:p>
          <a:p>
            <a:pPr marL="1028700" lvl="1" indent="-571500" algn="l">
              <a:buFont typeface="Symbol" panose="05050102010706020507" pitchFamily="18" charset="2"/>
              <a:buChar char="-"/>
            </a:pPr>
            <a:r>
              <a:rPr lang="de-DE" sz="3600" dirty="0" smtClean="0">
                <a:solidFill>
                  <a:srgbClr val="C00000"/>
                </a:solidFill>
              </a:rPr>
              <a:t>Nordlicht </a:t>
            </a:r>
            <a:r>
              <a:rPr lang="de-DE" sz="3600" dirty="0">
                <a:solidFill>
                  <a:srgbClr val="C00000"/>
                </a:solidFill>
              </a:rPr>
              <a:t>(nl): </a:t>
            </a:r>
            <a:r>
              <a:rPr lang="de-DE" sz="3600" dirty="0" smtClean="0">
                <a:solidFill>
                  <a:srgbClr val="C00000"/>
                </a:solidFill>
              </a:rPr>
              <a:t>	</a:t>
            </a:r>
            <a:r>
              <a:rPr lang="de-DE" sz="3600" dirty="0">
                <a:solidFill>
                  <a:srgbClr val="C00000"/>
                </a:solidFill>
              </a:rPr>
              <a:t>A</a:t>
            </a:r>
            <a:r>
              <a:rPr lang="de-DE" sz="3600" dirty="0" smtClean="0">
                <a:solidFill>
                  <a:srgbClr val="C00000"/>
                </a:solidFill>
              </a:rPr>
              <a:t>stra </a:t>
            </a:r>
            <a:r>
              <a:rPr lang="de-DE" sz="3600" dirty="0">
                <a:solidFill>
                  <a:srgbClr val="C00000"/>
                </a:solidFill>
              </a:rPr>
              <a:t>&gt; </a:t>
            </a:r>
            <a:r>
              <a:rPr lang="de-DE" sz="3600" dirty="0" smtClean="0">
                <a:solidFill>
                  <a:srgbClr val="C00000"/>
                </a:solidFill>
              </a:rPr>
              <a:t>Becks </a:t>
            </a:r>
            <a:r>
              <a:rPr lang="de-DE" sz="3600" dirty="0">
                <a:solidFill>
                  <a:srgbClr val="C00000"/>
                </a:solidFill>
              </a:rPr>
              <a:t>&gt; </a:t>
            </a:r>
            <a:r>
              <a:rPr lang="de-DE" sz="3600" dirty="0" smtClean="0">
                <a:solidFill>
                  <a:srgbClr val="C00000"/>
                </a:solidFill>
              </a:rPr>
              <a:t>Carlsberg</a:t>
            </a:r>
            <a:endParaRPr lang="de-DE" sz="3600" dirty="0">
              <a:solidFill>
                <a:srgbClr val="C00000"/>
              </a:solidFill>
            </a:endParaRPr>
          </a:p>
          <a:p>
            <a:pPr marL="1028700" lvl="1" indent="-571500" algn="l">
              <a:buFont typeface="Symbol" panose="05050102010706020507" pitchFamily="18" charset="2"/>
              <a:buChar char="-"/>
            </a:pPr>
            <a:r>
              <a:rPr lang="de-DE" sz="3600" dirty="0" smtClean="0">
                <a:solidFill>
                  <a:schemeClr val="accent5">
                    <a:lumMod val="75000"/>
                  </a:schemeClr>
                </a:solidFill>
              </a:rPr>
              <a:t>Hanseat </a:t>
            </a:r>
            <a:r>
              <a:rPr lang="de-DE" sz="3600" dirty="0">
                <a:solidFill>
                  <a:schemeClr val="accent5">
                    <a:lumMod val="75000"/>
                  </a:schemeClr>
                </a:solidFill>
              </a:rPr>
              <a:t>(ha): </a:t>
            </a:r>
            <a:r>
              <a:rPr lang="de-DE" sz="3600" dirty="0" smtClean="0">
                <a:solidFill>
                  <a:schemeClr val="accent5">
                    <a:lumMod val="75000"/>
                  </a:schemeClr>
                </a:solidFill>
              </a:rPr>
              <a:t>	Becks </a:t>
            </a:r>
            <a:r>
              <a:rPr lang="de-DE" sz="3600" dirty="0">
                <a:solidFill>
                  <a:schemeClr val="accent5">
                    <a:lumMod val="75000"/>
                  </a:schemeClr>
                </a:solidFill>
              </a:rPr>
              <a:t>&gt; </a:t>
            </a:r>
            <a:r>
              <a:rPr lang="de-DE" sz="3600" dirty="0" smtClean="0">
                <a:solidFill>
                  <a:schemeClr val="accent5">
                    <a:lumMod val="75000"/>
                  </a:schemeClr>
                </a:solidFill>
              </a:rPr>
              <a:t>Astra </a:t>
            </a:r>
            <a:r>
              <a:rPr lang="de-DE" sz="3600" dirty="0">
                <a:solidFill>
                  <a:schemeClr val="accent5">
                    <a:lumMod val="75000"/>
                  </a:schemeClr>
                </a:solidFill>
              </a:rPr>
              <a:t>&gt; </a:t>
            </a:r>
            <a:r>
              <a:rPr lang="de-DE" sz="3600" dirty="0" smtClean="0">
                <a:solidFill>
                  <a:schemeClr val="accent5">
                    <a:lumMod val="75000"/>
                  </a:schemeClr>
                </a:solidFill>
              </a:rPr>
              <a:t>Carlsberg</a:t>
            </a:r>
            <a:endParaRPr lang="de-DE" sz="3600" dirty="0">
              <a:solidFill>
                <a:schemeClr val="accent5">
                  <a:lumMod val="75000"/>
                </a:schemeClr>
              </a:solidFill>
            </a:endParaRPr>
          </a:p>
          <a:p>
            <a:pPr marL="1028700" lvl="1" indent="-571500" algn="l">
              <a:buFont typeface="Symbol" panose="05050102010706020507" pitchFamily="18" charset="2"/>
              <a:buChar char="-"/>
            </a:pPr>
            <a:r>
              <a:rPr lang="de-DE" sz="3600" dirty="0" smtClean="0">
                <a:solidFill>
                  <a:schemeClr val="accent6">
                    <a:lumMod val="75000"/>
                  </a:schemeClr>
                </a:solidFill>
              </a:rPr>
              <a:t>Wikinger </a:t>
            </a:r>
            <a:r>
              <a:rPr lang="de-DE" sz="3600" dirty="0">
                <a:solidFill>
                  <a:schemeClr val="accent6">
                    <a:lumMod val="75000"/>
                  </a:schemeClr>
                </a:solidFill>
              </a:rPr>
              <a:t>(wi) : </a:t>
            </a:r>
            <a:r>
              <a:rPr lang="de-DE" sz="3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de-DE" sz="3600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de-DE" sz="3600" dirty="0" smtClean="0">
                <a:solidFill>
                  <a:schemeClr val="accent6">
                    <a:lumMod val="75000"/>
                  </a:schemeClr>
                </a:solidFill>
              </a:rPr>
              <a:t>arlsberg </a:t>
            </a:r>
            <a:r>
              <a:rPr lang="de-DE" sz="3600" dirty="0">
                <a:solidFill>
                  <a:schemeClr val="accent6">
                    <a:lumMod val="75000"/>
                  </a:schemeClr>
                </a:solidFill>
              </a:rPr>
              <a:t>&gt; </a:t>
            </a:r>
            <a:r>
              <a:rPr lang="de-DE" sz="3600" dirty="0" smtClean="0">
                <a:solidFill>
                  <a:schemeClr val="accent6">
                    <a:lumMod val="75000"/>
                  </a:schemeClr>
                </a:solidFill>
              </a:rPr>
              <a:t>Becks </a:t>
            </a:r>
            <a:r>
              <a:rPr lang="de-DE" sz="3600" dirty="0">
                <a:solidFill>
                  <a:schemeClr val="accent6">
                    <a:lumMod val="75000"/>
                  </a:schemeClr>
                </a:solidFill>
              </a:rPr>
              <a:t>&gt; A</a:t>
            </a:r>
            <a:r>
              <a:rPr lang="de-DE" sz="3600" dirty="0" smtClean="0">
                <a:solidFill>
                  <a:schemeClr val="accent6">
                    <a:lumMod val="75000"/>
                  </a:schemeClr>
                </a:solidFill>
              </a:rPr>
              <a:t>stra</a:t>
            </a:r>
            <a:endParaRPr lang="de-DE" sz="3600" dirty="0">
              <a:solidFill>
                <a:schemeClr val="accent6">
                  <a:lumMod val="75000"/>
                </a:schemeClr>
              </a:solidFill>
            </a:endParaRPr>
          </a:p>
          <a:p>
            <a:pPr lvl="1" algn="l"/>
            <a:endParaRPr lang="de-DE" sz="3600" dirty="0"/>
          </a:p>
          <a:p>
            <a:pPr algn="l"/>
            <a:r>
              <a:rPr lang="de-DE" sz="4000" dirty="0"/>
              <a:t>• Verteilung P(</a:t>
            </a:r>
            <a:r>
              <a:rPr lang="de-DE" sz="4000" dirty="0">
                <a:solidFill>
                  <a:srgbClr val="C00000"/>
                </a:solidFill>
              </a:rPr>
              <a:t>nl</a:t>
            </a:r>
            <a:r>
              <a:rPr lang="de-DE" sz="4000" dirty="0"/>
              <a:t>) = P(</a:t>
            </a:r>
            <a:r>
              <a:rPr lang="de-DE" sz="4000" dirty="0">
                <a:solidFill>
                  <a:schemeClr val="accent5">
                    <a:lumMod val="75000"/>
                  </a:schemeClr>
                </a:solidFill>
              </a:rPr>
              <a:t>ha</a:t>
            </a:r>
            <a:r>
              <a:rPr lang="de-DE" sz="4000" dirty="0"/>
              <a:t>) = 0.49, P(</a:t>
            </a:r>
            <a:r>
              <a:rPr lang="de-DE" sz="4000" dirty="0">
                <a:solidFill>
                  <a:schemeClr val="accent6">
                    <a:lumMod val="75000"/>
                  </a:schemeClr>
                </a:solidFill>
              </a:rPr>
              <a:t>wi</a:t>
            </a:r>
            <a:r>
              <a:rPr lang="de-DE" sz="4000" dirty="0"/>
              <a:t>) = 0.02</a:t>
            </a:r>
          </a:p>
        </p:txBody>
      </p:sp>
    </p:spTree>
    <p:extLst>
      <p:ext uri="{BB962C8B-B14F-4D97-AF65-F5344CB8AC3E}">
        <p14:creationId xmlns:p14="http://schemas.microsoft.com/office/powerpoint/2010/main" val="325216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2148" y="1725769"/>
            <a:ext cx="12192000" cy="514343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72576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735998"/>
            <a:ext cx="9144000" cy="706437"/>
          </a:xfrm>
        </p:spPr>
        <p:txBody>
          <a:bodyPr>
            <a:normAutofit/>
          </a:bodyPr>
          <a:lstStyle/>
          <a:p>
            <a:r>
              <a:rPr lang="de-DE" sz="4000" dirty="0" smtClean="0"/>
              <a:t>Teilaufgabe a.1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58091" y="2913023"/>
            <a:ext cx="10149840" cy="2508069"/>
          </a:xfrm>
        </p:spPr>
        <p:txBody>
          <a:bodyPr>
            <a:normAutofit/>
          </a:bodyPr>
          <a:lstStyle/>
          <a:p>
            <a:r>
              <a:rPr lang="de-DE" sz="4000" dirty="0" smtClean="0"/>
              <a:t>In </a:t>
            </a:r>
            <a:r>
              <a:rPr lang="de-DE" sz="4000" dirty="0"/>
              <a:t>einem Profil </a:t>
            </a:r>
            <a:r>
              <a:rPr lang="de-DE" sz="4000" dirty="0" smtClean="0"/>
              <a:t>a</a:t>
            </a:r>
            <a:r>
              <a:rPr lang="de-DE" sz="4000" baseline="-25000" dirty="0" smtClean="0"/>
              <a:t>-</a:t>
            </a:r>
            <a:r>
              <a:rPr lang="de-DE" sz="4000" baseline="-25000" dirty="0" smtClean="0">
                <a:solidFill>
                  <a:schemeClr val="accent6">
                    <a:lumMod val="75000"/>
                  </a:schemeClr>
                </a:solidFill>
              </a:rPr>
              <a:t>wi</a:t>
            </a:r>
            <a:r>
              <a:rPr lang="de-DE" sz="4000" dirty="0" smtClean="0"/>
              <a:t> = </a:t>
            </a:r>
            <a:r>
              <a:rPr lang="de-DE" sz="4000" dirty="0"/>
              <a:t>[a, a, −, b, b] bezeichneten wir b als beste Antwort von </a:t>
            </a:r>
            <a:r>
              <a:rPr lang="de-DE" sz="4000" dirty="0" smtClean="0">
                <a:solidFill>
                  <a:schemeClr val="accent6">
                    <a:lumMod val="75000"/>
                  </a:schemeClr>
                </a:solidFill>
              </a:rPr>
              <a:t>wi</a:t>
            </a:r>
            <a:r>
              <a:rPr lang="de-DE" sz="4000" dirty="0" smtClean="0"/>
              <a:t>. Bestätigen </a:t>
            </a:r>
            <a:r>
              <a:rPr lang="de-DE" sz="4000" dirty="0"/>
              <a:t>Sie rechnerisch, dass b den </a:t>
            </a:r>
            <a:r>
              <a:rPr lang="de-DE" sz="4000" dirty="0" smtClean="0"/>
              <a:t>höchsten </a:t>
            </a:r>
            <a:r>
              <a:rPr lang="de-DE" sz="4000" dirty="0"/>
              <a:t>erwarteten Nutzen </a:t>
            </a:r>
            <a:r>
              <a:rPr lang="de-DE" sz="4000" dirty="0" smtClean="0"/>
              <a:t>bringt.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63537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2148" y="1725769"/>
            <a:ext cx="12192000" cy="514343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72576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735998"/>
            <a:ext cx="9144000" cy="706437"/>
          </a:xfrm>
        </p:spPr>
        <p:txBody>
          <a:bodyPr>
            <a:normAutofit/>
          </a:bodyPr>
          <a:lstStyle/>
          <a:p>
            <a:r>
              <a:rPr lang="de-DE" sz="4000" dirty="0" smtClean="0"/>
              <a:t>Teilaufgabe a.1</a:t>
            </a:r>
            <a:endParaRPr lang="de-DE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Untertitel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27462" y="2009102"/>
                <a:ext cx="10411097" cy="4639891"/>
              </a:xfrm>
            </p:spPr>
            <p:txBody>
              <a:bodyPr>
                <a:normAutofit fontScale="85000" lnSpcReduction="20000"/>
              </a:bodyPr>
              <a:lstStyle/>
              <a:p>
                <a:pPr marL="1028700" lvl="1" indent="-571500" algn="l">
                  <a:buFont typeface="Symbol" panose="05050102010706020507" pitchFamily="18" charset="2"/>
                  <a:buChar char="-"/>
                </a:pPr>
                <a:r>
                  <a:rPr lang="de-DE" sz="3100" dirty="0" smtClean="0">
                    <a:solidFill>
                      <a:srgbClr val="C00000"/>
                    </a:solidFill>
                  </a:rPr>
                  <a:t>Nordlicht </a:t>
                </a:r>
                <a:r>
                  <a:rPr lang="de-DE" sz="3100" dirty="0">
                    <a:solidFill>
                      <a:srgbClr val="C00000"/>
                    </a:solidFill>
                  </a:rPr>
                  <a:t>(nl): </a:t>
                </a:r>
                <a:r>
                  <a:rPr lang="de-DE" sz="3100" dirty="0" smtClean="0">
                    <a:solidFill>
                      <a:srgbClr val="C00000"/>
                    </a:solidFill>
                  </a:rPr>
                  <a:t>	</a:t>
                </a:r>
                <a:r>
                  <a:rPr lang="de-DE" sz="3100" dirty="0">
                    <a:solidFill>
                      <a:srgbClr val="C00000"/>
                    </a:solidFill>
                  </a:rPr>
                  <a:t>A</a:t>
                </a:r>
                <a:r>
                  <a:rPr lang="de-DE" sz="3100" dirty="0" smtClean="0">
                    <a:solidFill>
                      <a:srgbClr val="C00000"/>
                    </a:solidFill>
                  </a:rPr>
                  <a:t>stra </a:t>
                </a:r>
                <a:r>
                  <a:rPr lang="de-DE" sz="3100" dirty="0">
                    <a:solidFill>
                      <a:srgbClr val="C00000"/>
                    </a:solidFill>
                  </a:rPr>
                  <a:t>&gt; </a:t>
                </a:r>
                <a:r>
                  <a:rPr lang="de-DE" sz="3100" dirty="0" smtClean="0">
                    <a:solidFill>
                      <a:srgbClr val="C00000"/>
                    </a:solidFill>
                  </a:rPr>
                  <a:t>Becks </a:t>
                </a:r>
                <a:r>
                  <a:rPr lang="de-DE" sz="3100" dirty="0">
                    <a:solidFill>
                      <a:srgbClr val="C00000"/>
                    </a:solidFill>
                  </a:rPr>
                  <a:t>&gt; </a:t>
                </a:r>
                <a:r>
                  <a:rPr lang="de-DE" sz="3100" dirty="0" smtClean="0">
                    <a:solidFill>
                      <a:srgbClr val="C00000"/>
                    </a:solidFill>
                  </a:rPr>
                  <a:t>Carlsberg</a:t>
                </a:r>
                <a:endParaRPr lang="de-DE" sz="3100" dirty="0">
                  <a:solidFill>
                    <a:srgbClr val="C00000"/>
                  </a:solidFill>
                </a:endParaRPr>
              </a:p>
              <a:p>
                <a:pPr marL="1028700" lvl="1" indent="-571500" algn="l">
                  <a:buFont typeface="Symbol" panose="05050102010706020507" pitchFamily="18" charset="2"/>
                  <a:buChar char="-"/>
                </a:pPr>
                <a:r>
                  <a:rPr lang="de-DE" sz="31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Hanseat </a:t>
                </a:r>
                <a:r>
                  <a:rPr lang="de-DE" sz="3100" dirty="0">
                    <a:solidFill>
                      <a:schemeClr val="accent5">
                        <a:lumMod val="75000"/>
                      </a:schemeClr>
                    </a:solidFill>
                  </a:rPr>
                  <a:t>(ha): </a:t>
                </a:r>
                <a:r>
                  <a:rPr lang="de-DE" sz="31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	</a:t>
                </a:r>
                <a:r>
                  <a:rPr lang="de-DE" sz="3100" dirty="0">
                    <a:solidFill>
                      <a:schemeClr val="accent5">
                        <a:lumMod val="75000"/>
                      </a:schemeClr>
                    </a:solidFill>
                  </a:rPr>
                  <a:t>B</a:t>
                </a:r>
                <a:r>
                  <a:rPr lang="de-DE" sz="31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ecks </a:t>
                </a:r>
                <a:r>
                  <a:rPr lang="de-DE" sz="3100" dirty="0">
                    <a:solidFill>
                      <a:schemeClr val="accent5">
                        <a:lumMod val="75000"/>
                      </a:schemeClr>
                    </a:solidFill>
                  </a:rPr>
                  <a:t>&gt; </a:t>
                </a:r>
                <a:r>
                  <a:rPr lang="de-DE" sz="31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Astra </a:t>
                </a:r>
                <a:r>
                  <a:rPr lang="de-DE" sz="3100" dirty="0">
                    <a:solidFill>
                      <a:schemeClr val="accent5">
                        <a:lumMod val="75000"/>
                      </a:schemeClr>
                    </a:solidFill>
                  </a:rPr>
                  <a:t>&gt; </a:t>
                </a:r>
                <a:r>
                  <a:rPr lang="de-DE" sz="31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Carlsberg</a:t>
                </a:r>
                <a:endParaRPr lang="de-DE" sz="31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1028700" lvl="1" indent="-571500" algn="l">
                  <a:buFont typeface="Symbol" panose="05050102010706020507" pitchFamily="18" charset="2"/>
                  <a:buChar char="-"/>
                </a:pPr>
                <a:r>
                  <a:rPr lang="de-DE" sz="31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Wikinger </a:t>
                </a:r>
                <a:r>
                  <a:rPr lang="de-DE" sz="3100" dirty="0">
                    <a:solidFill>
                      <a:schemeClr val="accent6">
                        <a:lumMod val="75000"/>
                      </a:schemeClr>
                    </a:solidFill>
                  </a:rPr>
                  <a:t>(wi) : </a:t>
                </a:r>
                <a:r>
                  <a:rPr lang="de-DE" sz="31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	</a:t>
                </a:r>
                <a:r>
                  <a:rPr lang="de-DE" sz="3100" dirty="0">
                    <a:solidFill>
                      <a:schemeClr val="accent6">
                        <a:lumMod val="75000"/>
                      </a:schemeClr>
                    </a:solidFill>
                  </a:rPr>
                  <a:t>C</a:t>
                </a:r>
                <a:r>
                  <a:rPr lang="de-DE" sz="31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arlsberg </a:t>
                </a:r>
                <a:r>
                  <a:rPr lang="de-DE" sz="3100" dirty="0">
                    <a:solidFill>
                      <a:schemeClr val="accent6">
                        <a:lumMod val="75000"/>
                      </a:schemeClr>
                    </a:solidFill>
                  </a:rPr>
                  <a:t>&gt; </a:t>
                </a:r>
                <a:r>
                  <a:rPr lang="de-DE" sz="31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Becks </a:t>
                </a:r>
                <a:r>
                  <a:rPr lang="de-DE" sz="3100" dirty="0">
                    <a:solidFill>
                      <a:schemeClr val="accent6">
                        <a:lumMod val="75000"/>
                      </a:schemeClr>
                    </a:solidFill>
                  </a:rPr>
                  <a:t>&gt; A</a:t>
                </a:r>
                <a:r>
                  <a:rPr lang="de-DE" sz="31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stra</a:t>
                </a:r>
                <a:endParaRPr lang="de-DE" sz="31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lvl="1" algn="l"/>
                <a:endParaRPr lang="de-DE" sz="3100" dirty="0"/>
              </a:p>
              <a:p>
                <a:pPr lvl="1" algn="l"/>
                <a:r>
                  <a:rPr lang="de-DE" sz="3200" dirty="0" smtClean="0"/>
                  <a:t>Aktionsprofil: </a:t>
                </a:r>
                <a:r>
                  <a:rPr lang="de-DE" sz="3200" b="1" dirty="0" smtClean="0"/>
                  <a:t>a</a:t>
                </a:r>
                <a:r>
                  <a:rPr lang="de-DE" sz="3200" b="1" baseline="-25000" dirty="0" smtClean="0"/>
                  <a:t>-w</a:t>
                </a:r>
                <a:r>
                  <a:rPr lang="de-DE" sz="3200" b="1" dirty="0" smtClean="0"/>
                  <a:t> </a:t>
                </a:r>
                <a:r>
                  <a:rPr lang="de-DE" sz="3200" b="1" dirty="0"/>
                  <a:t>= [a, a, −, b, b</a:t>
                </a:r>
                <a:r>
                  <a:rPr lang="de-DE" sz="3200" b="1" dirty="0" smtClean="0"/>
                  <a:t>]</a:t>
                </a:r>
              </a:p>
              <a:p>
                <a:pPr lvl="1" algn="l"/>
                <a:endParaRPr lang="de-DE" sz="3200" b="1" dirty="0"/>
              </a:p>
              <a:p>
                <a:pPr lvl="1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de-DE" sz="31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1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d>
                            <m:dPr>
                              <m:ctrlPr>
                                <a:rPr lang="de-DE" sz="31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1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</m:d>
                      <m:r>
                        <a:rPr lang="de-DE" sz="3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3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𝑤𝑒𝑖𝑙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𝐴𝑠𝑡𝑟𝑎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𝑚𝑖𝑡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3:2 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𝑆𝑡𝑖𝑚𝑚𝑒𝑛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𝑔𝑒𝑤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ä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h𝑙𝑡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𝑤𝑖𝑟𝑑</m:t>
                      </m:r>
                    </m:oMath>
                  </m:oMathPara>
                </a14:m>
                <a:endParaRPr lang="de-DE" sz="3100" b="0" dirty="0" smtClean="0">
                  <a:ea typeface="Cambria Math" panose="02040503050406030204" pitchFamily="18" charset="0"/>
                </a:endParaRPr>
              </a:p>
              <a:p>
                <a:pPr lvl="1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de-DE" sz="3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1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d>
                            <m:dPr>
                              <m:ctrlPr>
                                <a:rPr lang="de-DE" sz="3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1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</m:d>
                      <m:r>
                        <a:rPr lang="de-DE" sz="3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3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de-DE" sz="3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sz="3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𝑤𝑒𝑖𝑙</m:t>
                      </m:r>
                      <m:r>
                        <a:rPr lang="de-DE" sz="3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𝐵𝑒𝑐𝑘𝑠</m:t>
                      </m:r>
                      <m:r>
                        <a:rPr lang="de-DE" sz="3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𝑚𝑖𝑡</m:t>
                      </m:r>
                      <m:r>
                        <a:rPr lang="de-DE" sz="3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3:2 </m:t>
                      </m:r>
                      <m:r>
                        <a:rPr lang="de-DE" sz="3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𝑆𝑡𝑖𝑚𝑚𝑒𝑛</m:t>
                      </m:r>
                      <m:r>
                        <a:rPr lang="de-DE" sz="3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𝑔𝑒𝑤</m:t>
                      </m:r>
                      <m:r>
                        <a:rPr lang="de-DE" sz="3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ä</m:t>
                      </m:r>
                      <m:r>
                        <a:rPr lang="de-DE" sz="3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h𝑙𝑡</m:t>
                      </m:r>
                      <m:r>
                        <a:rPr lang="de-DE" sz="3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𝑤𝑖𝑟𝑑</m:t>
                      </m:r>
                    </m:oMath>
                  </m:oMathPara>
                </a14:m>
                <a:endParaRPr lang="de-DE" sz="3100" dirty="0" smtClean="0">
                  <a:ea typeface="Cambria Math" panose="02040503050406030204" pitchFamily="18" charset="0"/>
                </a:endParaRPr>
              </a:p>
              <a:p>
                <a:pPr lvl="1"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de-DE" sz="31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de-DE" sz="3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d>
                            <m:dPr>
                              <m:ctrlPr>
                                <a:rPr lang="de-DE" sz="3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1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e>
                      </m:d>
                      <m:r>
                        <a:rPr lang="de-DE" sz="31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31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1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de-DE" sz="31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de-DE" sz="3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de-DE" sz="3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de-DE" sz="3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31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1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de-DE" sz="31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de-DE" sz="3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de-DE" sz="3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de-DE" sz="3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3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de-DE" sz="3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de-DE" sz="3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de-DE" sz="31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𝑤𝑒𝑖𝑙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𝑧𝑤𝑖𝑠𝑐h𝑒𝑛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𝐴𝑠𝑡𝑟𝑎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𝑢𝑛𝑑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𝐵𝑒𝑐𝑘𝑠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𝑔𝑒𝑙𝑜𝑠𝑡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𝑤𝑖𝑟𝑑</m:t>
                      </m:r>
                    </m:oMath>
                  </m:oMathPara>
                </a14:m>
                <a:endParaRPr lang="de-DE" sz="3100" dirty="0" smtClean="0">
                  <a:ea typeface="Cambria Math" panose="02040503050406030204" pitchFamily="18" charset="0"/>
                </a:endParaRPr>
              </a:p>
              <a:p>
                <a:pPr lvl="1" algn="l"/>
                <a:endParaRPr lang="de-DE" sz="3100" dirty="0" smtClean="0">
                  <a:ea typeface="Cambria Math" panose="02040503050406030204" pitchFamily="18" charset="0"/>
                </a:endParaRPr>
              </a:p>
              <a:p>
                <a:pPr lvl="1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10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de-DE" sz="31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𝑁𝑢𝑡𝑧𝑒𝑛</m:t>
                      </m:r>
                      <m:r>
                        <a:rPr lang="de-DE" sz="31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1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𝑏𝑒𝑖</m:t>
                      </m:r>
                      <m:r>
                        <a:rPr lang="de-DE" sz="31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1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de-DE" sz="31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1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𝑖𝑠𝑡</m:t>
                      </m:r>
                      <m:r>
                        <a:rPr lang="de-DE" sz="31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1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𝑎𝑚</m:t>
                      </m:r>
                      <m:r>
                        <a:rPr lang="de-DE" sz="31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1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𝑔𝑟</m:t>
                      </m:r>
                      <m:r>
                        <a:rPr lang="de-DE" sz="31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öß</m:t>
                      </m:r>
                      <m:r>
                        <a:rPr lang="de-DE" sz="31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𝑡𝑒𝑛</m:t>
                      </m:r>
                      <m:r>
                        <a:rPr lang="de-DE" sz="31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de-DE" sz="31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𝑎𝑙𝑠𝑜</m:t>
                      </m:r>
                      <m:r>
                        <a:rPr lang="de-DE" sz="31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1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sz="31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ä</m:t>
                      </m:r>
                      <m:r>
                        <a:rPr lang="de-DE" sz="31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h𝑙𝑡</m:t>
                      </m:r>
                      <m:r>
                        <a:rPr lang="de-DE" sz="31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1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𝑑𝑒𝑟</m:t>
                      </m:r>
                      <m:r>
                        <a:rPr lang="de-DE" sz="31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1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𝑊𝑖𝑘𝑖𝑛𝑔𝑒𝑟</m:t>
                      </m:r>
                      <m:r>
                        <a:rPr lang="de-DE" sz="31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1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de-DE" sz="3100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de-DE" sz="3100" u="sng" dirty="0">
                  <a:ea typeface="Cambria Math" panose="02040503050406030204" pitchFamily="18" charset="0"/>
                </a:endParaRPr>
              </a:p>
              <a:p>
                <a:pPr lvl="1" algn="l"/>
                <a:endParaRPr lang="de-DE" sz="3100" dirty="0"/>
              </a:p>
            </p:txBody>
          </p:sp>
        </mc:Choice>
        <mc:Fallback xmlns="">
          <p:sp>
            <p:nvSpPr>
              <p:cNvPr id="3" name="Untertite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27462" y="2009102"/>
                <a:ext cx="10411097" cy="4639891"/>
              </a:xfrm>
              <a:blipFill>
                <a:blip r:embed="rId2"/>
                <a:stretch>
                  <a:fillRect t="-3942" b="-14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88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2148" y="1725769"/>
            <a:ext cx="12192000" cy="514343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72576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735998"/>
            <a:ext cx="9144000" cy="706437"/>
          </a:xfrm>
        </p:spPr>
        <p:txBody>
          <a:bodyPr>
            <a:normAutofit/>
          </a:bodyPr>
          <a:lstStyle/>
          <a:p>
            <a:r>
              <a:rPr lang="de-DE" sz="4000" dirty="0" smtClean="0"/>
              <a:t>Teilaufgabe a.2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58091" y="2913023"/>
            <a:ext cx="10149840" cy="2508069"/>
          </a:xfrm>
        </p:spPr>
        <p:txBody>
          <a:bodyPr>
            <a:normAutofit/>
          </a:bodyPr>
          <a:lstStyle/>
          <a:p>
            <a:r>
              <a:rPr lang="de-DE" sz="4000" dirty="0"/>
              <a:t>Geben Sie ein Equilibrium in reinen Strategien </a:t>
            </a:r>
            <a:r>
              <a:rPr lang="de-DE" sz="4000" dirty="0" smtClean="0"/>
              <a:t>für </a:t>
            </a:r>
            <a:r>
              <a:rPr lang="de-DE" sz="4000" dirty="0"/>
              <a:t>|</a:t>
            </a:r>
            <a:r>
              <a:rPr lang="de-DE" sz="4000" dirty="0" smtClean="0"/>
              <a:t>N| </a:t>
            </a:r>
            <a:r>
              <a:rPr lang="de-DE" sz="4000" dirty="0"/>
              <a:t>≥ 5 </a:t>
            </a:r>
            <a:r>
              <a:rPr lang="de-DE" sz="4000" dirty="0" smtClean="0"/>
              <a:t>an.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52735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2148" y="1725769"/>
            <a:ext cx="12192000" cy="514343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72576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735998"/>
            <a:ext cx="9144000" cy="706437"/>
          </a:xfrm>
        </p:spPr>
        <p:txBody>
          <a:bodyPr>
            <a:normAutofit/>
          </a:bodyPr>
          <a:lstStyle/>
          <a:p>
            <a:r>
              <a:rPr lang="de-DE" sz="4000" dirty="0" smtClean="0"/>
              <a:t>Teilaufgabe a.2</a:t>
            </a:r>
            <a:endParaRPr lang="de-DE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Untertitel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58091" y="2009103"/>
                <a:ext cx="10149840" cy="4757457"/>
              </a:xfrm>
            </p:spPr>
            <p:txBody>
              <a:bodyPr>
                <a:normAutofit fontScale="85000" lnSpcReduction="20000"/>
              </a:bodyPr>
              <a:lstStyle/>
              <a:p>
                <a:pPr algn="l"/>
                <a:r>
                  <a:rPr lang="de-DE" sz="3100" u="sng" dirty="0" smtClean="0"/>
                  <a:t>gesucht</a:t>
                </a:r>
                <a:r>
                  <a:rPr lang="de-DE" sz="3100" dirty="0" smtClean="0"/>
                  <a:t>: Gleichgewicht in reinen Strategien</a:t>
                </a:r>
              </a:p>
              <a:p>
                <a:pPr algn="l"/>
                <a:r>
                  <a:rPr lang="de-DE" sz="3100" u="sng" dirty="0" smtClean="0"/>
                  <a:t>Lösung: </a:t>
                </a:r>
                <a:r>
                  <a:rPr lang="de-DE" sz="3100" dirty="0" smtClean="0"/>
                  <a:t>Profil </a:t>
                </a:r>
                <a14:m>
                  <m:oMath xmlns:m="http://schemas.openxmlformats.org/officeDocument/2006/math">
                    <m:r>
                      <a:rPr lang="de-DE" sz="3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𝓪</m:t>
                    </m:r>
                    <m:r>
                      <a:rPr lang="de-DE" sz="3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r>
                      <a:rPr lang="de-DE" sz="31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de-DE" sz="31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r>
                      <a:rPr lang="de-DE" sz="31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de-DE" sz="3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sz="31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de-DE" sz="31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r>
                      <a:rPr lang="de-DE" sz="31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de-DE" sz="3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sz="31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de-DE" sz="31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r>
                      <a:rPr lang="de-DE" sz="31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de-DE" sz="3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3100" b="1" dirty="0" smtClean="0"/>
                  <a:t> </a:t>
                </a:r>
                <a:r>
                  <a:rPr lang="de-DE" sz="3100" dirty="0" smtClean="0"/>
                  <a:t>mit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de-DE" sz="3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𝑛𝑙</m:t>
                          </m:r>
                        </m:e>
                      </m:d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de-DE" sz="3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1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h𝑎</m:t>
                          </m:r>
                        </m:e>
                      </m:d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=0.49, </m:t>
                      </m:r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de-DE" sz="3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1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𝑤𝑖</m:t>
                          </m:r>
                        </m:e>
                      </m:d>
                      <m:r>
                        <a:rPr lang="de-D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=0.02</m:t>
                      </m:r>
                    </m:oMath>
                  </m:oMathPara>
                </a14:m>
                <a:endParaRPr lang="de-DE" sz="31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de-DE" sz="3100" b="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Nordlichter werden nicht wechseln, da sie bereits für Astra stimmen und Becks (mit höchster Gewinnchance) ihre zweitbeste Alternative wäre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de-DE" sz="3100" dirty="0">
                    <a:solidFill>
                      <a:schemeClr val="accent5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H</a:t>
                </a:r>
                <a:r>
                  <a:rPr lang="de-DE" sz="3100" dirty="0" smtClean="0">
                    <a:solidFill>
                      <a:schemeClr val="accent5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anseaten werden nicht wechseln, da sie bereits für Becks stimmen und Astra (das gewinnen kann falls es zufällig genügend Nordlichter sind) ihre zweitbeste Alternative wäre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de-DE" sz="3100" b="0" dirty="0" smtClean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Wikinger werden nicht wechseln, da Carlsberg chancenlos ist und sie deshalb ihre zweitbeste Alternative unterstützen werden</a:t>
                </a:r>
                <a14:m>
                  <m:oMath xmlns:m="http://schemas.openxmlformats.org/officeDocument/2006/math">
                    <m:r>
                      <a:rPr lang="de-DE" sz="31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310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de-DE" sz="3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sz="3100" dirty="0" smtClean="0"/>
                  <a:t> kein Agent kann sich verbessern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de-DE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sz="3100" dirty="0" smtClean="0"/>
                  <a:t> </a:t>
                </a:r>
                <a14:m>
                  <m:oMath xmlns:m="http://schemas.openxmlformats.org/officeDocument/2006/math">
                    <m:r>
                      <a:rPr lang="de-DE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𝒶</m:t>
                    </m:r>
                  </m:oMath>
                </a14:m>
                <a:r>
                  <a:rPr lang="de-DE" sz="3100" dirty="0" smtClean="0"/>
                  <a:t> ist Nash-Gleichgewicht</a:t>
                </a:r>
                <a:endParaRPr lang="de-DE" sz="3100" dirty="0"/>
              </a:p>
            </p:txBody>
          </p:sp>
        </mc:Choice>
        <mc:Fallback>
          <p:sp>
            <p:nvSpPr>
              <p:cNvPr id="3" name="Untertite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58091" y="2009103"/>
                <a:ext cx="10149840" cy="4757457"/>
              </a:xfrm>
              <a:blipFill>
                <a:blip r:embed="rId2"/>
                <a:stretch>
                  <a:fillRect l="-1081" t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88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2148" y="1725769"/>
            <a:ext cx="12192000" cy="514343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72576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735998"/>
            <a:ext cx="9144000" cy="706437"/>
          </a:xfrm>
        </p:spPr>
        <p:txBody>
          <a:bodyPr>
            <a:normAutofit/>
          </a:bodyPr>
          <a:lstStyle/>
          <a:p>
            <a:r>
              <a:rPr lang="de-DE" sz="4000" dirty="0" smtClean="0"/>
              <a:t>Teilaufgabe a.3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2913023"/>
            <a:ext cx="8913224" cy="2508069"/>
          </a:xfrm>
        </p:spPr>
        <p:txBody>
          <a:bodyPr>
            <a:normAutofit/>
          </a:bodyPr>
          <a:lstStyle/>
          <a:p>
            <a:r>
              <a:rPr lang="de-DE" sz="4000" dirty="0"/>
              <a:t>Gibt es eine dominante Strategie </a:t>
            </a:r>
            <a:r>
              <a:rPr lang="de-DE" sz="4000" dirty="0" smtClean="0"/>
              <a:t>für w, </a:t>
            </a:r>
            <a:r>
              <a:rPr lang="de-DE" sz="4000" dirty="0"/>
              <a:t>falls |</a:t>
            </a:r>
            <a:r>
              <a:rPr lang="de-DE" sz="4000" dirty="0" smtClean="0"/>
              <a:t>N| </a:t>
            </a:r>
            <a:r>
              <a:rPr lang="de-DE" sz="4000" dirty="0"/>
              <a:t>= 3 </a:t>
            </a:r>
            <a:r>
              <a:rPr lang="de-DE" sz="4000" dirty="0" smtClean="0"/>
              <a:t>gilt?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57549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2148" y="1725769"/>
            <a:ext cx="12192000" cy="514343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72576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735998"/>
            <a:ext cx="9144000" cy="706437"/>
          </a:xfrm>
        </p:spPr>
        <p:txBody>
          <a:bodyPr>
            <a:normAutofit/>
          </a:bodyPr>
          <a:lstStyle/>
          <a:p>
            <a:r>
              <a:rPr lang="de-DE" sz="4000" dirty="0" smtClean="0"/>
              <a:t>Teilaufgabe a.3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40523" y="2149730"/>
            <a:ext cx="10162903" cy="4639891"/>
          </a:xfrm>
        </p:spPr>
        <p:txBody>
          <a:bodyPr>
            <a:normAutofit lnSpcReduction="10000"/>
          </a:bodyPr>
          <a:lstStyle/>
          <a:p>
            <a:pPr algn="l"/>
            <a:r>
              <a:rPr lang="de-DE" sz="3100" u="sng" dirty="0"/>
              <a:t>gesucht</a:t>
            </a:r>
            <a:r>
              <a:rPr lang="de-DE" sz="3100" dirty="0"/>
              <a:t>: </a:t>
            </a:r>
            <a:r>
              <a:rPr lang="de-DE" sz="3100" dirty="0" smtClean="0"/>
              <a:t>dominante Strategie für </a:t>
            </a:r>
            <a:r>
              <a:rPr lang="de-DE" sz="3100" dirty="0" smtClean="0">
                <a:solidFill>
                  <a:schemeClr val="accent6">
                    <a:lumMod val="75000"/>
                  </a:schemeClr>
                </a:solidFill>
              </a:rPr>
              <a:t>wi</a:t>
            </a:r>
            <a:r>
              <a:rPr lang="de-DE" sz="3100" dirty="0" smtClean="0"/>
              <a:t> bei |N| = 3</a:t>
            </a:r>
          </a:p>
          <a:p>
            <a:pPr algn="l"/>
            <a:endParaRPr lang="de-DE" sz="3100" dirty="0"/>
          </a:p>
          <a:p>
            <a:pPr algn="l"/>
            <a:endParaRPr lang="de-DE" sz="3100" dirty="0" smtClean="0"/>
          </a:p>
          <a:p>
            <a:pPr algn="l"/>
            <a:endParaRPr lang="de-DE" sz="3100" dirty="0"/>
          </a:p>
          <a:p>
            <a:pPr algn="l"/>
            <a:endParaRPr lang="de-DE" sz="3100" dirty="0" smtClean="0"/>
          </a:p>
          <a:p>
            <a:pPr algn="l"/>
            <a:endParaRPr lang="de-DE" sz="3100" dirty="0" smtClean="0"/>
          </a:p>
          <a:p>
            <a:pPr algn="l"/>
            <a:endParaRPr lang="de-DE" sz="1300" dirty="0"/>
          </a:p>
          <a:p>
            <a:pPr algn="l"/>
            <a:r>
              <a:rPr lang="de-DE" sz="3100" dirty="0" smtClean="0"/>
              <a:t>Für </a:t>
            </a:r>
            <a:r>
              <a:rPr lang="de-DE" sz="3100" dirty="0" smtClean="0">
                <a:solidFill>
                  <a:schemeClr val="accent6">
                    <a:lumMod val="75000"/>
                  </a:schemeClr>
                </a:solidFill>
              </a:rPr>
              <a:t>wi</a:t>
            </a:r>
            <a:r>
              <a:rPr lang="de-DE" sz="3100" dirty="0" smtClean="0"/>
              <a:t> ist c eine dominante Strategie bei |N| = 3, da die Auszahlung stets mindestens so hoch ist wie bei anderer Wahl.</a:t>
            </a:r>
            <a:endParaRPr lang="de-DE" sz="3100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01066"/>
              </p:ext>
            </p:extLst>
          </p:nvPr>
        </p:nvGraphicFramePr>
        <p:xfrm>
          <a:off x="2076995" y="2873827"/>
          <a:ext cx="7550333" cy="21586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619">
                  <a:extLst>
                    <a:ext uri="{9D8B030D-6E8A-4147-A177-3AD203B41FA5}">
                      <a16:colId xmlns:a16="http://schemas.microsoft.com/office/drawing/2014/main" val="3015363230"/>
                    </a:ext>
                  </a:extLst>
                </a:gridCol>
                <a:gridCol w="1078619">
                  <a:extLst>
                    <a:ext uri="{9D8B030D-6E8A-4147-A177-3AD203B41FA5}">
                      <a16:colId xmlns:a16="http://schemas.microsoft.com/office/drawing/2014/main" val="4061592624"/>
                    </a:ext>
                  </a:extLst>
                </a:gridCol>
                <a:gridCol w="1078619">
                  <a:extLst>
                    <a:ext uri="{9D8B030D-6E8A-4147-A177-3AD203B41FA5}">
                      <a16:colId xmlns:a16="http://schemas.microsoft.com/office/drawing/2014/main" val="3930806980"/>
                    </a:ext>
                  </a:extLst>
                </a:gridCol>
                <a:gridCol w="1078619">
                  <a:extLst>
                    <a:ext uri="{9D8B030D-6E8A-4147-A177-3AD203B41FA5}">
                      <a16:colId xmlns:a16="http://schemas.microsoft.com/office/drawing/2014/main" val="893668989"/>
                    </a:ext>
                  </a:extLst>
                </a:gridCol>
                <a:gridCol w="1078619">
                  <a:extLst>
                    <a:ext uri="{9D8B030D-6E8A-4147-A177-3AD203B41FA5}">
                      <a16:colId xmlns:a16="http://schemas.microsoft.com/office/drawing/2014/main" val="2715082701"/>
                    </a:ext>
                  </a:extLst>
                </a:gridCol>
                <a:gridCol w="1078619">
                  <a:extLst>
                    <a:ext uri="{9D8B030D-6E8A-4147-A177-3AD203B41FA5}">
                      <a16:colId xmlns:a16="http://schemas.microsoft.com/office/drawing/2014/main" val="445521207"/>
                    </a:ext>
                  </a:extLst>
                </a:gridCol>
                <a:gridCol w="1078619">
                  <a:extLst>
                    <a:ext uri="{9D8B030D-6E8A-4147-A177-3AD203B41FA5}">
                      <a16:colId xmlns:a16="http://schemas.microsoft.com/office/drawing/2014/main" val="1551757550"/>
                    </a:ext>
                  </a:extLst>
                </a:gridCol>
              </a:tblGrid>
              <a:tr h="506186"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ha</a:t>
                      </a:r>
                      <a:r>
                        <a:rPr lang="de-DE" b="1" dirty="0" smtClean="0"/>
                        <a:t>+</a:t>
                      </a:r>
                      <a:r>
                        <a:rPr lang="de-DE" b="1" dirty="0" smtClean="0">
                          <a:solidFill>
                            <a:srgbClr val="C00000"/>
                          </a:solidFill>
                        </a:rPr>
                        <a:t>nl</a:t>
                      </a:r>
                      <a:r>
                        <a:rPr lang="de-DE" b="1" dirty="0" smtClean="0"/>
                        <a:t> </a:t>
                      </a:r>
                      <a:r>
                        <a:rPr lang="de-DE" dirty="0" smtClean="0"/>
                        <a:t>      </a:t>
                      </a:r>
                    </a:p>
                    <a:p>
                      <a:pPr algn="l"/>
                      <a:r>
                        <a:rPr lang="de-DE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wi</a:t>
                      </a:r>
                      <a:endParaRPr lang="de-D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AA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AB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AC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BB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BC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CC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615733"/>
                  </a:ext>
                </a:extLst>
              </a:tr>
              <a:tr h="506186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1*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2*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3*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25424"/>
                  </a:ext>
                </a:extLst>
              </a:tr>
              <a:tr h="506186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1*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2*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2*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3*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212785"/>
                  </a:ext>
                </a:extLst>
              </a:tr>
              <a:tr h="506186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1*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2*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3*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2*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3*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3*</a:t>
                      </a:r>
                      <a:endParaRPr lang="de-DE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190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21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711</Words>
  <Application>Microsoft Office PowerPoint</Application>
  <PresentationFormat>Breitbild</PresentationFormat>
  <Paragraphs>271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Symbol</vt:lpstr>
      <vt:lpstr>Wingdings</vt:lpstr>
      <vt:lpstr>Office Theme</vt:lpstr>
      <vt:lpstr>Übungsblatt 09</vt:lpstr>
      <vt:lpstr>Teilaufgabe a</vt:lpstr>
      <vt:lpstr>Teilaufgabe a - Setting</vt:lpstr>
      <vt:lpstr>Teilaufgabe a.1</vt:lpstr>
      <vt:lpstr>Teilaufgabe a.1</vt:lpstr>
      <vt:lpstr>Teilaufgabe a.2</vt:lpstr>
      <vt:lpstr>Teilaufgabe a.2</vt:lpstr>
      <vt:lpstr>Teilaufgabe a.3</vt:lpstr>
      <vt:lpstr>Teilaufgabe a.3</vt:lpstr>
      <vt:lpstr>Teilaufgabe a.4</vt:lpstr>
      <vt:lpstr>Teilaufgabe a.4</vt:lpstr>
      <vt:lpstr>Teilaufgabe b</vt:lpstr>
      <vt:lpstr>Teilaufgabe b.1</vt:lpstr>
      <vt:lpstr>Teilaufgabe b.1</vt:lpstr>
      <vt:lpstr>Teilaufgabe b.2</vt:lpstr>
      <vt:lpstr>Teilaufgabe b.2</vt:lpstr>
      <vt:lpstr>Übungsgruppe 02 wünscht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Übungsblatt 01</dc:title>
  <dc:creator>Fridolin Mayr</dc:creator>
  <cp:lastModifiedBy>mayrfrid</cp:lastModifiedBy>
  <cp:revision>51</cp:revision>
  <dcterms:created xsi:type="dcterms:W3CDTF">2015-10-23T16:49:06Z</dcterms:created>
  <dcterms:modified xsi:type="dcterms:W3CDTF">2015-12-20T22:14:48Z</dcterms:modified>
</cp:coreProperties>
</file>