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58" r:id="rId5"/>
    <p:sldId id="266" r:id="rId6"/>
    <p:sldId id="270" r:id="rId7"/>
    <p:sldId id="267" r:id="rId8"/>
    <p:sldId id="260" r:id="rId9"/>
    <p:sldId id="271" r:id="rId10"/>
    <p:sldId id="259" r:id="rId11"/>
    <p:sldId id="261" r:id="rId12"/>
    <p:sldId id="268" r:id="rId13"/>
    <p:sldId id="262" r:id="rId14"/>
    <p:sldId id="263" r:id="rId15"/>
    <p:sldId id="272" r:id="rId16"/>
    <p:sldId id="273" r:id="rId17"/>
    <p:sldId id="274" r:id="rId18"/>
    <p:sldId id="276" r:id="rId19"/>
    <p:sldId id="277" r:id="rId20"/>
    <p:sldId id="275" r:id="rId21"/>
    <p:sldId id="278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D5BA-0D4E-4471-AF79-DA5732C23F14}" type="datetimeFigureOut">
              <a:rPr lang="de-DE" smtClean="0"/>
              <a:t>24.10.2015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33-39EE-4856-AC59-6E2420F600B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253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D5BA-0D4E-4471-AF79-DA5732C23F14}" type="datetimeFigureOut">
              <a:rPr lang="de-DE" smtClean="0"/>
              <a:t>24.10.2015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33-39EE-4856-AC59-6E2420F600B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770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D5BA-0D4E-4471-AF79-DA5732C23F14}" type="datetimeFigureOut">
              <a:rPr lang="de-DE" smtClean="0"/>
              <a:t>24.10.2015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33-39EE-4856-AC59-6E2420F600B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64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D5BA-0D4E-4471-AF79-DA5732C23F14}" type="datetimeFigureOut">
              <a:rPr lang="de-DE" smtClean="0"/>
              <a:t>24.10.2015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33-39EE-4856-AC59-6E2420F600B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369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D5BA-0D4E-4471-AF79-DA5732C23F14}" type="datetimeFigureOut">
              <a:rPr lang="de-DE" smtClean="0"/>
              <a:t>24.10.2015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33-39EE-4856-AC59-6E2420F600B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357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D5BA-0D4E-4471-AF79-DA5732C23F14}" type="datetimeFigureOut">
              <a:rPr lang="de-DE" smtClean="0"/>
              <a:t>24.10.2015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33-39EE-4856-AC59-6E2420F600B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903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D5BA-0D4E-4471-AF79-DA5732C23F14}" type="datetimeFigureOut">
              <a:rPr lang="de-DE" smtClean="0"/>
              <a:t>24.10.2015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33-39EE-4856-AC59-6E2420F600B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99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D5BA-0D4E-4471-AF79-DA5732C23F14}" type="datetimeFigureOut">
              <a:rPr lang="de-DE" smtClean="0"/>
              <a:t>24.10.2015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33-39EE-4856-AC59-6E2420F600B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875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D5BA-0D4E-4471-AF79-DA5732C23F14}" type="datetimeFigureOut">
              <a:rPr lang="de-DE" smtClean="0"/>
              <a:t>24.10.2015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33-39EE-4856-AC59-6E2420F600B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700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D5BA-0D4E-4471-AF79-DA5732C23F14}" type="datetimeFigureOut">
              <a:rPr lang="de-DE" smtClean="0"/>
              <a:t>24.10.2015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33-39EE-4856-AC59-6E2420F600B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190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D5BA-0D4E-4471-AF79-DA5732C23F14}" type="datetimeFigureOut">
              <a:rPr lang="de-DE" smtClean="0"/>
              <a:t>24.10.2015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33-39EE-4856-AC59-6E2420F600B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017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ED5BA-0D4E-4471-AF79-DA5732C23F14}" type="datetimeFigureOut">
              <a:rPr lang="de-DE" smtClean="0"/>
              <a:t>24.10.2015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14433-39EE-4856-AC59-6E2420F600B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428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2148" y="3509963"/>
            <a:ext cx="12192000" cy="3359244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3509963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057968"/>
            <a:ext cx="9144000" cy="2387600"/>
          </a:xfrm>
        </p:spPr>
        <p:txBody>
          <a:bodyPr>
            <a:normAutofit/>
          </a:bodyPr>
          <a:lstStyle/>
          <a:p>
            <a:r>
              <a:rPr lang="de-DE" sz="4000" dirty="0" smtClean="0"/>
              <a:t>Übungsblatt 01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Aufgabe 03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31730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0456" y="2215166"/>
            <a:ext cx="11706895" cy="4275786"/>
          </a:xfrm>
        </p:spPr>
        <p:txBody>
          <a:bodyPr>
            <a:normAutofit/>
          </a:bodyPr>
          <a:lstStyle/>
          <a:p>
            <a:r>
              <a:rPr lang="de-DE" sz="4000" dirty="0" smtClean="0"/>
              <a:t>(a.2)</a:t>
            </a:r>
          </a:p>
          <a:p>
            <a:endParaRPr lang="de-DE" sz="20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4000" dirty="0" smtClean="0"/>
              <a:t>Was passiert bei wiederholter Auslösung?</a:t>
            </a:r>
            <a:endParaRPr lang="de-DE" sz="4000" dirty="0"/>
          </a:p>
        </p:txBody>
      </p:sp>
      <p:sp>
        <p:nvSpPr>
          <p:cNvPr id="5" name="Rechteck 4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1524000" y="734521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Aufgabenstellung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74382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7" t="41314" r="20148" b="28826"/>
          <a:stretch/>
        </p:blipFill>
        <p:spPr>
          <a:xfrm>
            <a:off x="6723987" y="1716160"/>
            <a:ext cx="3155325" cy="204774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9606" y="730234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Teilaufgabe (a.2) – Button mit Krankheit</a:t>
            </a:r>
            <a:endParaRPr lang="de-DE" sz="4000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270460" y="2168458"/>
            <a:ext cx="5434885" cy="42757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000" u="sng" dirty="0" smtClean="0"/>
              <a:t>mehrmalige Button-Auslösung</a:t>
            </a:r>
          </a:p>
          <a:p>
            <a:pPr algn="l"/>
            <a:endParaRPr lang="de-DE" sz="1500" dirty="0" smtClean="0"/>
          </a:p>
          <a:p>
            <a:pPr marL="571500" indent="-571500" algn="l">
              <a:buFont typeface="Wingdings" panose="05000000000000000000" pitchFamily="2" charset="2"/>
              <a:buChar char="à"/>
            </a:pPr>
            <a:r>
              <a:rPr lang="de-DE" sz="3000" dirty="0" smtClean="0">
                <a:sym typeface="Wingdings" panose="05000000000000000000" pitchFamily="2" charset="2"/>
              </a:rPr>
              <a:t>Einpendeln auf Ausgangs-zustand wird verhindert</a:t>
            </a:r>
          </a:p>
          <a:p>
            <a:pPr marL="571500" indent="-571500" algn="l">
              <a:buFont typeface="Wingdings" panose="05000000000000000000" pitchFamily="2" charset="2"/>
              <a:buChar char="à"/>
            </a:pPr>
            <a:r>
              <a:rPr lang="de-DE" sz="3000" dirty="0" smtClean="0">
                <a:sym typeface="Wingdings" panose="05000000000000000000" pitchFamily="2" charset="2"/>
              </a:rPr>
              <a:t>dauerhaft weniger Schafe (etwa ein Viertel so viele)</a:t>
            </a:r>
          </a:p>
          <a:p>
            <a:pPr marL="571500" indent="-571500" algn="l">
              <a:buFont typeface="Wingdings" panose="05000000000000000000" pitchFamily="2" charset="2"/>
              <a:buChar char="à"/>
            </a:pPr>
            <a:r>
              <a:rPr lang="de-DE" sz="3000" dirty="0" smtClean="0">
                <a:sym typeface="Wingdings" panose="05000000000000000000" pitchFamily="2" charset="2"/>
              </a:rPr>
              <a:t>dadurch mehr Gras (wird weniger gefressen)</a:t>
            </a:r>
          </a:p>
          <a:p>
            <a:pPr marL="571500" indent="-571500" algn="l">
              <a:buFont typeface="Wingdings" panose="05000000000000000000" pitchFamily="2" charset="2"/>
              <a:buChar char="à"/>
            </a:pPr>
            <a:r>
              <a:rPr lang="de-DE" sz="3000" dirty="0" smtClean="0">
                <a:sym typeface="Wingdings" panose="05000000000000000000" pitchFamily="2" charset="2"/>
              </a:rPr>
              <a:t>bei gleichmäßigem Drücken bleibt dieser Zustand erhalten </a:t>
            </a:r>
            <a:endParaRPr lang="de-DE" sz="3000" dirty="0"/>
          </a:p>
        </p:txBody>
      </p:sp>
      <p:cxnSp>
        <p:nvCxnSpPr>
          <p:cNvPr id="7" name="Gerader Verbinder 6"/>
          <p:cNvCxnSpPr/>
          <p:nvPr/>
        </p:nvCxnSpPr>
        <p:spPr>
          <a:xfrm flipH="1">
            <a:off x="5808373" y="1883391"/>
            <a:ext cx="5573" cy="4800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2" t="41315" r="21068" b="29014"/>
          <a:stretch/>
        </p:blipFill>
        <p:spPr>
          <a:xfrm>
            <a:off x="6722770" y="3627423"/>
            <a:ext cx="4830558" cy="320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3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0456" y="2215166"/>
            <a:ext cx="11706895" cy="4275786"/>
          </a:xfrm>
        </p:spPr>
        <p:txBody>
          <a:bodyPr>
            <a:normAutofit/>
          </a:bodyPr>
          <a:lstStyle/>
          <a:p>
            <a:r>
              <a:rPr lang="de-DE" sz="4000" dirty="0" smtClean="0"/>
              <a:t>(a.3)</a:t>
            </a:r>
          </a:p>
          <a:p>
            <a:endParaRPr lang="de-DE" sz="20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4000" dirty="0" smtClean="0"/>
              <a:t>Wie wirkt sich eine Änderung der 30 auf 40 aus?</a:t>
            </a:r>
            <a:endParaRPr lang="de-DE" sz="4000" dirty="0"/>
          </a:p>
        </p:txBody>
      </p:sp>
      <p:sp>
        <p:nvSpPr>
          <p:cNvPr id="5" name="Rechteck 4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524000" y="734521"/>
            <a:ext cx="9144000" cy="7064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smtClean="0"/>
              <a:t>Aufgabenstellung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90351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9606" y="375386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Teilaufgabe (a.3) – Button mit Krankheit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4700" y="4752305"/>
            <a:ext cx="5911402" cy="2820473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to disease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ask turtles [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energy &lt; </a:t>
            </a:r>
            <a:r>
              <a:rPr lang="en-US" sz="25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 die ]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de-DE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Untertitel 2"/>
          <p:cNvSpPr txBox="1">
            <a:spLocks/>
          </p:cNvSpPr>
          <p:nvPr/>
        </p:nvSpPr>
        <p:spPr>
          <a:xfrm>
            <a:off x="246972" y="4754577"/>
            <a:ext cx="5911402" cy="2820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to disease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ask turtles [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energy &lt; 30 [ die ]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de-DE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244700" y="1839531"/>
            <a:ext cx="5258870" cy="3348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500" u="sng" dirty="0" smtClean="0"/>
              <a:t>Krankheit aggressiver</a:t>
            </a:r>
          </a:p>
          <a:p>
            <a:pPr algn="l"/>
            <a:endParaRPr lang="de-DE" sz="100" dirty="0" smtClean="0"/>
          </a:p>
          <a:p>
            <a:pPr marL="571500" indent="-571500" algn="l">
              <a:buFont typeface="Wingdings" panose="05000000000000000000" pitchFamily="2" charset="2"/>
              <a:buChar char="à"/>
            </a:pPr>
            <a:r>
              <a:rPr lang="de-DE" sz="2500" dirty="0" smtClean="0">
                <a:sym typeface="Wingdings" panose="05000000000000000000" pitchFamily="2" charset="2"/>
              </a:rPr>
              <a:t>mehr Schafe sterben</a:t>
            </a:r>
          </a:p>
          <a:p>
            <a:pPr marL="571500" indent="-571500" algn="l">
              <a:buFont typeface="Wingdings" panose="05000000000000000000" pitchFamily="2" charset="2"/>
              <a:buChar char="à"/>
            </a:pPr>
            <a:r>
              <a:rPr lang="de-DE" sz="2500" dirty="0" smtClean="0">
                <a:sym typeface="Wingdings" panose="05000000000000000000" pitchFamily="2" charset="2"/>
              </a:rPr>
              <a:t>noch mehr Gras (weniger wird gefressen)</a:t>
            </a:r>
          </a:p>
          <a:p>
            <a:pPr marL="571500" indent="-571500" algn="l">
              <a:buFont typeface="Wingdings" panose="05000000000000000000" pitchFamily="2" charset="2"/>
              <a:buChar char="à"/>
            </a:pPr>
            <a:r>
              <a:rPr lang="de-DE" sz="2500" dirty="0" smtClean="0">
                <a:sym typeface="Wingdings" panose="05000000000000000000" pitchFamily="2" charset="2"/>
              </a:rPr>
              <a:t>bei mehrmaligem Auslösen gewaltigere Auswirkungen</a:t>
            </a:r>
            <a:endParaRPr lang="de-DE" sz="2500" dirty="0"/>
          </a:p>
        </p:txBody>
      </p:sp>
      <p:cxnSp>
        <p:nvCxnSpPr>
          <p:cNvPr id="7" name="Gerader Verbinder 6"/>
          <p:cNvCxnSpPr/>
          <p:nvPr/>
        </p:nvCxnSpPr>
        <p:spPr>
          <a:xfrm flipH="1">
            <a:off x="5808373" y="1839531"/>
            <a:ext cx="5573" cy="4926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1" t="25915" r="20495" b="29390"/>
          <a:stretch/>
        </p:blipFill>
        <p:spPr>
          <a:xfrm>
            <a:off x="6439567" y="1771229"/>
            <a:ext cx="5130081" cy="502452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2" t="41315" r="21068" b="29014"/>
          <a:stretch/>
        </p:blipFill>
        <p:spPr>
          <a:xfrm>
            <a:off x="9017262" y="1755999"/>
            <a:ext cx="2677493" cy="177749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7" t="41314" r="20148" b="28826"/>
          <a:stretch/>
        </p:blipFill>
        <p:spPr>
          <a:xfrm>
            <a:off x="6278355" y="1755999"/>
            <a:ext cx="2738908" cy="177749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459606" y="730234"/>
            <a:ext cx="9144000" cy="7064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 smtClean="0"/>
              <a:t>Teilaufgabe (a.3) – Button mit Krankheit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721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  <p:bldP spid="1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0456" y="2215166"/>
            <a:ext cx="11706895" cy="4275786"/>
          </a:xfrm>
        </p:spPr>
        <p:txBody>
          <a:bodyPr>
            <a:normAutofit/>
          </a:bodyPr>
          <a:lstStyle/>
          <a:p>
            <a:r>
              <a:rPr lang="de-DE" sz="4000" dirty="0" smtClean="0"/>
              <a:t>(b)</a:t>
            </a:r>
          </a:p>
          <a:p>
            <a:endParaRPr lang="de-DE" sz="20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4000" dirty="0" smtClean="0"/>
              <a:t>Erstellen Sie einen Slider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4000" dirty="0" smtClean="0"/>
              <a:t>Aggressivität der Krankheit soll einstellbar sein</a:t>
            </a:r>
            <a:endParaRPr lang="de-DE" sz="4000" dirty="0"/>
          </a:p>
        </p:txBody>
      </p:sp>
      <p:sp>
        <p:nvSpPr>
          <p:cNvPr id="5" name="Rechteck 4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524000" y="734521"/>
            <a:ext cx="9144000" cy="7064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smtClean="0"/>
              <a:t>Aufgabenstellung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61814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-3741" y="1722244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9606" y="730230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Teilaufgabe (b) – Aggressivitäts-Slider</a:t>
            </a:r>
            <a:endParaRPr lang="de-DE" sz="4000" dirty="0"/>
          </a:p>
        </p:txBody>
      </p:sp>
      <p:sp>
        <p:nvSpPr>
          <p:cNvPr id="5" name="Pfeil nach rechts 4"/>
          <p:cNvSpPr/>
          <p:nvPr/>
        </p:nvSpPr>
        <p:spPr>
          <a:xfrm rot="9784152">
            <a:off x="6843719" y="3896816"/>
            <a:ext cx="1249251" cy="682580"/>
          </a:xfrm>
          <a:prstGeom prst="rightArrow">
            <a:avLst>
              <a:gd name="adj1" fmla="val 34906"/>
              <a:gd name="adj2" fmla="val 61321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43" t="39063" r="28367" b="41036"/>
          <a:stretch/>
        </p:blipFill>
        <p:spPr>
          <a:xfrm>
            <a:off x="6823881" y="3753135"/>
            <a:ext cx="1774209" cy="1023582"/>
          </a:xfrm>
          <a:prstGeom prst="rect">
            <a:avLst/>
          </a:prstGeom>
        </p:spPr>
      </p:pic>
      <p:grpSp>
        <p:nvGrpSpPr>
          <p:cNvPr id="12" name="Gruppieren 11"/>
          <p:cNvGrpSpPr/>
          <p:nvPr/>
        </p:nvGrpSpPr>
        <p:grpSpPr>
          <a:xfrm>
            <a:off x="117481" y="1856096"/>
            <a:ext cx="6653923" cy="4341596"/>
            <a:chOff x="390439" y="1856096"/>
            <a:chExt cx="6653923" cy="4341596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26" t="7680" r="38848" b="29014"/>
            <a:stretch/>
          </p:blipFill>
          <p:spPr>
            <a:xfrm>
              <a:off x="395785" y="1856096"/>
              <a:ext cx="6648577" cy="4341596"/>
            </a:xfrm>
            <a:prstGeom prst="rect">
              <a:avLst/>
            </a:prstGeom>
          </p:spPr>
        </p:pic>
        <p:pic>
          <p:nvPicPr>
            <p:cNvPr id="4" name="Grafik 3"/>
            <p:cNvPicPr>
              <a:picLocks noChangeAspect="1"/>
            </p:cNvPicPr>
            <p:nvPr/>
          </p:nvPicPr>
          <p:blipFill rotWithShape="1">
            <a:blip r:embed="rId4"/>
            <a:srcRect l="5246" t="9655" r="73696" b="81507"/>
            <a:stretch/>
          </p:blipFill>
          <p:spPr>
            <a:xfrm>
              <a:off x="390439" y="1857898"/>
              <a:ext cx="2349470" cy="554431"/>
            </a:xfrm>
            <a:prstGeom prst="rect">
              <a:avLst/>
            </a:prstGeom>
          </p:spPr>
        </p:pic>
      </p:grpSp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31" t="48660" r="42340" b="40726"/>
          <a:stretch/>
        </p:blipFill>
        <p:spPr>
          <a:xfrm>
            <a:off x="5182408" y="4244454"/>
            <a:ext cx="1641473" cy="54591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31" t="57991" b="-1"/>
          <a:stretch/>
        </p:blipFill>
        <p:spPr>
          <a:xfrm>
            <a:off x="5186148" y="4708478"/>
            <a:ext cx="6810233" cy="2160728"/>
          </a:xfrm>
          <a:prstGeom prst="rect">
            <a:avLst/>
          </a:prstGeom>
        </p:spPr>
      </p:pic>
      <p:sp>
        <p:nvSpPr>
          <p:cNvPr id="6" name="Untertitel 2"/>
          <p:cNvSpPr txBox="1">
            <a:spLocks/>
          </p:cNvSpPr>
          <p:nvPr/>
        </p:nvSpPr>
        <p:spPr>
          <a:xfrm>
            <a:off x="5231483" y="4746504"/>
            <a:ext cx="6974165" cy="2441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US" sz="2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to disease</a:t>
            </a:r>
          </a:p>
          <a:p>
            <a:pPr algn="l">
              <a:spcBef>
                <a:spcPts val="600"/>
              </a:spcBef>
            </a:pP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ask turtles [</a:t>
            </a:r>
          </a:p>
          <a:p>
            <a:pPr algn="l">
              <a:spcBef>
                <a:spcPts val="600"/>
              </a:spcBef>
            </a:pP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energy &lt; </a:t>
            </a:r>
            <a:r>
              <a:rPr lang="en-US" sz="25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energy-to-death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[die]</a:t>
            </a:r>
          </a:p>
          <a:p>
            <a:pPr algn="l">
              <a:spcBef>
                <a:spcPts val="600"/>
              </a:spcBef>
            </a:pP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algn="l">
              <a:spcBef>
                <a:spcPts val="600"/>
              </a:spcBef>
            </a:pP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de-DE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Untertitel 2"/>
          <p:cNvSpPr txBox="1">
            <a:spLocks/>
          </p:cNvSpPr>
          <p:nvPr/>
        </p:nvSpPr>
        <p:spPr>
          <a:xfrm>
            <a:off x="5231483" y="4737725"/>
            <a:ext cx="6974165" cy="2441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US" sz="2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to disease</a:t>
            </a:r>
          </a:p>
          <a:p>
            <a:pPr algn="l">
              <a:spcBef>
                <a:spcPts val="600"/>
              </a:spcBef>
            </a:pP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ask turtles [</a:t>
            </a:r>
          </a:p>
          <a:p>
            <a:pPr algn="l">
              <a:spcBef>
                <a:spcPts val="600"/>
              </a:spcBef>
            </a:pP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energy &lt; 40 [die]</a:t>
            </a:r>
          </a:p>
          <a:p>
            <a:pPr algn="l">
              <a:spcBef>
                <a:spcPts val="600"/>
              </a:spcBef>
            </a:pP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algn="l">
              <a:spcBef>
                <a:spcPts val="600"/>
              </a:spcBef>
            </a:pP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de-DE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-7482" y="1834188"/>
            <a:ext cx="1245704" cy="54725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93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3" grpId="0"/>
      <p:bldP spid="13" grpId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0456" y="2215166"/>
            <a:ext cx="11706895" cy="4275786"/>
          </a:xfrm>
        </p:spPr>
        <p:txBody>
          <a:bodyPr>
            <a:normAutofit/>
          </a:bodyPr>
          <a:lstStyle/>
          <a:p>
            <a:r>
              <a:rPr lang="de-DE" sz="3800" dirty="0" smtClean="0"/>
              <a:t>(c.1)</a:t>
            </a:r>
          </a:p>
          <a:p>
            <a:endParaRPr lang="de-DE" sz="38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800" dirty="0" smtClean="0"/>
              <a:t>Erstellen Sie einen Button, der eine Regenzeit simuliert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800" dirty="0" smtClean="0"/>
              <a:t>Bei Regenzeit wächst 50 % der abgegrasten Fläche sofort nach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800" dirty="0" smtClean="0"/>
              <a:t>Auswirkung des unerwarteten Essensnachschubs auf die Schafspopulation</a:t>
            </a:r>
            <a:endParaRPr lang="de-DE" sz="3800" dirty="0"/>
          </a:p>
        </p:txBody>
      </p:sp>
      <p:sp>
        <p:nvSpPr>
          <p:cNvPr id="5" name="Rechteck 4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524000" y="734521"/>
            <a:ext cx="9144000" cy="7064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smtClean="0"/>
              <a:t>Aufgabenstellung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20450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9606" y="730229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Teilaufgabe (c.1) – Button für Regenzeit</a:t>
            </a:r>
            <a:endParaRPr lang="de-DE" sz="40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0" t="19082" r="45577" b="13332"/>
          <a:stretch/>
        </p:blipFill>
        <p:spPr>
          <a:xfrm>
            <a:off x="568674" y="2006223"/>
            <a:ext cx="5722946" cy="4662152"/>
          </a:xfrm>
          <a:prstGeom prst="rect">
            <a:avLst/>
          </a:prstGeom>
        </p:spPr>
      </p:pic>
      <p:sp>
        <p:nvSpPr>
          <p:cNvPr id="8" name="Pfeil nach rechts 7"/>
          <p:cNvSpPr/>
          <p:nvPr/>
        </p:nvSpPr>
        <p:spPr>
          <a:xfrm rot="17607652">
            <a:off x="-55953" y="5618221"/>
            <a:ext cx="1249251" cy="682580"/>
          </a:xfrm>
          <a:prstGeom prst="rightArrow">
            <a:avLst>
              <a:gd name="adj1" fmla="val 34906"/>
              <a:gd name="adj2" fmla="val 61321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21" r="85895"/>
          <a:stretch/>
        </p:blipFill>
        <p:spPr>
          <a:xfrm>
            <a:off x="0" y="4885899"/>
            <a:ext cx="1719618" cy="198489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687402" y="2559889"/>
            <a:ext cx="563652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to </a:t>
            </a:r>
            <a:r>
              <a:rPr lang="en-US" sz="2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grow</a:t>
            </a:r>
          </a:p>
          <a:p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ask 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patches [</a:t>
            </a:r>
          </a:p>
          <a:p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</a:t>
            </a: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pcolor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= black [</a:t>
            </a:r>
          </a:p>
          <a:p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if 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random 100 &lt; 50 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set </a:t>
            </a: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pcolor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green</a:t>
            </a:r>
          </a:p>
          <a:p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  <a:endParaRPr lang="en-US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  <a:endParaRPr lang="en-US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]</a:t>
            </a:r>
            <a:endParaRPr lang="en-US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de-DE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Gerader Verbinder 9"/>
          <p:cNvCxnSpPr/>
          <p:nvPr/>
        </p:nvCxnSpPr>
        <p:spPr>
          <a:xfrm flipH="1">
            <a:off x="6531703" y="1839531"/>
            <a:ext cx="5573" cy="4926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66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1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1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401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01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0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270460" y="2168464"/>
            <a:ext cx="5434885" cy="4275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000" u="sng" dirty="0" smtClean="0"/>
              <a:t>Auslösung des Essensnachschubs:</a:t>
            </a:r>
          </a:p>
          <a:p>
            <a:pPr algn="l"/>
            <a:endParaRPr lang="de-DE" sz="1500" dirty="0" smtClean="0"/>
          </a:p>
          <a:p>
            <a:pPr marL="571500" indent="-571500" algn="l">
              <a:buFont typeface="Wingdings" panose="05000000000000000000" pitchFamily="2" charset="2"/>
              <a:buChar char="à"/>
            </a:pPr>
            <a:r>
              <a:rPr lang="de-DE" sz="3000" dirty="0" smtClean="0">
                <a:sym typeface="Wingdings" panose="05000000000000000000" pitchFamily="2" charset="2"/>
              </a:rPr>
              <a:t>Population der Schafe steigt mit der Zeit etwas an</a:t>
            </a:r>
          </a:p>
          <a:p>
            <a:pPr marL="571500" indent="-571500" algn="l">
              <a:buFont typeface="Wingdings" panose="05000000000000000000" pitchFamily="2" charset="2"/>
              <a:buChar char="à"/>
            </a:pPr>
            <a:r>
              <a:rPr lang="de-DE" sz="3000" dirty="0" smtClean="0">
                <a:sym typeface="Wingdings" panose="05000000000000000000" pitchFamily="2" charset="2"/>
              </a:rPr>
              <a:t>Grasangebot sinkt schnell wieder ab</a:t>
            </a:r>
          </a:p>
          <a:p>
            <a:pPr marL="571500" indent="-571500" algn="l">
              <a:buFont typeface="Wingdings" panose="05000000000000000000" pitchFamily="2" charset="2"/>
              <a:buChar char="à"/>
            </a:pPr>
            <a:r>
              <a:rPr lang="de-DE" sz="3000" dirty="0" smtClean="0">
                <a:sym typeface="Wingdings" panose="05000000000000000000" pitchFamily="2" charset="2"/>
              </a:rPr>
              <a:t>Schafpopulation nähert sich langsam wieder dem „Ausgangswert“ an 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47" t="41880" r="1637" b="20998"/>
          <a:stretch/>
        </p:blipFill>
        <p:spPr>
          <a:xfrm>
            <a:off x="6400799" y="2319923"/>
            <a:ext cx="5344734" cy="365587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1459606" y="730229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Teilaufgabe (c.1) – Button für Regenzeit</a:t>
            </a:r>
            <a:endParaRPr lang="de-DE" sz="4000" dirty="0"/>
          </a:p>
        </p:txBody>
      </p:sp>
      <p:cxnSp>
        <p:nvCxnSpPr>
          <p:cNvPr id="11" name="Gerader Verbinder 10"/>
          <p:cNvCxnSpPr/>
          <p:nvPr/>
        </p:nvCxnSpPr>
        <p:spPr>
          <a:xfrm flipH="1">
            <a:off x="6013084" y="1839531"/>
            <a:ext cx="5573" cy="4926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74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0456" y="2215166"/>
            <a:ext cx="11706895" cy="4275786"/>
          </a:xfrm>
        </p:spPr>
        <p:txBody>
          <a:bodyPr>
            <a:normAutofit/>
          </a:bodyPr>
          <a:lstStyle/>
          <a:p>
            <a:r>
              <a:rPr lang="de-DE" sz="3800" dirty="0" smtClean="0"/>
              <a:t>(c.2)</a:t>
            </a:r>
          </a:p>
          <a:p>
            <a:endParaRPr lang="de-DE" sz="38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800" dirty="0" smtClean="0"/>
              <a:t>Was passiert, wenn gleichzeitig Schafe erkranken und die Regenzeit Essensnachschub liefert?</a:t>
            </a:r>
            <a:endParaRPr lang="de-DE" sz="3800" dirty="0"/>
          </a:p>
        </p:txBody>
      </p:sp>
      <p:sp>
        <p:nvSpPr>
          <p:cNvPr id="5" name="Rechteck 4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524000" y="734521"/>
            <a:ext cx="9144000" cy="7064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 smtClean="0"/>
              <a:t>Aufgabenstellung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57616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2148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35998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Aufgabenstellung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2588655"/>
            <a:ext cx="9144000" cy="4275786"/>
          </a:xfrm>
        </p:spPr>
        <p:txBody>
          <a:bodyPr>
            <a:normAutofit/>
          </a:bodyPr>
          <a:lstStyle/>
          <a:p>
            <a:r>
              <a:rPr lang="de-DE" sz="4000" dirty="0" smtClean="0"/>
              <a:t>Lernen Sie NetLogo kennen.</a:t>
            </a:r>
          </a:p>
          <a:p>
            <a:endParaRPr lang="de-DE" sz="4000" dirty="0" smtClean="0"/>
          </a:p>
          <a:p>
            <a:r>
              <a:rPr lang="de-DE" sz="4000" dirty="0" smtClean="0"/>
              <a:t>Erweitern Sie das Modell</a:t>
            </a:r>
          </a:p>
          <a:p>
            <a:r>
              <a:rPr lang="de-DE" sz="4000" dirty="0" smtClean="0"/>
              <a:t>„Ökosystem aus Pflanzenfressern“</a:t>
            </a:r>
          </a:p>
          <a:p>
            <a:r>
              <a:rPr lang="de-DE" sz="4000" dirty="0" smtClean="0"/>
              <a:t>im 3. Teil des Tutorials. 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26191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0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9606" y="730233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Teilaufgabe (c.2) – Simultanität</a:t>
            </a:r>
            <a:endParaRPr lang="de-DE" sz="4000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138977" y="2014868"/>
            <a:ext cx="5434885" cy="4520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000" u="sng" dirty="0" smtClean="0"/>
              <a:t>Zusammenfall von Krankheit und Regenzeit</a:t>
            </a:r>
          </a:p>
          <a:p>
            <a:pPr algn="l"/>
            <a:endParaRPr lang="de-DE" sz="1500" dirty="0" smtClean="0"/>
          </a:p>
          <a:p>
            <a:pPr marL="571500" indent="-571500" algn="l">
              <a:buFont typeface="Wingdings" panose="05000000000000000000" pitchFamily="2" charset="2"/>
              <a:buChar char="à"/>
            </a:pPr>
            <a:r>
              <a:rPr lang="de-DE" sz="3000" dirty="0" smtClean="0">
                <a:sym typeface="Wingdings" panose="05000000000000000000" pitchFamily="2" charset="2"/>
              </a:rPr>
              <a:t>Auswirkungen verstärken sich</a:t>
            </a:r>
          </a:p>
          <a:p>
            <a:pPr marL="571500" indent="-571500" algn="l">
              <a:buFont typeface="Wingdings" panose="05000000000000000000" pitchFamily="2" charset="2"/>
              <a:buChar char="à"/>
            </a:pPr>
            <a:r>
              <a:rPr lang="de-DE" sz="3000" dirty="0" smtClean="0">
                <a:sym typeface="Wingdings" panose="05000000000000000000" pitchFamily="2" charset="2"/>
              </a:rPr>
              <a:t>Schafpopulation </a:t>
            </a:r>
            <a:r>
              <a:rPr lang="de-DE" sz="3000" dirty="0" smtClean="0">
                <a:sym typeface="Wingdings" panose="05000000000000000000" pitchFamily="2" charset="2"/>
              </a:rPr>
              <a:t>pendelt sich schneller wieder ein (da mehr Gras vorhanden)</a:t>
            </a:r>
          </a:p>
          <a:p>
            <a:pPr marL="571500" indent="-571500" algn="l">
              <a:buFont typeface="Wingdings" panose="05000000000000000000" pitchFamily="2" charset="2"/>
              <a:buChar char="à"/>
            </a:pPr>
            <a:r>
              <a:rPr lang="de-DE" sz="3000" dirty="0" smtClean="0">
                <a:sym typeface="Wingdings" panose="05000000000000000000" pitchFamily="2" charset="2"/>
              </a:rPr>
              <a:t>Grasangebot pendelt sich langsamer wieder ein (da weniger Schafe fressen)</a:t>
            </a:r>
            <a:endParaRPr lang="de-DE" sz="30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83" t="33240" r="15157" b="36938"/>
          <a:stretch/>
        </p:blipFill>
        <p:spPr>
          <a:xfrm>
            <a:off x="6264322" y="3713669"/>
            <a:ext cx="5704765" cy="297373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47" t="41880" r="1637" b="20998"/>
          <a:stretch/>
        </p:blipFill>
        <p:spPr>
          <a:xfrm>
            <a:off x="9174122" y="1807657"/>
            <a:ext cx="2786508" cy="190601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63" t="41690" r="20148" b="28826"/>
          <a:stretch/>
        </p:blipFill>
        <p:spPr>
          <a:xfrm>
            <a:off x="6284357" y="1807657"/>
            <a:ext cx="2921209" cy="1918952"/>
          </a:xfrm>
          <a:prstGeom prst="rect">
            <a:avLst/>
          </a:prstGeom>
        </p:spPr>
      </p:pic>
      <p:cxnSp>
        <p:nvCxnSpPr>
          <p:cNvPr id="11" name="Gerader Verbinder 10"/>
          <p:cNvCxnSpPr/>
          <p:nvPr/>
        </p:nvCxnSpPr>
        <p:spPr>
          <a:xfrm flipH="1">
            <a:off x="5712838" y="1839531"/>
            <a:ext cx="5573" cy="4926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48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2148" y="3509963"/>
            <a:ext cx="12192000" cy="3359244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0" y="0"/>
            <a:ext cx="12192000" cy="3509963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054123"/>
            <a:ext cx="9144000" cy="2387600"/>
          </a:xfrm>
        </p:spPr>
        <p:txBody>
          <a:bodyPr>
            <a:normAutofit/>
          </a:bodyPr>
          <a:lstStyle/>
          <a:p>
            <a:r>
              <a:rPr lang="de-DE" sz="4000" dirty="0" smtClean="0"/>
              <a:t>Übungsgruppe 02 sagt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Danke!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35053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35998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Was ist NetLogo?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2418836"/>
            <a:ext cx="9144000" cy="4275786"/>
          </a:xfrm>
        </p:spPr>
        <p:txBody>
          <a:bodyPr>
            <a:normAutofit lnSpcReduction="1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4000" dirty="0" smtClean="0"/>
              <a:t>Programmierumgebung zur Modellierung von selbstorganisierenden adaptiven Systemen</a:t>
            </a:r>
          </a:p>
          <a:p>
            <a:pPr algn="l"/>
            <a:endParaRPr lang="de-DE" sz="15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4000" dirty="0" smtClean="0"/>
              <a:t>einfache Programmierung durch vorgefertigte Bedienelemente</a:t>
            </a:r>
          </a:p>
          <a:p>
            <a:pPr algn="l"/>
            <a:endParaRPr lang="de-DE" sz="15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4000" dirty="0" smtClean="0"/>
              <a:t>große Simulations-Bibliothek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1291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2586" y="737286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Modell „Ökosystem aus Pflanzenfressern“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17431" y="1948392"/>
            <a:ext cx="10174310" cy="4803820"/>
          </a:xfrm>
        </p:spPr>
        <p:txBody>
          <a:bodyPr>
            <a:normAutofit/>
          </a:bodyPr>
          <a:lstStyle/>
          <a:p>
            <a:pPr algn="l"/>
            <a:r>
              <a:rPr lang="de-DE" sz="2500" u="sng" dirty="0" smtClean="0"/>
              <a:t>Ausgangssituation aus Tutorial: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2500" dirty="0" smtClean="0"/>
              <a:t>100 „Turtles“ (Pflanzenfresser, z.B. Schafe)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2500" dirty="0" smtClean="0"/>
              <a:t>ein großes Feld voller Gras (grüne Felder = „patches“)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2500" dirty="0" smtClean="0"/>
              <a:t>Schafe laufen in jeder Iteration (Tick) einen Schritt in zufällige Richtung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2500" dirty="0" smtClean="0"/>
              <a:t>jedes Schaf hat Energielevel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2500" dirty="0" smtClean="0"/>
              <a:t>Schaf frisst Gras </a:t>
            </a:r>
            <a:r>
              <a:rPr lang="de-DE" sz="2500" dirty="0" smtClean="0">
                <a:sym typeface="Wingdings" panose="05000000000000000000" pitchFamily="2" charset="2"/>
              </a:rPr>
              <a:t> 10 mehr Energie, Feld wird schwarz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2500" dirty="0" smtClean="0">
                <a:sym typeface="Wingdings" panose="05000000000000000000" pitchFamily="2" charset="2"/>
              </a:rPr>
              <a:t>Schaf läuft einen Schritt  1 weniger Energie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2500" dirty="0" smtClean="0">
                <a:sym typeface="Wingdings" panose="05000000000000000000" pitchFamily="2" charset="2"/>
              </a:rPr>
              <a:t>Schafe ohne Energie sterben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2500" dirty="0" smtClean="0">
                <a:sym typeface="Wingdings" panose="05000000000000000000" pitchFamily="2" charset="2"/>
              </a:rPr>
              <a:t>Schafe mit Energie &gt;50 gebären neues Schaf und geben 50 an dieses ab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2500" dirty="0" smtClean="0">
                <a:sym typeface="Wingdings" panose="05000000000000000000" pitchFamily="2" charset="2"/>
              </a:rPr>
              <a:t>Gras wächst in jeder Iteration zu 3 % nach</a:t>
            </a:r>
            <a:endParaRPr lang="de-DE" sz="25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de-DE" sz="25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de-DE" sz="2500" dirty="0"/>
          </a:p>
        </p:txBody>
      </p:sp>
    </p:spTree>
    <p:extLst>
      <p:ext uri="{BB962C8B-B14F-4D97-AF65-F5344CB8AC3E}">
        <p14:creationId xmlns:p14="http://schemas.microsoft.com/office/powerpoint/2010/main" val="134704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17431" y="1817762"/>
            <a:ext cx="10174310" cy="4803820"/>
          </a:xfrm>
        </p:spPr>
        <p:txBody>
          <a:bodyPr>
            <a:normAutofit/>
          </a:bodyPr>
          <a:lstStyle/>
          <a:p>
            <a:pPr algn="l"/>
            <a:r>
              <a:rPr lang="de-DE" sz="2500" u="sng" dirty="0" smtClean="0"/>
              <a:t>Ausgangssituation aus Tutorial:</a:t>
            </a:r>
          </a:p>
          <a:p>
            <a:pPr algn="l"/>
            <a:endParaRPr lang="de-DE" sz="25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de-DE" sz="2500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1017431" y="2340413"/>
            <a:ext cx="10315978" cy="4492427"/>
            <a:chOff x="1017431" y="2340413"/>
            <a:chExt cx="10315978" cy="4492427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" t="5071" r="8174" b="29953"/>
            <a:stretch/>
          </p:blipFill>
          <p:spPr>
            <a:xfrm>
              <a:off x="1017431" y="2340413"/>
              <a:ext cx="10135605" cy="4456060"/>
            </a:xfrm>
            <a:prstGeom prst="rect">
              <a:avLst/>
            </a:prstGeom>
          </p:spPr>
        </p:pic>
        <p:sp>
          <p:nvSpPr>
            <p:cNvPr id="5" name="Textfeld 4"/>
            <p:cNvSpPr txBox="1"/>
            <p:nvPr/>
          </p:nvSpPr>
          <p:spPr>
            <a:xfrm>
              <a:off x="10019763" y="6094176"/>
              <a:ext cx="131364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i="1" dirty="0" smtClean="0"/>
                <a:t>Quelle: NetLogo 5.2.1 (Screenshot)</a:t>
              </a:r>
              <a:endParaRPr lang="de-DE" sz="1400" i="1" dirty="0"/>
            </a:p>
          </p:txBody>
        </p:sp>
      </p:grpSp>
      <p:sp>
        <p:nvSpPr>
          <p:cNvPr id="7" name="Rechteck 6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1532586" y="737286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Modell „Ökosystem aus Pflanzenfressern“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409468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17431" y="1804699"/>
            <a:ext cx="10174310" cy="4803820"/>
          </a:xfrm>
        </p:spPr>
        <p:txBody>
          <a:bodyPr>
            <a:normAutofit/>
          </a:bodyPr>
          <a:lstStyle/>
          <a:p>
            <a:pPr algn="l"/>
            <a:r>
              <a:rPr lang="de-DE" sz="2500" u="sng" dirty="0" smtClean="0"/>
              <a:t>Ausgangssituation aus Tutorial </a:t>
            </a:r>
            <a:r>
              <a:rPr lang="de-DE" sz="2500" dirty="0" smtClean="0"/>
              <a:t>(einmal ausgeführt, 500 Iterationen):</a:t>
            </a:r>
          </a:p>
          <a:p>
            <a:pPr algn="l"/>
            <a:endParaRPr lang="de-DE" sz="2500" dirty="0" smtClean="0"/>
          </a:p>
          <a:p>
            <a:pPr algn="l"/>
            <a:endParaRPr lang="de-DE" sz="2500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849937" y="2353078"/>
            <a:ext cx="10499044" cy="4469521"/>
            <a:chOff x="849937" y="2353078"/>
            <a:chExt cx="10499044" cy="4469521"/>
          </a:xfrm>
        </p:grpSpPr>
        <p:grpSp>
          <p:nvGrpSpPr>
            <p:cNvPr id="8" name="Gruppieren 7"/>
            <p:cNvGrpSpPr/>
            <p:nvPr/>
          </p:nvGrpSpPr>
          <p:grpSpPr>
            <a:xfrm>
              <a:off x="849937" y="2353078"/>
              <a:ext cx="10341804" cy="4430332"/>
              <a:chOff x="849937" y="2235511"/>
              <a:chExt cx="10341804" cy="4430332"/>
            </a:xfrm>
          </p:grpSpPr>
          <p:pic>
            <p:nvPicPr>
              <p:cNvPr id="6" name="Grafik 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63" t="7699" r="8487" b="27700"/>
              <a:stretch/>
            </p:blipFill>
            <p:spPr>
              <a:xfrm>
                <a:off x="849937" y="2235511"/>
                <a:ext cx="10341804" cy="4430332"/>
              </a:xfrm>
              <a:prstGeom prst="rect">
                <a:avLst/>
              </a:prstGeom>
            </p:spPr>
          </p:pic>
          <p:sp>
            <p:nvSpPr>
              <p:cNvPr id="7" name="Rechteck 6"/>
              <p:cNvSpPr/>
              <p:nvPr/>
            </p:nvSpPr>
            <p:spPr>
              <a:xfrm>
                <a:off x="1017431" y="4636394"/>
                <a:ext cx="1081825" cy="3992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" name="Textfeld 4"/>
            <p:cNvSpPr txBox="1"/>
            <p:nvPr/>
          </p:nvSpPr>
          <p:spPr>
            <a:xfrm>
              <a:off x="10035335" y="6083935"/>
              <a:ext cx="131364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i="1" dirty="0" smtClean="0"/>
                <a:t>Quelle: NetLogo 5.2.1 (Screenshot)</a:t>
              </a:r>
              <a:endParaRPr lang="de-DE" sz="1400" i="1" dirty="0"/>
            </a:p>
          </p:txBody>
        </p:sp>
      </p:grpSp>
      <p:sp>
        <p:nvSpPr>
          <p:cNvPr id="9" name="Rechteck 8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1532586" y="737286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Modell „Ökosystem aus Pflanzenfressern“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21185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34521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Aufgabenstellung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0456" y="2215166"/>
            <a:ext cx="11706895" cy="4275786"/>
          </a:xfrm>
        </p:spPr>
        <p:txBody>
          <a:bodyPr>
            <a:normAutofit/>
          </a:bodyPr>
          <a:lstStyle/>
          <a:p>
            <a:r>
              <a:rPr lang="de-DE" sz="4000" dirty="0" smtClean="0"/>
              <a:t>(a.1)</a:t>
            </a:r>
          </a:p>
          <a:p>
            <a:endParaRPr lang="de-DE" sz="20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4000" dirty="0" smtClean="0"/>
              <a:t>Erstellen Sie einen Button, der eine Krankheit auslöst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4000" dirty="0" smtClean="0"/>
              <a:t>Krankheit tötet alle Schafe mit Energie &lt; 30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29967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9606" y="733191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Teilaufgabe (a.1) – Button mit Krankheit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32209" y="2762985"/>
            <a:ext cx="5911402" cy="2820473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to disease</a:t>
            </a:r>
          </a:p>
          <a:p>
            <a:pPr algn="l"/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ask turtles [</a:t>
            </a:r>
          </a:p>
          <a:p>
            <a:pPr algn="l"/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energy &lt; 30 [ die ]</a:t>
            </a:r>
          </a:p>
          <a:p>
            <a:pPr algn="l"/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algn="l"/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de-DE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6949" r="49460" b="28451"/>
          <a:stretch/>
        </p:blipFill>
        <p:spPr>
          <a:xfrm>
            <a:off x="551552" y="2116429"/>
            <a:ext cx="5112913" cy="4430333"/>
          </a:xfrm>
          <a:prstGeom prst="rect">
            <a:avLst/>
          </a:prstGeom>
        </p:spPr>
      </p:pic>
      <p:sp>
        <p:nvSpPr>
          <p:cNvPr id="5" name="Pfeil nach rechts 4"/>
          <p:cNvSpPr/>
          <p:nvPr/>
        </p:nvSpPr>
        <p:spPr>
          <a:xfrm rot="17630540">
            <a:off x="293848" y="5245996"/>
            <a:ext cx="1249251" cy="682580"/>
          </a:xfrm>
          <a:prstGeom prst="rightArrow">
            <a:avLst>
              <a:gd name="adj1" fmla="val 34906"/>
              <a:gd name="adj2" fmla="val 61321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8" name="Gerader Verbinder 7"/>
          <p:cNvCxnSpPr/>
          <p:nvPr/>
        </p:nvCxnSpPr>
        <p:spPr>
          <a:xfrm>
            <a:off x="5936974" y="1842052"/>
            <a:ext cx="0" cy="4850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463826" y="2116429"/>
            <a:ext cx="1245704" cy="54725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51552" y="4545496"/>
            <a:ext cx="1157978" cy="175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72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1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1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6" t="14835" r="20148" b="28826"/>
          <a:stretch/>
        </p:blipFill>
        <p:spPr>
          <a:xfrm>
            <a:off x="4194220" y="2365656"/>
            <a:ext cx="7997780" cy="3863663"/>
          </a:xfrm>
          <a:prstGeom prst="rect">
            <a:avLst/>
          </a:prstGeom>
        </p:spPr>
      </p:pic>
      <p:sp>
        <p:nvSpPr>
          <p:cNvPr id="5" name="Untertitel 2"/>
          <p:cNvSpPr txBox="1">
            <a:spLocks/>
          </p:cNvSpPr>
          <p:nvPr/>
        </p:nvSpPr>
        <p:spPr>
          <a:xfrm>
            <a:off x="127254" y="2458960"/>
            <a:ext cx="4172751" cy="4275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800" u="sng" dirty="0" smtClean="0"/>
              <a:t>Disease-Button-Auslösung</a:t>
            </a:r>
          </a:p>
          <a:p>
            <a:pPr algn="l"/>
            <a:endParaRPr lang="de-DE" sz="1500" dirty="0" smtClean="0"/>
          </a:p>
          <a:p>
            <a:pPr marL="342900" indent="-342900" algn="l">
              <a:buFont typeface="Wingdings" panose="05000000000000000000" pitchFamily="2" charset="2"/>
              <a:buChar char="à"/>
            </a:pPr>
            <a:r>
              <a:rPr lang="de-DE" sz="2500" dirty="0" smtClean="0">
                <a:sym typeface="Wingdings" panose="05000000000000000000" pitchFamily="2" charset="2"/>
              </a:rPr>
              <a:t>Schafpopulation schrumpft</a:t>
            </a:r>
            <a:r>
              <a:rPr lang="de-DE" sz="2500" dirty="0">
                <a:sym typeface="Wingdings" panose="05000000000000000000" pitchFamily="2" charset="2"/>
              </a:rPr>
              <a:t> </a:t>
            </a:r>
            <a:r>
              <a:rPr lang="de-DE" sz="2500" dirty="0" smtClean="0">
                <a:sym typeface="Wingdings" panose="05000000000000000000" pitchFamily="2" charset="2"/>
              </a:rPr>
              <a:t>sofort auf etwa die Hälfte</a:t>
            </a:r>
          </a:p>
          <a:p>
            <a:pPr marL="342900" indent="-342900" algn="l">
              <a:buFont typeface="Wingdings" panose="05000000000000000000" pitchFamily="2" charset="2"/>
              <a:buChar char="à"/>
            </a:pPr>
            <a:r>
              <a:rPr lang="de-DE" sz="2500" dirty="0" smtClean="0">
                <a:sym typeface="Wingdings" panose="05000000000000000000" pitchFamily="2" charset="2"/>
              </a:rPr>
              <a:t>Grasflächen steigen um etwa ein Drittel an (wird weniger gefressen)</a:t>
            </a:r>
          </a:p>
          <a:p>
            <a:pPr marL="342900" indent="-342900" algn="l">
              <a:buFont typeface="Wingdings" panose="05000000000000000000" pitchFamily="2" charset="2"/>
              <a:buChar char="à"/>
            </a:pPr>
            <a:r>
              <a:rPr lang="de-DE" sz="2500" dirty="0" smtClean="0"/>
              <a:t>beide Werte pendeln sich nach kurzer Zeit wieder ein</a:t>
            </a:r>
          </a:p>
          <a:p>
            <a:pPr marL="571500" indent="-571500" algn="l">
              <a:buFont typeface="Wingdings" panose="05000000000000000000" pitchFamily="2" charset="2"/>
              <a:buChar char="à"/>
            </a:pPr>
            <a:endParaRPr lang="de-DE" sz="2500" dirty="0"/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1459606" y="733191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Teilaufgabe (a.1) – Button mit Krankheit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13849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</Words>
  <Application>Microsoft Office PowerPoint</Application>
  <PresentationFormat>Breitbild</PresentationFormat>
  <Paragraphs>130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Wingdings</vt:lpstr>
      <vt:lpstr>Office Theme</vt:lpstr>
      <vt:lpstr>Übungsblatt 01</vt:lpstr>
      <vt:lpstr>Aufgabenstellung</vt:lpstr>
      <vt:lpstr>Was ist NetLogo?</vt:lpstr>
      <vt:lpstr>Modell „Ökosystem aus Pflanzenfressern“</vt:lpstr>
      <vt:lpstr>Modell „Ökosystem aus Pflanzenfressern“</vt:lpstr>
      <vt:lpstr>Modell „Ökosystem aus Pflanzenfressern“</vt:lpstr>
      <vt:lpstr>Aufgabenstellung</vt:lpstr>
      <vt:lpstr>Teilaufgabe (a.1) – Button mit Krankheit</vt:lpstr>
      <vt:lpstr>Teilaufgabe (a.1) – Button mit Krankheit</vt:lpstr>
      <vt:lpstr>Aufgabenstellung</vt:lpstr>
      <vt:lpstr>Teilaufgabe (a.2) – Button mit Krankheit</vt:lpstr>
      <vt:lpstr>PowerPoint-Präsentation</vt:lpstr>
      <vt:lpstr>Teilaufgabe (a.3) – Button mit Krankheit</vt:lpstr>
      <vt:lpstr>PowerPoint-Präsentation</vt:lpstr>
      <vt:lpstr>Teilaufgabe (b) – Aggressivitäts-Slider</vt:lpstr>
      <vt:lpstr>PowerPoint-Präsentation</vt:lpstr>
      <vt:lpstr>Teilaufgabe (c.1) – Button für Regenzeit</vt:lpstr>
      <vt:lpstr>Teilaufgabe (c.1) – Button für Regenzeit</vt:lpstr>
      <vt:lpstr>PowerPoint-Präsentation</vt:lpstr>
      <vt:lpstr>Teilaufgabe (c.2) – Simultanität</vt:lpstr>
      <vt:lpstr>Übungsgruppe 02 sagt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Übungsblatt 01</dc:title>
  <dc:creator>Fridolin Mayr</dc:creator>
  <cp:lastModifiedBy>Fridolin Mayr</cp:lastModifiedBy>
  <cp:revision>32</cp:revision>
  <dcterms:created xsi:type="dcterms:W3CDTF">2015-10-23T16:49:06Z</dcterms:created>
  <dcterms:modified xsi:type="dcterms:W3CDTF">2015-10-24T10:25:11Z</dcterms:modified>
</cp:coreProperties>
</file>