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01914181-11E1-4171-B111-D111F121D1F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US"/>
              <a:t>"Before we dive into the structure of dynamic code, a really useful tool to have is commenting. Code can get pretty complicated so it is a good idea to leave notes for yourself to let yourself know what is going on."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85800" y="2111040"/>
            <a:ext cx="7770960" cy="154512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Geometry 2, Debugging, Data types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867680" y="3810960"/>
            <a:ext cx="3617640" cy="485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Friday, August 1 2014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56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Review Buttons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600200"/>
            <a:ext cx="8120160" cy="5006160"/>
          </a:xfrm>
          <a:prstGeom prst="rect">
            <a:avLst/>
          </a:prstGeom>
        </p:spPr>
      </p:sp>
      <p:sp>
        <p:nvSpPr>
          <p:cNvPr id="99" name="CustomShape 2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Gui Examples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1600200"/>
            <a:ext cx="8120160" cy="5006160"/>
          </a:xfrm>
          <a:prstGeom prst="rect">
            <a:avLst/>
          </a:prstGeom>
        </p:spPr>
      </p:sp>
      <p:sp>
        <p:nvSpPr>
          <p:cNvPr id="101" name="CustomShape 2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Export Applet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RectMode? EllipseMode?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4520"/>
            <a:ext cx="8045640" cy="3976560"/>
          </a:xfrm>
          <a:prstGeom prst="rect">
            <a:avLst/>
          </a:prstGeom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More Shapes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 few more shapes: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quads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triangle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Geometry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 few more shapes: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arc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triangle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Geometry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And a few constants that will come in handy: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because...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Processing uses </a:t>
            </a:r>
            <a:r>
              <a:rPr b="1" lang="en-US" sz="3000" u="sng">
                <a:solidFill>
                  <a:srgbClr val="000000"/>
                </a:solidFill>
                <a:latin typeface="Arial"/>
                <a:ea typeface="Arial"/>
              </a:rPr>
              <a:t>radians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rather than degrees.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PI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QUARTER_PI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HALF_PI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TWO_PI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b="1" lang="en-US" sz="3600"/>
              <a:t>Arc</a:t>
            </a:r>
            <a:endParaRPr/>
          </a:p>
        </p:txBody>
      </p:sp>
      <p:pic>
        <p:nvPicPr>
          <p:cNvPr descr="" id="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9560" y="2979720"/>
            <a:ext cx="951120" cy="951120"/>
          </a:xfrm>
          <a:prstGeom prst="rect">
            <a:avLst/>
          </a:prstGeom>
        </p:spPr>
      </p:pic>
      <p:sp>
        <p:nvSpPr>
          <p:cNvPr id="85" name="CustomShape 2"/>
          <p:cNvSpPr/>
          <p:nvPr/>
        </p:nvSpPr>
        <p:spPr>
          <a:xfrm>
            <a:off x="914400" y="1600200"/>
            <a:ext cx="8228520" cy="114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3600">
                <a:latin typeface="Arial"/>
              </a:rPr>
              <a:t>arc(a, b, c, d, start, stop)</a:t>
            </a:r>
            <a:endParaRPr/>
          </a:p>
          <a:p>
            <a:r>
              <a:rPr lang="en-US" sz="3600">
                <a:latin typeface="Arial"/>
              </a:rPr>
              <a:t>arc(a, b, c, d, start, stop, mode)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2760120" y="3349800"/>
            <a:ext cx="6183360" cy="401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200">
                <a:latin typeface="Arial"/>
              </a:rPr>
              <a:t>arc(50, 50, 80, 80, 0, PI+QUARTER_PI, OPEN);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2762640" y="4516200"/>
            <a:ext cx="6399720" cy="401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200">
                <a:latin typeface="Arial"/>
              </a:rPr>
              <a:t>arc(50, 50, 80, 80, 0, PI+QUARTER_PI, CHORD);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2834640" y="5578920"/>
            <a:ext cx="6199560" cy="401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200">
                <a:latin typeface="Arial"/>
              </a:rPr>
              <a:t>arc(50, 50, 80, 80, 0, PI+QUARTER_PI, PIE);</a:t>
            </a:r>
            <a:endParaRPr/>
          </a:p>
        </p:txBody>
      </p:sp>
      <p:pic>
        <p:nvPicPr>
          <p:cNvPr descr="" id="8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99560" y="4130640"/>
            <a:ext cx="951120" cy="951120"/>
          </a:xfrm>
          <a:prstGeom prst="rect">
            <a:avLst/>
          </a:prstGeom>
        </p:spPr>
      </p:pic>
      <p:pic>
        <p:nvPicPr>
          <p:cNvPr descr="" id="9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99560" y="5303520"/>
            <a:ext cx="951120" cy="95112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b="1" lang="en-US"/>
              <a:t>Bezier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2343600" y="3295800"/>
            <a:ext cx="458136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http://processing.org/reference/bezier_.html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b="1" lang="en-US"/>
              <a:t>Curve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2343600" y="3295800"/>
            <a:ext cx="458136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http://processing.org/reference/curve_.html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600200"/>
            <a:ext cx="8120160" cy="5006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US" sz="3000" u="sng">
                <a:solidFill>
                  <a:srgbClr val="000000"/>
                </a:solidFill>
                <a:latin typeface="Arial"/>
                <a:ea typeface="Arial"/>
              </a:rPr>
              <a:t>beginShape(MODE);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Begin the shape with the specified mode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- modes like triangles, triangle strip, triangle fan, quads, quad strip, lines,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 u="sng">
                <a:solidFill>
                  <a:srgbClr val="000000"/>
                </a:solidFill>
                <a:latin typeface="Arial"/>
                <a:ea typeface="Arial"/>
              </a:rPr>
              <a:t>vertex(x, y);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Add a point to your shape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 u="sng">
                <a:solidFill>
                  <a:srgbClr val="000000"/>
                </a:solidFill>
                <a:latin typeface="Arial"/>
                <a:ea typeface="Arial"/>
              </a:rPr>
              <a:t>endShape();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End/close the shape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Complex shapes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