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rehm" initials="DB" lastIdx="1" clrIdx="0">
    <p:extLst>
      <p:ext uri="{19B8F6BF-5375-455C-9EA6-DF929625EA0E}">
        <p15:presenceInfo xmlns:p15="http://schemas.microsoft.com/office/powerpoint/2012/main" userId="David Breh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8/14/2021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8/14/2021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8/14/2021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8/14/2021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8/14/2021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8/14/2021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8/14/2021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AC51-53DC-4675-BF1E-C51D41DBF82E}"/>
              </a:ext>
            </a:extLst>
          </p:cNvPr>
          <p:cNvSpPr>
            <a:spLocks noGrp="1"/>
          </p:cNvSpPr>
          <p:nvPr>
            <p:ph type="ctrTitle"/>
          </p:nvPr>
        </p:nvSpPr>
        <p:spPr/>
        <p:txBody>
          <a:bodyPr/>
          <a:lstStyle/>
          <a:p>
            <a:r>
              <a:rPr lang="en-US" dirty="0"/>
              <a:t>U.S. Grocery Store Sales</a:t>
            </a:r>
          </a:p>
        </p:txBody>
      </p:sp>
      <p:sp>
        <p:nvSpPr>
          <p:cNvPr id="3" name="Subtitle 2">
            <a:extLst>
              <a:ext uri="{FF2B5EF4-FFF2-40B4-BE49-F238E27FC236}">
                <a16:creationId xmlns:a16="http://schemas.microsoft.com/office/drawing/2014/main" id="{0090067A-BB44-4A57-8A1F-E0F630320251}"/>
              </a:ext>
            </a:extLst>
          </p:cNvPr>
          <p:cNvSpPr>
            <a:spLocks noGrp="1"/>
          </p:cNvSpPr>
          <p:nvPr>
            <p:ph type="subTitle" idx="1"/>
          </p:nvPr>
        </p:nvSpPr>
        <p:spPr/>
        <p:txBody>
          <a:bodyPr/>
          <a:lstStyle/>
          <a:p>
            <a:r>
              <a:rPr lang="en-US" dirty="0">
                <a:solidFill>
                  <a:schemeClr val="bg1"/>
                </a:solidFill>
              </a:rPr>
              <a:t>David Brehm</a:t>
            </a:r>
          </a:p>
          <a:p>
            <a:r>
              <a:rPr lang="en-US" dirty="0">
                <a:solidFill>
                  <a:schemeClr val="bg1"/>
                </a:solidFill>
              </a:rPr>
              <a:t>DSC 630</a:t>
            </a:r>
          </a:p>
        </p:txBody>
      </p:sp>
    </p:spTree>
    <p:extLst>
      <p:ext uri="{BB962C8B-B14F-4D97-AF65-F5344CB8AC3E}">
        <p14:creationId xmlns:p14="http://schemas.microsoft.com/office/powerpoint/2010/main" val="2729532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8C42-A849-49FB-8AB8-9E78285AD37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5D681B6-1AFB-485A-84BF-5D8C200E9C24}"/>
              </a:ext>
            </a:extLst>
          </p:cNvPr>
          <p:cNvSpPr>
            <a:spLocks noGrp="1"/>
          </p:cNvSpPr>
          <p:nvPr>
            <p:ph idx="1"/>
          </p:nvPr>
        </p:nvSpPr>
        <p:spPr/>
        <p:txBody>
          <a:bodyPr/>
          <a:lstStyle/>
          <a:p>
            <a:pPr marL="0" marR="0" indent="0">
              <a:lnSpc>
                <a:spcPct val="200000"/>
              </a:lnSpc>
              <a:spcBef>
                <a:spcPts val="0"/>
              </a:spcBef>
              <a:spcAft>
                <a:spcPts val="800"/>
              </a:spcAft>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All data used for this project is from the Federal Reserve Bank of St. Louis.</a:t>
            </a:r>
          </a:p>
          <a:p>
            <a:pPr marL="0" indent="0">
              <a:lnSpc>
                <a:spcPct val="200000"/>
              </a:lnSpc>
              <a:buNone/>
            </a:pPr>
            <a:r>
              <a:rPr lang="en-US" sz="1800" i="1" dirty="0">
                <a:solidFill>
                  <a:schemeClr val="bg1"/>
                </a:solidFill>
                <a:effectLst/>
                <a:latin typeface="Times New Roman" panose="02020603050405020304" pitchFamily="18" charset="0"/>
              </a:rPr>
              <a:t>Federal Reserve Economic Data | FRED | St. Louis Fed</a:t>
            </a:r>
            <a:r>
              <a:rPr lang="en-US" sz="1800" dirty="0">
                <a:solidFill>
                  <a:schemeClr val="bg1"/>
                </a:solidFill>
                <a:effectLst/>
                <a:latin typeface="Times New Roman" panose="02020603050405020304" pitchFamily="18" charset="0"/>
              </a:rPr>
              <a:t>. (n.d.-b). Federal Reserve Economic Data. https://fred.stlouisfed.org</a:t>
            </a:r>
          </a:p>
          <a:p>
            <a:pPr marL="0" marR="0" indent="0">
              <a:lnSpc>
                <a:spcPct val="200000"/>
              </a:lnSpc>
              <a:spcBef>
                <a:spcPts val="0"/>
              </a:spcBef>
              <a:spcAft>
                <a:spcPts val="800"/>
              </a:spcAft>
              <a:buNone/>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380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8C42-A849-49FB-8AB8-9E78285AD37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5D681B6-1AFB-485A-84BF-5D8C200E9C24}"/>
              </a:ext>
            </a:extLst>
          </p:cNvPr>
          <p:cNvSpPr>
            <a:spLocks noGrp="1"/>
          </p:cNvSpPr>
          <p:nvPr>
            <p:ph idx="1"/>
          </p:nvPr>
        </p:nvSpPr>
        <p:spPr/>
        <p:txBody>
          <a:bodyPr/>
          <a:lstStyle/>
          <a:p>
            <a:pPr marL="0" inden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recent pandemic has had an effect on many parts of our country, with the economy being one of the clearer ones. The shutdowns caused large spikes in many of our economic indicators that get tracked. One of these indicators that would have been very visible on a daily basis is grocery store sales.</a:t>
            </a:r>
          </a:p>
          <a:p>
            <a:pPr marL="0" indent="0">
              <a:buNone/>
            </a:pPr>
            <a:r>
              <a:rPr lang="en-US" sz="1800" dirty="0">
                <a:solidFill>
                  <a:schemeClr val="bg1"/>
                </a:solidFill>
                <a:effectLst/>
                <a:latin typeface="Calibri" panose="020F0502020204030204" pitchFamily="34" charset="0"/>
                <a:cs typeface="Times New Roman" panose="02020603050405020304" pitchFamily="18" charset="0"/>
              </a:rPr>
              <a:t>The goal of this project is to investigate these recent fluctuations and historical sales data. This will reveal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if other main national economic indicators track with grocery store sales and if they could be used to predict future sales.</a:t>
            </a:r>
            <a:endParaRPr lang="en-US" dirty="0">
              <a:solidFill>
                <a:schemeClr val="bg1"/>
              </a:solidFill>
            </a:endParaRPr>
          </a:p>
        </p:txBody>
      </p:sp>
    </p:spTree>
    <p:extLst>
      <p:ext uri="{BB962C8B-B14F-4D97-AF65-F5344CB8AC3E}">
        <p14:creationId xmlns:p14="http://schemas.microsoft.com/office/powerpoint/2010/main" val="274135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8C42-A849-49FB-8AB8-9E78285AD371}"/>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95D681B6-1AFB-485A-84BF-5D8C200E9C24}"/>
              </a:ext>
            </a:extLst>
          </p:cNvPr>
          <p:cNvSpPr>
            <a:spLocks noGrp="1"/>
          </p:cNvSpPr>
          <p:nvPr>
            <p:ph sz="half" idx="1"/>
          </p:nvPr>
        </p:nvSpPr>
        <p:spPr/>
        <p:txBody>
          <a:bodyPr/>
          <a:lstStyle/>
          <a:p>
            <a:pPr marL="0" inden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data for this project is multiple national economic indicators including grocery store sales. The economic indicators used are from various US government entities such as the US Bureau of Economic Analysis or the US Census Bureau. </a:t>
            </a:r>
          </a:p>
          <a:p>
            <a:pPr marL="0" inden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Federal Reserve Bank of St. Louis compiles many of these indicators, and this is the source this project’s data is obtained from.</a:t>
            </a:r>
            <a:endParaRPr lang="en-US" dirty="0">
              <a:solidFill>
                <a:schemeClr val="bg1"/>
              </a:solidFill>
            </a:endParaRPr>
          </a:p>
        </p:txBody>
      </p:sp>
      <p:pic>
        <p:nvPicPr>
          <p:cNvPr id="6" name="Content Placeholder 5">
            <a:extLst>
              <a:ext uri="{FF2B5EF4-FFF2-40B4-BE49-F238E27FC236}">
                <a16:creationId xmlns:a16="http://schemas.microsoft.com/office/drawing/2014/main" id="{83C3C6E3-A303-4A47-A912-F84D205DC45A}"/>
              </a:ext>
            </a:extLst>
          </p:cNvPr>
          <p:cNvPicPr>
            <a:picLocks noGrp="1" noChangeAspect="1"/>
          </p:cNvPicPr>
          <p:nvPr>
            <p:ph sz="half" idx="2"/>
          </p:nvPr>
        </p:nvPicPr>
        <p:blipFill>
          <a:blip r:embed="rId2"/>
          <a:stretch>
            <a:fillRect/>
          </a:stretch>
        </p:blipFill>
        <p:spPr>
          <a:xfrm>
            <a:off x="5594350" y="2336873"/>
            <a:ext cx="6114060" cy="2922972"/>
          </a:xfrm>
        </p:spPr>
      </p:pic>
      <p:sp>
        <p:nvSpPr>
          <p:cNvPr id="7" name="TextBox 6">
            <a:extLst>
              <a:ext uri="{FF2B5EF4-FFF2-40B4-BE49-F238E27FC236}">
                <a16:creationId xmlns:a16="http://schemas.microsoft.com/office/drawing/2014/main" id="{C3B3E071-10B2-43BB-B411-9622BF8B6FDA}"/>
              </a:ext>
            </a:extLst>
          </p:cNvPr>
          <p:cNvSpPr txBox="1"/>
          <p:nvPr/>
        </p:nvSpPr>
        <p:spPr>
          <a:xfrm>
            <a:off x="5603846" y="5352176"/>
            <a:ext cx="6140741" cy="246221"/>
          </a:xfrm>
          <a:prstGeom prst="rect">
            <a:avLst/>
          </a:prstGeom>
          <a:noFill/>
        </p:spPr>
        <p:txBody>
          <a:bodyPr wrap="square" rtlCol="0">
            <a:spAutoFit/>
          </a:bodyPr>
          <a:lstStyle/>
          <a:p>
            <a:pPr algn="ctr"/>
            <a:r>
              <a:rPr lang="en-US" sz="1000" dirty="0">
                <a:solidFill>
                  <a:schemeClr val="bg1"/>
                </a:solidFill>
              </a:rPr>
              <a:t>US monthly grocery store sales visualized by the Federal Reserve Bank of St. Louis</a:t>
            </a:r>
          </a:p>
        </p:txBody>
      </p:sp>
    </p:spTree>
    <p:extLst>
      <p:ext uri="{BB962C8B-B14F-4D97-AF65-F5344CB8AC3E}">
        <p14:creationId xmlns:p14="http://schemas.microsoft.com/office/powerpoint/2010/main" val="406928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8C42-A849-49FB-8AB8-9E78285AD371}"/>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95D681B6-1AFB-485A-84BF-5D8C200E9C24}"/>
              </a:ext>
            </a:extLst>
          </p:cNvPr>
          <p:cNvSpPr>
            <a:spLocks noGrp="1"/>
          </p:cNvSpPr>
          <p:nvPr>
            <p:ph sz="half" idx="1"/>
          </p:nvPr>
        </p:nvSpPr>
        <p:spPr/>
        <p:txBody>
          <a:bodyPr/>
          <a:lstStyle/>
          <a:p>
            <a:pPr marL="0" inden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economic indicators selected for this analysis are:</a:t>
            </a:r>
            <a:endParaRPr lang="en-US" sz="1800" dirty="0">
              <a:solidFill>
                <a:schemeClr val="bg1"/>
              </a:solidFill>
              <a:effectLst/>
              <a:latin typeface="Calibri" panose="020F0502020204030204" pitchFamily="34" charset="0"/>
              <a:cs typeface="Times New Roman" panose="02020603050405020304" pitchFamily="18" charset="0"/>
            </a:endParaRPr>
          </a:p>
          <a:p>
            <a:pPr marL="0" indent="0">
              <a:buNone/>
            </a:pPr>
            <a:r>
              <a:rPr lang="en-US" sz="1800" b="1" u="sng" dirty="0">
                <a:solidFill>
                  <a:schemeClr val="accent2">
                    <a:lumMod val="50000"/>
                  </a:schemeClr>
                </a:solidFill>
                <a:effectLst/>
                <a:latin typeface="Calibri" panose="020F0502020204030204" pitchFamily="34" charset="0"/>
                <a:cs typeface="Times New Roman" panose="02020603050405020304" pitchFamily="18" charset="0"/>
              </a:rPr>
              <a:t>Gross Domestic Income</a:t>
            </a:r>
          </a:p>
          <a:p>
            <a:r>
              <a:rPr lang="en-US" sz="1600" dirty="0">
                <a:solidFill>
                  <a:schemeClr val="bg1"/>
                </a:solidFill>
                <a:effectLst/>
                <a:latin typeface="Calibri" panose="020F0502020204030204" pitchFamily="34" charset="0"/>
                <a:cs typeface="Calibri" panose="020F0502020204030204" pitchFamily="34" charset="0"/>
              </a:rPr>
              <a:t>Quarterly data since 1947, seasonally adjusted.</a:t>
            </a:r>
          </a:p>
          <a:p>
            <a:pPr marL="0" indent="0">
              <a:buNone/>
            </a:pPr>
            <a:r>
              <a:rPr lang="en-US" sz="1800" b="1" u="sng" dirty="0">
                <a:solidFill>
                  <a:schemeClr val="accent2">
                    <a:lumMod val="50000"/>
                  </a:schemeClr>
                </a:solidFill>
                <a:effectLst/>
                <a:latin typeface="Calibri" panose="020F0502020204030204" pitchFamily="34" charset="0"/>
                <a:cs typeface="Times New Roman" panose="02020603050405020304" pitchFamily="18" charset="0"/>
              </a:rPr>
              <a:t>Consumer Price Index for Urban Consumers</a:t>
            </a:r>
          </a:p>
          <a:p>
            <a:r>
              <a:rPr lang="en-US" sz="1600" dirty="0">
                <a:solidFill>
                  <a:schemeClr val="bg1"/>
                </a:solidFill>
                <a:effectLst/>
                <a:latin typeface="Calibri" panose="020F0502020204030204" pitchFamily="34" charset="0"/>
                <a:cs typeface="Calibri" panose="020F0502020204030204" pitchFamily="34" charset="0"/>
              </a:rPr>
              <a:t>Monthly data since 1947, seasonally adjusted.</a:t>
            </a:r>
          </a:p>
          <a:p>
            <a:pPr marL="0" indent="0">
              <a:buNone/>
            </a:pPr>
            <a:r>
              <a:rPr lang="en-US" sz="1800" b="1" u="sng" dirty="0">
                <a:solidFill>
                  <a:schemeClr val="accent2">
                    <a:lumMod val="50000"/>
                  </a:schemeClr>
                </a:solidFill>
                <a:effectLst/>
                <a:latin typeface="Calibri" panose="020F0502020204030204" pitchFamily="34" charset="0"/>
                <a:cs typeface="Times New Roman" panose="02020603050405020304" pitchFamily="18" charset="0"/>
              </a:rPr>
              <a:t>Grocery Store Sales</a:t>
            </a:r>
          </a:p>
          <a:p>
            <a:r>
              <a:rPr lang="en-US" sz="1600" dirty="0">
                <a:solidFill>
                  <a:schemeClr val="bg1"/>
                </a:solidFill>
                <a:effectLst/>
                <a:latin typeface="Calibri" panose="020F0502020204030204" pitchFamily="34" charset="0"/>
                <a:cs typeface="Calibri" panose="020F0502020204030204" pitchFamily="34" charset="0"/>
              </a:rPr>
              <a:t>Monthly data since 1992, seasonally adjusted.</a:t>
            </a:r>
          </a:p>
          <a:p>
            <a:pPr marL="0" indent="0">
              <a:buNone/>
            </a:pPr>
            <a:r>
              <a:rPr lang="en-US" sz="1800" b="1" u="sng" dirty="0">
                <a:solidFill>
                  <a:schemeClr val="accent2">
                    <a:lumMod val="50000"/>
                  </a:schemeClr>
                </a:solidFill>
                <a:effectLst/>
                <a:latin typeface="Calibri" panose="020F0502020204030204" pitchFamily="34" charset="0"/>
                <a:cs typeface="Times New Roman" panose="02020603050405020304" pitchFamily="18" charset="0"/>
              </a:rPr>
              <a:t>Unemployment Rate</a:t>
            </a:r>
          </a:p>
          <a:p>
            <a:r>
              <a:rPr lang="en-US" sz="1600" dirty="0">
                <a:solidFill>
                  <a:schemeClr val="bg1"/>
                </a:solidFill>
                <a:effectLst/>
                <a:latin typeface="Calibri" panose="020F0502020204030204" pitchFamily="34" charset="0"/>
                <a:cs typeface="Calibri" panose="020F0502020204030204" pitchFamily="34" charset="0"/>
              </a:rPr>
              <a:t>Monthly data since 1948, seasonally adjusted.</a:t>
            </a:r>
          </a:p>
          <a:p>
            <a:endParaRPr lang="en-US" sz="1400" dirty="0">
              <a:effectLst/>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ED444AD5-DD89-467B-8A68-1B3AFAAA0DF2}"/>
              </a:ext>
            </a:extLst>
          </p:cNvPr>
          <p:cNvSpPr>
            <a:spLocks noGrp="1"/>
          </p:cNvSpPr>
          <p:nvPr>
            <p:ph sz="half" idx="2"/>
          </p:nvPr>
        </p:nvSpPr>
        <p:spPr/>
        <p:txBody>
          <a:bodyPr/>
          <a:lstStyle/>
          <a:p>
            <a:pPr marL="0" indent="0">
              <a:buNone/>
            </a:pPr>
            <a:r>
              <a:rPr lang="en-US" sz="1800" b="1" u="sng" dirty="0">
                <a:solidFill>
                  <a:schemeClr val="accent2">
                    <a:lumMod val="50000"/>
                  </a:schemeClr>
                </a:solidFill>
                <a:effectLst/>
                <a:latin typeface="Calibri" panose="020F0502020204030204" pitchFamily="34" charset="0"/>
                <a:cs typeface="Times New Roman" panose="02020603050405020304" pitchFamily="18" charset="0"/>
              </a:rPr>
              <a:t>Total Consumer Credit</a:t>
            </a:r>
          </a:p>
          <a:p>
            <a:r>
              <a:rPr lang="en-US" sz="1600" dirty="0">
                <a:solidFill>
                  <a:schemeClr val="bg1"/>
                </a:solidFill>
                <a:effectLst/>
                <a:latin typeface="Calibri" panose="020F0502020204030204" pitchFamily="34" charset="0"/>
                <a:cs typeface="Calibri" panose="020F0502020204030204" pitchFamily="34" charset="0"/>
              </a:rPr>
              <a:t>Monthly data since 1943, seasonally adjusted.</a:t>
            </a:r>
          </a:p>
          <a:p>
            <a:pPr marL="0" indent="0">
              <a:buNone/>
            </a:pPr>
            <a:r>
              <a:rPr lang="en-US" sz="1800" b="1" u="sng" dirty="0">
                <a:solidFill>
                  <a:schemeClr val="accent2">
                    <a:lumMod val="50000"/>
                  </a:schemeClr>
                </a:solidFill>
                <a:effectLst/>
                <a:latin typeface="Calibri" panose="020F0502020204030204" pitchFamily="34" charset="0"/>
                <a:cs typeface="Times New Roman" panose="02020603050405020304" pitchFamily="18" charset="0"/>
              </a:rPr>
              <a:t>Population</a:t>
            </a:r>
          </a:p>
          <a:p>
            <a:r>
              <a:rPr lang="en-US" sz="1600" dirty="0">
                <a:solidFill>
                  <a:schemeClr val="bg1"/>
                </a:solidFill>
                <a:effectLst/>
                <a:latin typeface="Calibri" panose="020F0502020204030204" pitchFamily="34" charset="0"/>
                <a:cs typeface="Calibri" panose="020F0502020204030204" pitchFamily="34" charset="0"/>
              </a:rPr>
              <a:t>Monthly data since 1959.</a:t>
            </a:r>
          </a:p>
          <a:p>
            <a:pPr marL="0" indent="0">
              <a:buNone/>
            </a:pPr>
            <a:r>
              <a:rPr lang="en-US" sz="1800" b="1" u="sng" dirty="0">
                <a:solidFill>
                  <a:schemeClr val="accent2">
                    <a:lumMod val="50000"/>
                  </a:schemeClr>
                </a:solidFill>
                <a:effectLst/>
                <a:latin typeface="Calibri" panose="020F0502020204030204" pitchFamily="34" charset="0"/>
                <a:cs typeface="Times New Roman" panose="02020603050405020304" pitchFamily="18" charset="0"/>
              </a:rPr>
              <a:t>Real Median Personal Income</a:t>
            </a:r>
          </a:p>
          <a:p>
            <a:r>
              <a:rPr lang="en-US" sz="1600" dirty="0">
                <a:solidFill>
                  <a:schemeClr val="bg1"/>
                </a:solidFill>
                <a:effectLst/>
                <a:latin typeface="Calibri" panose="020F0502020204030204" pitchFamily="34" charset="0"/>
                <a:cs typeface="Calibri" panose="020F0502020204030204" pitchFamily="34" charset="0"/>
              </a:rPr>
              <a:t>Annual data since 1974.</a:t>
            </a:r>
          </a:p>
          <a:p>
            <a:pPr marL="0" indent="0">
              <a:buNone/>
            </a:pPr>
            <a:r>
              <a:rPr lang="en-US" sz="1800" b="1" u="sng" dirty="0">
                <a:solidFill>
                  <a:schemeClr val="accent2">
                    <a:lumMod val="50000"/>
                  </a:schemeClr>
                </a:solidFill>
                <a:effectLst/>
                <a:latin typeface="Calibri" panose="020F0502020204030204" pitchFamily="34" charset="0"/>
                <a:cs typeface="Times New Roman" panose="02020603050405020304" pitchFamily="18" charset="0"/>
              </a:rPr>
              <a:t>10-Year Breakeven Inflation Rate</a:t>
            </a:r>
          </a:p>
          <a:p>
            <a:r>
              <a:rPr lang="en-US" sz="1600" dirty="0">
                <a:solidFill>
                  <a:schemeClr val="bg1"/>
                </a:solidFill>
                <a:effectLst/>
                <a:latin typeface="Calibri" panose="020F0502020204030204" pitchFamily="34" charset="0"/>
                <a:cs typeface="Calibri" panose="020F0502020204030204" pitchFamily="34" charset="0"/>
              </a:rPr>
              <a:t>Monthly data since 2003.</a:t>
            </a:r>
          </a:p>
          <a:p>
            <a:endParaRPr lang="en-US" dirty="0"/>
          </a:p>
        </p:txBody>
      </p:sp>
    </p:spTree>
    <p:extLst>
      <p:ext uri="{BB962C8B-B14F-4D97-AF65-F5344CB8AC3E}">
        <p14:creationId xmlns:p14="http://schemas.microsoft.com/office/powerpoint/2010/main" val="370739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8C42-A849-49FB-8AB8-9E78285AD371}"/>
              </a:ext>
            </a:extLst>
          </p:cNvPr>
          <p:cNvSpPr>
            <a:spLocks noGrp="1"/>
          </p:cNvSpPr>
          <p:nvPr>
            <p:ph type="title"/>
          </p:nvPr>
        </p:nvSpPr>
        <p:spPr/>
        <p:txBody>
          <a:bodyPr/>
          <a:lstStyle/>
          <a:p>
            <a:r>
              <a:rPr lang="en-US" dirty="0"/>
              <a:t>Initial Data Insights</a:t>
            </a:r>
          </a:p>
        </p:txBody>
      </p:sp>
      <p:sp>
        <p:nvSpPr>
          <p:cNvPr id="3" name="Content Placeholder 2">
            <a:extLst>
              <a:ext uri="{FF2B5EF4-FFF2-40B4-BE49-F238E27FC236}">
                <a16:creationId xmlns:a16="http://schemas.microsoft.com/office/drawing/2014/main" id="{95D681B6-1AFB-485A-84BF-5D8C200E9C24}"/>
              </a:ext>
            </a:extLst>
          </p:cNvPr>
          <p:cNvSpPr>
            <a:spLocks noGrp="1"/>
          </p:cNvSpPr>
          <p:nvPr>
            <p:ph sz="half" idx="1"/>
          </p:nvPr>
        </p:nvSpPr>
        <p:spPr/>
        <p:txBody>
          <a:bodyPr/>
          <a:lstStyle/>
          <a:p>
            <a:pPr marL="0" inden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Combining the individual data sources was relatively straightforward. Since all of the data was from the Federal Reserve Bank of St. Louis, the metrics had the same date values. These separate files could therefore simply be merged by date.</a:t>
            </a:r>
          </a:p>
          <a:p>
            <a:pPr marL="0" indent="0">
              <a:buNone/>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solidFill>
                <a:schemeClr val="bg1"/>
              </a:solidFill>
              <a:effectLst/>
              <a:latin typeface="Calibri" panose="020F0502020204030204" pitchFamily="34" charset="0"/>
              <a:cs typeface="Times New Roman" panose="02020603050405020304" pitchFamily="18" charset="0"/>
            </a:endParaRPr>
          </a:p>
          <a:p>
            <a:pPr marL="0" indent="0">
              <a:buNone/>
            </a:pPr>
            <a:r>
              <a:rPr lang="en-US" sz="1800" dirty="0">
                <a:solidFill>
                  <a:schemeClr val="bg1"/>
                </a:solidFill>
                <a:effectLst/>
                <a:latin typeface="Calibri" panose="020F0502020204030204" pitchFamily="34" charset="0"/>
                <a:cs typeface="Times New Roman" panose="02020603050405020304" pitchFamily="18" charset="0"/>
              </a:rPr>
              <a:t>Not all of the data sources had the same reporting frequency however, which resulted in missing values in some cases.</a:t>
            </a:r>
            <a:endParaRPr lang="en-US" dirty="0">
              <a:solidFill>
                <a:schemeClr val="bg1"/>
              </a:solidFill>
            </a:endParaRPr>
          </a:p>
        </p:txBody>
      </p:sp>
      <p:sp>
        <p:nvSpPr>
          <p:cNvPr id="7" name="TextBox 6">
            <a:extLst>
              <a:ext uri="{FF2B5EF4-FFF2-40B4-BE49-F238E27FC236}">
                <a16:creationId xmlns:a16="http://schemas.microsoft.com/office/drawing/2014/main" id="{C3B3E071-10B2-43BB-B411-9622BF8B6FDA}"/>
              </a:ext>
            </a:extLst>
          </p:cNvPr>
          <p:cNvSpPr txBox="1"/>
          <p:nvPr/>
        </p:nvSpPr>
        <p:spPr>
          <a:xfrm>
            <a:off x="5204819" y="6611779"/>
            <a:ext cx="6140741" cy="246221"/>
          </a:xfrm>
          <a:prstGeom prst="rect">
            <a:avLst/>
          </a:prstGeom>
          <a:noFill/>
        </p:spPr>
        <p:txBody>
          <a:bodyPr wrap="square" rtlCol="0">
            <a:spAutoFit/>
          </a:bodyPr>
          <a:lstStyle/>
          <a:p>
            <a:pPr algn="ctr"/>
            <a:r>
              <a:rPr lang="en-US" sz="1000" dirty="0">
                <a:solidFill>
                  <a:schemeClr val="bg1"/>
                </a:solidFill>
              </a:rPr>
              <a:t>Initial combined data sources</a:t>
            </a:r>
          </a:p>
        </p:txBody>
      </p:sp>
      <p:pic>
        <p:nvPicPr>
          <p:cNvPr id="9" name="Content Placeholder 8">
            <a:extLst>
              <a:ext uri="{FF2B5EF4-FFF2-40B4-BE49-F238E27FC236}">
                <a16:creationId xmlns:a16="http://schemas.microsoft.com/office/drawing/2014/main" id="{7EC18BB6-7B13-47EC-A6FD-37258DE12DC2}"/>
              </a:ext>
            </a:extLst>
          </p:cNvPr>
          <p:cNvPicPr>
            <a:picLocks noGrp="1" noChangeAspect="1"/>
          </p:cNvPicPr>
          <p:nvPr>
            <p:ph sz="half" idx="2"/>
          </p:nvPr>
        </p:nvPicPr>
        <p:blipFill>
          <a:blip r:embed="rId2"/>
          <a:stretch>
            <a:fillRect/>
          </a:stretch>
        </p:blipFill>
        <p:spPr>
          <a:xfrm>
            <a:off x="6256200" y="2336800"/>
            <a:ext cx="4037981" cy="4303415"/>
          </a:xfrm>
        </p:spPr>
      </p:pic>
      <p:pic>
        <p:nvPicPr>
          <p:cNvPr id="11" name="Picture 10">
            <a:extLst>
              <a:ext uri="{FF2B5EF4-FFF2-40B4-BE49-F238E27FC236}">
                <a16:creationId xmlns:a16="http://schemas.microsoft.com/office/drawing/2014/main" id="{D9B1AFD2-A7FC-4F72-96FF-18A79C9A8073}"/>
              </a:ext>
            </a:extLst>
          </p:cNvPr>
          <p:cNvPicPr>
            <a:picLocks noChangeAspect="1"/>
          </p:cNvPicPr>
          <p:nvPr/>
        </p:nvPicPr>
        <p:blipFill>
          <a:blip r:embed="rId3"/>
          <a:stretch>
            <a:fillRect/>
          </a:stretch>
        </p:blipFill>
        <p:spPr>
          <a:xfrm>
            <a:off x="771787" y="4136531"/>
            <a:ext cx="4606892" cy="362001"/>
          </a:xfrm>
          <a:prstGeom prst="rect">
            <a:avLst/>
          </a:prstGeom>
        </p:spPr>
      </p:pic>
    </p:spTree>
    <p:extLst>
      <p:ext uri="{BB962C8B-B14F-4D97-AF65-F5344CB8AC3E}">
        <p14:creationId xmlns:p14="http://schemas.microsoft.com/office/powerpoint/2010/main" val="104635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8C42-A849-49FB-8AB8-9E78285AD371}"/>
              </a:ext>
            </a:extLst>
          </p:cNvPr>
          <p:cNvSpPr>
            <a:spLocks noGrp="1"/>
          </p:cNvSpPr>
          <p:nvPr>
            <p:ph type="title"/>
          </p:nvPr>
        </p:nvSpPr>
        <p:spPr/>
        <p:txBody>
          <a:bodyPr/>
          <a:lstStyle/>
          <a:p>
            <a:r>
              <a:rPr lang="en-US" dirty="0"/>
              <a:t>Initial Data Insights</a:t>
            </a:r>
          </a:p>
        </p:txBody>
      </p:sp>
      <p:sp>
        <p:nvSpPr>
          <p:cNvPr id="3" name="Content Placeholder 2">
            <a:extLst>
              <a:ext uri="{FF2B5EF4-FFF2-40B4-BE49-F238E27FC236}">
                <a16:creationId xmlns:a16="http://schemas.microsoft.com/office/drawing/2014/main" id="{95D681B6-1AFB-485A-84BF-5D8C200E9C24}"/>
              </a:ext>
            </a:extLst>
          </p:cNvPr>
          <p:cNvSpPr>
            <a:spLocks noGrp="1"/>
          </p:cNvSpPr>
          <p:nvPr>
            <p:ph sz="half" idx="1"/>
          </p:nvPr>
        </p:nvSpPr>
        <p:spPr/>
        <p:txBody>
          <a:bodyPr/>
          <a:lstStyle/>
          <a:p>
            <a:pPr marL="0" inden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inflation rate metric is the limiting factor in terms of date range, only having data since 2003. This reduced the dataset to 220 entries.</a:t>
            </a:r>
          </a:p>
          <a:p>
            <a:pPr marL="0" indent="0">
              <a:buNone/>
            </a:pPr>
            <a:r>
              <a:rPr lang="en-US" sz="1800" dirty="0">
                <a:solidFill>
                  <a:schemeClr val="bg1"/>
                </a:solidFill>
                <a:effectLst/>
                <a:latin typeface="Calibri" panose="020F0502020204030204" pitchFamily="34" charset="0"/>
                <a:cs typeface="Times New Roman" panose="02020603050405020304" pitchFamily="18" charset="0"/>
              </a:rPr>
              <a:t>Missing values for each feature were filled through linear interpolation, and the dates were converted to ordinal in order to work with the model.</a:t>
            </a:r>
          </a:p>
        </p:txBody>
      </p:sp>
      <p:sp>
        <p:nvSpPr>
          <p:cNvPr id="7" name="TextBox 6">
            <a:extLst>
              <a:ext uri="{FF2B5EF4-FFF2-40B4-BE49-F238E27FC236}">
                <a16:creationId xmlns:a16="http://schemas.microsoft.com/office/drawing/2014/main" id="{C3B3E071-10B2-43BB-B411-9622BF8B6FDA}"/>
              </a:ext>
            </a:extLst>
          </p:cNvPr>
          <p:cNvSpPr txBox="1"/>
          <p:nvPr/>
        </p:nvSpPr>
        <p:spPr>
          <a:xfrm>
            <a:off x="5204819" y="6611779"/>
            <a:ext cx="6140741" cy="246221"/>
          </a:xfrm>
          <a:prstGeom prst="rect">
            <a:avLst/>
          </a:prstGeom>
          <a:noFill/>
        </p:spPr>
        <p:txBody>
          <a:bodyPr wrap="square" rtlCol="0">
            <a:spAutoFit/>
          </a:bodyPr>
          <a:lstStyle/>
          <a:p>
            <a:pPr algn="ctr"/>
            <a:r>
              <a:rPr lang="en-US" sz="1000" dirty="0">
                <a:solidFill>
                  <a:schemeClr val="bg1"/>
                </a:solidFill>
              </a:rPr>
              <a:t>Cleaned dataset</a:t>
            </a:r>
          </a:p>
        </p:txBody>
      </p:sp>
      <p:pic>
        <p:nvPicPr>
          <p:cNvPr id="15" name="Content Placeholder 14">
            <a:extLst>
              <a:ext uri="{FF2B5EF4-FFF2-40B4-BE49-F238E27FC236}">
                <a16:creationId xmlns:a16="http://schemas.microsoft.com/office/drawing/2014/main" id="{12BACB3E-1280-4EE4-8761-9DA892C03750}"/>
              </a:ext>
            </a:extLst>
          </p:cNvPr>
          <p:cNvPicPr>
            <a:picLocks noGrp="1" noChangeAspect="1"/>
          </p:cNvPicPr>
          <p:nvPr>
            <p:ph sz="half" idx="2"/>
          </p:nvPr>
        </p:nvPicPr>
        <p:blipFill>
          <a:blip r:embed="rId2"/>
          <a:stretch>
            <a:fillRect/>
          </a:stretch>
        </p:blipFill>
        <p:spPr>
          <a:xfrm>
            <a:off x="6258187" y="2336800"/>
            <a:ext cx="4035995" cy="4299994"/>
          </a:xfrm>
        </p:spPr>
      </p:pic>
      <p:pic>
        <p:nvPicPr>
          <p:cNvPr id="17" name="Picture 16">
            <a:extLst>
              <a:ext uri="{FF2B5EF4-FFF2-40B4-BE49-F238E27FC236}">
                <a16:creationId xmlns:a16="http://schemas.microsoft.com/office/drawing/2014/main" id="{066AA072-0B6B-4759-9816-C331838CB813}"/>
              </a:ext>
            </a:extLst>
          </p:cNvPr>
          <p:cNvPicPr>
            <a:picLocks noChangeAspect="1"/>
          </p:cNvPicPr>
          <p:nvPr/>
        </p:nvPicPr>
        <p:blipFill>
          <a:blip r:embed="rId3"/>
          <a:stretch>
            <a:fillRect/>
          </a:stretch>
        </p:blipFill>
        <p:spPr>
          <a:xfrm>
            <a:off x="1052785" y="4486797"/>
            <a:ext cx="3953427" cy="342948"/>
          </a:xfrm>
          <a:prstGeom prst="rect">
            <a:avLst/>
          </a:prstGeom>
        </p:spPr>
      </p:pic>
    </p:spTree>
    <p:extLst>
      <p:ext uri="{BB962C8B-B14F-4D97-AF65-F5344CB8AC3E}">
        <p14:creationId xmlns:p14="http://schemas.microsoft.com/office/powerpoint/2010/main" val="35909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8C42-A849-49FB-8AB8-9E78285AD371}"/>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95D681B6-1AFB-485A-84BF-5D8C200E9C24}"/>
              </a:ext>
            </a:extLst>
          </p:cNvPr>
          <p:cNvSpPr>
            <a:spLocks noGrp="1"/>
          </p:cNvSpPr>
          <p:nvPr>
            <p:ph sz="half" idx="1"/>
          </p:nvPr>
        </p:nvSpPr>
        <p:spPr>
          <a:xfrm>
            <a:off x="680320" y="2336873"/>
            <a:ext cx="4698358" cy="1385066"/>
          </a:xfrm>
        </p:spPr>
        <p:txBody>
          <a:bodyPr/>
          <a:lstStyle/>
          <a:p>
            <a:pPr marL="0" inden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model used for this analysis was polynomial regression. Using a degree of 2 resulted in the highest R</a:t>
            </a:r>
            <a:r>
              <a:rPr lang="en-US" sz="1800" baseline="30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a:t>
            </a:r>
            <a:r>
              <a:rPr lang="en-US" sz="1800" dirty="0">
                <a:solidFill>
                  <a:schemeClr val="bg1"/>
                </a:solidFill>
                <a:effectLst/>
                <a:latin typeface="Calibri" panose="020F0502020204030204" pitchFamily="34" charset="0"/>
                <a:cs typeface="Times New Roman" panose="02020603050405020304" pitchFamily="18" charset="0"/>
              </a:rPr>
              <a:t>value for this model.</a:t>
            </a:r>
          </a:p>
        </p:txBody>
      </p:sp>
      <p:sp>
        <p:nvSpPr>
          <p:cNvPr id="7" name="TextBox 6">
            <a:extLst>
              <a:ext uri="{FF2B5EF4-FFF2-40B4-BE49-F238E27FC236}">
                <a16:creationId xmlns:a16="http://schemas.microsoft.com/office/drawing/2014/main" id="{C3B3E071-10B2-43BB-B411-9622BF8B6FDA}"/>
              </a:ext>
            </a:extLst>
          </p:cNvPr>
          <p:cNvSpPr txBox="1"/>
          <p:nvPr/>
        </p:nvSpPr>
        <p:spPr>
          <a:xfrm>
            <a:off x="4873517" y="5849443"/>
            <a:ext cx="6140741" cy="246221"/>
          </a:xfrm>
          <a:prstGeom prst="rect">
            <a:avLst/>
          </a:prstGeom>
          <a:noFill/>
        </p:spPr>
        <p:txBody>
          <a:bodyPr wrap="square" rtlCol="0">
            <a:spAutoFit/>
          </a:bodyPr>
          <a:lstStyle/>
          <a:p>
            <a:pPr algn="ctr"/>
            <a:r>
              <a:rPr lang="en-US" sz="1000" dirty="0">
                <a:solidFill>
                  <a:schemeClr val="bg1"/>
                </a:solidFill>
              </a:rPr>
              <a:t>Regression Model predictions</a:t>
            </a:r>
          </a:p>
        </p:txBody>
      </p:sp>
      <p:pic>
        <p:nvPicPr>
          <p:cNvPr id="8" name="Content Placeholder 7">
            <a:extLst>
              <a:ext uri="{FF2B5EF4-FFF2-40B4-BE49-F238E27FC236}">
                <a16:creationId xmlns:a16="http://schemas.microsoft.com/office/drawing/2014/main" id="{57213CF4-48DB-4381-A52F-43EFC263DB5B}"/>
              </a:ext>
            </a:extLst>
          </p:cNvPr>
          <p:cNvPicPr>
            <a:picLocks noGrp="1" noChangeAspect="1"/>
          </p:cNvPicPr>
          <p:nvPr>
            <p:ph sz="half" idx="2"/>
          </p:nvPr>
        </p:nvPicPr>
        <p:blipFill>
          <a:blip r:embed="rId2"/>
          <a:stretch>
            <a:fillRect/>
          </a:stretch>
        </p:blipFill>
        <p:spPr>
          <a:xfrm>
            <a:off x="5593594" y="2556243"/>
            <a:ext cx="4700588" cy="3293200"/>
          </a:xfrm>
        </p:spPr>
      </p:pic>
      <p:graphicFrame>
        <p:nvGraphicFramePr>
          <p:cNvPr id="9" name="Table 9">
            <a:extLst>
              <a:ext uri="{FF2B5EF4-FFF2-40B4-BE49-F238E27FC236}">
                <a16:creationId xmlns:a16="http://schemas.microsoft.com/office/drawing/2014/main" id="{642F1E81-7A42-4579-80AA-1FACB735BC45}"/>
              </a:ext>
            </a:extLst>
          </p:cNvPr>
          <p:cNvGraphicFramePr>
            <a:graphicFrameLocks noGrp="1"/>
          </p:cNvGraphicFramePr>
          <p:nvPr>
            <p:extLst>
              <p:ext uri="{D42A27DB-BD31-4B8C-83A1-F6EECF244321}">
                <p14:modId xmlns:p14="http://schemas.microsoft.com/office/powerpoint/2010/main" val="1323429094"/>
              </p:ext>
            </p:extLst>
          </p:nvPr>
        </p:nvGraphicFramePr>
        <p:xfrm>
          <a:off x="680320" y="3721939"/>
          <a:ext cx="4698358" cy="2127504"/>
        </p:xfrm>
        <a:graphic>
          <a:graphicData uri="http://schemas.openxmlformats.org/drawingml/2006/table">
            <a:tbl>
              <a:tblPr firstRow="1" bandRow="1">
                <a:tableStyleId>{5C22544A-7EE6-4342-B048-85BDC9FD1C3A}</a:tableStyleId>
              </a:tblPr>
              <a:tblGrid>
                <a:gridCol w="2349179">
                  <a:extLst>
                    <a:ext uri="{9D8B030D-6E8A-4147-A177-3AD203B41FA5}">
                      <a16:colId xmlns:a16="http://schemas.microsoft.com/office/drawing/2014/main" val="1949919656"/>
                    </a:ext>
                  </a:extLst>
                </a:gridCol>
                <a:gridCol w="2349179">
                  <a:extLst>
                    <a:ext uri="{9D8B030D-6E8A-4147-A177-3AD203B41FA5}">
                      <a16:colId xmlns:a16="http://schemas.microsoft.com/office/drawing/2014/main" val="3734051137"/>
                    </a:ext>
                  </a:extLst>
                </a:gridCol>
              </a:tblGrid>
              <a:tr h="370840">
                <a:tc>
                  <a:txBody>
                    <a:bodyPr/>
                    <a:lstStyle/>
                    <a:p>
                      <a:pPr marL="0" indent="0" algn="ctr" defTabSz="914400" rtl="0" eaLnBrk="1" latinLnBrk="0" hangingPunct="1">
                        <a:lnSpc>
                          <a:spcPct val="90000"/>
                        </a:lnSpc>
                        <a:spcBef>
                          <a:spcPts val="1000"/>
                        </a:spcBef>
                        <a:buFont typeface="Arial" panose="020B0604020202020204" pitchFamily="34" charset="0"/>
                        <a:buNone/>
                      </a:pPr>
                      <a:r>
                        <a:rPr lang="en-US" sz="1800" kern="1200" dirty="0">
                          <a:solidFill>
                            <a:schemeClr val="bg1"/>
                          </a:solidFill>
                          <a:effectLst/>
                          <a:latin typeface="Calibri" panose="020F0502020204030204" pitchFamily="34" charset="0"/>
                          <a:cs typeface="Times New Roman" panose="02020603050405020304" pitchFamily="18" charset="0"/>
                        </a:rPr>
                        <a:t>Polynomial Degrees</a:t>
                      </a:r>
                    </a:p>
                  </a:txBody>
                  <a:tcPr/>
                </a:tc>
                <a:tc>
                  <a:txBody>
                    <a:bodyPr/>
                    <a:lstStyle/>
                    <a:p>
                      <a:pPr marL="0" indent="0" algn="ctr" defTabSz="914400" rtl="0" eaLnBrk="1" latinLnBrk="0" hangingPunct="1">
                        <a:lnSpc>
                          <a:spcPct val="90000"/>
                        </a:lnSpc>
                        <a:spcBef>
                          <a:spcPts val="1000"/>
                        </a:spcBef>
                        <a:buFont typeface="Arial" panose="020B0604020202020204" pitchFamily="34" charse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a:t>
                      </a:r>
                      <a:r>
                        <a:rPr lang="en-US" sz="1800" baseline="30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800" kern="1200" dirty="0">
                        <a:solidFill>
                          <a:schemeClr val="bg1"/>
                        </a:solidFill>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707018573"/>
                  </a:ext>
                </a:extLst>
              </a:tr>
              <a:tr h="370840">
                <a:tc>
                  <a:txBody>
                    <a:bodyPr/>
                    <a:lstStyle/>
                    <a:p>
                      <a:pPr marL="0" indent="0" algn="ctr" defTabSz="914400" rtl="0" eaLnBrk="1" latinLnBrk="0" hangingPunct="1">
                        <a:lnSpc>
                          <a:spcPct val="90000"/>
                        </a:lnSpc>
                        <a:spcBef>
                          <a:spcPts val="1000"/>
                        </a:spcBef>
                        <a:buFont typeface="Arial" panose="020B0604020202020204" pitchFamily="34" charset="0"/>
                        <a:buNone/>
                      </a:pPr>
                      <a:r>
                        <a:rPr lang="en-US" sz="1800" kern="1200" dirty="0">
                          <a:solidFill>
                            <a:schemeClr val="bg1"/>
                          </a:solidFill>
                          <a:effectLst/>
                          <a:latin typeface="Calibri" panose="020F0502020204030204" pitchFamily="34" charset="0"/>
                          <a:cs typeface="Times New Roman" panose="02020603050405020304" pitchFamily="18" charset="0"/>
                        </a:rPr>
                        <a:t>2</a:t>
                      </a:r>
                    </a:p>
                  </a:txBody>
                  <a:tcPr/>
                </a:tc>
                <a:tc>
                  <a:txBody>
                    <a:bodyPr/>
                    <a:lstStyle/>
                    <a:p>
                      <a:pPr marL="0" indent="0" algn="ctr" defTabSz="914400" rtl="0" eaLnBrk="1" latinLnBrk="0" hangingPunct="1">
                        <a:lnSpc>
                          <a:spcPct val="90000"/>
                        </a:lnSpc>
                        <a:spcBef>
                          <a:spcPts val="1000"/>
                        </a:spcBef>
                        <a:buFont typeface="Arial" panose="020B0604020202020204" pitchFamily="34" charset="0"/>
                        <a:buNone/>
                      </a:pPr>
                      <a:r>
                        <a:rPr lang="en-US" sz="1800" kern="1200" dirty="0">
                          <a:solidFill>
                            <a:schemeClr val="bg1"/>
                          </a:solidFill>
                          <a:effectLst/>
                          <a:latin typeface="Calibri" panose="020F0502020204030204" pitchFamily="34" charset="0"/>
                          <a:cs typeface="Times New Roman" panose="02020603050405020304" pitchFamily="18" charset="0"/>
                        </a:rPr>
                        <a:t>0.9946</a:t>
                      </a:r>
                    </a:p>
                  </a:txBody>
                  <a:tcPr/>
                </a:tc>
                <a:extLst>
                  <a:ext uri="{0D108BD9-81ED-4DB2-BD59-A6C34878D82A}">
                    <a16:rowId xmlns:a16="http://schemas.microsoft.com/office/drawing/2014/main" val="2090156511"/>
                  </a:ext>
                </a:extLst>
              </a:tr>
              <a:tr h="370840">
                <a:tc>
                  <a:txBody>
                    <a:bodyPr/>
                    <a:lstStyle/>
                    <a:p>
                      <a:pPr marL="0" indent="0" algn="ctr" defTabSz="914400" rtl="0" eaLnBrk="1" latinLnBrk="0" hangingPunct="1">
                        <a:lnSpc>
                          <a:spcPct val="90000"/>
                        </a:lnSpc>
                        <a:spcBef>
                          <a:spcPts val="1000"/>
                        </a:spcBef>
                        <a:buFont typeface="Arial" panose="020B0604020202020204" pitchFamily="34" charset="0"/>
                        <a:buNone/>
                      </a:pPr>
                      <a:r>
                        <a:rPr lang="en-US" sz="1800" kern="1200" dirty="0">
                          <a:solidFill>
                            <a:schemeClr val="bg1"/>
                          </a:solidFill>
                          <a:effectLst/>
                          <a:latin typeface="Calibri" panose="020F0502020204030204" pitchFamily="34" charset="0"/>
                          <a:cs typeface="Times New Roman" panose="02020603050405020304" pitchFamily="18" charset="0"/>
                        </a:rPr>
                        <a:t>3</a:t>
                      </a:r>
                    </a:p>
                  </a:txBody>
                  <a:tcPr/>
                </a:tc>
                <a:tc>
                  <a:txBody>
                    <a:bodyPr/>
                    <a:lstStyle/>
                    <a:p>
                      <a:pPr marL="0" indent="0" algn="ctr" defTabSz="914400" rtl="0" eaLnBrk="1" latinLnBrk="0" hangingPunct="1">
                        <a:lnSpc>
                          <a:spcPct val="90000"/>
                        </a:lnSpc>
                        <a:spcBef>
                          <a:spcPts val="1000"/>
                        </a:spcBef>
                        <a:buFont typeface="Arial" panose="020B0604020202020204" pitchFamily="34" charset="0"/>
                        <a:buNone/>
                      </a:pPr>
                      <a:r>
                        <a:rPr lang="en-US" sz="1800" kern="1200" dirty="0">
                          <a:solidFill>
                            <a:schemeClr val="bg1"/>
                          </a:solidFill>
                          <a:effectLst/>
                          <a:latin typeface="Calibri" panose="020F0502020204030204" pitchFamily="34" charset="0"/>
                          <a:cs typeface="Times New Roman" panose="02020603050405020304" pitchFamily="18" charset="0"/>
                        </a:rPr>
                        <a:t>0.9832</a:t>
                      </a:r>
                    </a:p>
                  </a:txBody>
                  <a:tcPr/>
                </a:tc>
                <a:extLst>
                  <a:ext uri="{0D108BD9-81ED-4DB2-BD59-A6C34878D82A}">
                    <a16:rowId xmlns:a16="http://schemas.microsoft.com/office/drawing/2014/main" val="288992679"/>
                  </a:ext>
                </a:extLst>
              </a:tr>
              <a:tr h="264141">
                <a:tc>
                  <a:txBody>
                    <a:bodyPr/>
                    <a:lstStyle/>
                    <a:p>
                      <a:pPr marL="0" indent="0" algn="ctr" defTabSz="914400" rtl="0" eaLnBrk="1" latinLnBrk="0" hangingPunct="1">
                        <a:lnSpc>
                          <a:spcPct val="90000"/>
                        </a:lnSpc>
                        <a:spcBef>
                          <a:spcPts val="1000"/>
                        </a:spcBef>
                        <a:buFont typeface="Arial" panose="020B0604020202020204" pitchFamily="34" charset="0"/>
                        <a:buNone/>
                      </a:pPr>
                      <a:r>
                        <a:rPr lang="en-US" sz="1800" kern="1200" dirty="0">
                          <a:solidFill>
                            <a:schemeClr val="bg1"/>
                          </a:solidFill>
                          <a:effectLst/>
                          <a:latin typeface="Calibri" panose="020F0502020204030204" pitchFamily="34" charset="0"/>
                          <a:cs typeface="Times New Roman" panose="02020603050405020304" pitchFamily="18" charset="0"/>
                        </a:rPr>
                        <a:t>4</a:t>
                      </a:r>
                    </a:p>
                  </a:txBody>
                  <a:tcPr/>
                </a:tc>
                <a:tc>
                  <a:txBody>
                    <a:bodyPr/>
                    <a:lstStyle/>
                    <a:p>
                      <a:pPr marL="0" indent="0" algn="ctr" defTabSz="914400" rtl="0" eaLnBrk="1" latinLnBrk="0" hangingPunct="1">
                        <a:lnSpc>
                          <a:spcPct val="90000"/>
                        </a:lnSpc>
                        <a:spcBef>
                          <a:spcPts val="1000"/>
                        </a:spcBef>
                        <a:buFont typeface="Arial" panose="020B0604020202020204" pitchFamily="34" charset="0"/>
                        <a:buNone/>
                      </a:pPr>
                      <a:r>
                        <a:rPr lang="en-US" sz="1800" kern="1200" dirty="0">
                          <a:solidFill>
                            <a:schemeClr val="bg1"/>
                          </a:solidFill>
                          <a:effectLst/>
                          <a:latin typeface="Calibri" panose="020F0502020204030204" pitchFamily="34" charset="0"/>
                          <a:cs typeface="Times New Roman" panose="02020603050405020304" pitchFamily="18" charset="0"/>
                        </a:rPr>
                        <a:t>0.8116</a:t>
                      </a:r>
                    </a:p>
                  </a:txBody>
                  <a:tcPr/>
                </a:tc>
                <a:extLst>
                  <a:ext uri="{0D108BD9-81ED-4DB2-BD59-A6C34878D82A}">
                    <a16:rowId xmlns:a16="http://schemas.microsoft.com/office/drawing/2014/main" val="19288971"/>
                  </a:ext>
                </a:extLst>
              </a:tr>
              <a:tr h="169164">
                <a:tc>
                  <a:txBody>
                    <a:bodyPr/>
                    <a:lstStyle/>
                    <a:p>
                      <a:pPr marL="0" indent="0" algn="ctr" defTabSz="914400" rtl="0" eaLnBrk="1" latinLnBrk="0" hangingPunct="1">
                        <a:lnSpc>
                          <a:spcPct val="90000"/>
                        </a:lnSpc>
                        <a:spcBef>
                          <a:spcPts val="1000"/>
                        </a:spcBef>
                        <a:buFont typeface="Arial" panose="020B0604020202020204" pitchFamily="34" charset="0"/>
                        <a:buNone/>
                      </a:pPr>
                      <a:r>
                        <a:rPr lang="en-US" sz="1800" kern="1200" dirty="0">
                          <a:solidFill>
                            <a:schemeClr val="bg1"/>
                          </a:solidFill>
                          <a:effectLst/>
                          <a:latin typeface="Calibri" panose="020F0502020204030204" pitchFamily="34" charset="0"/>
                          <a:cs typeface="Times New Roman" panose="02020603050405020304" pitchFamily="18" charset="0"/>
                        </a:rPr>
                        <a:t>5</a:t>
                      </a:r>
                    </a:p>
                  </a:txBody>
                  <a:tcPr/>
                </a:tc>
                <a:tc>
                  <a:txBody>
                    <a:bodyPr/>
                    <a:lstStyle/>
                    <a:p>
                      <a:pPr marL="0" indent="0" algn="ctr" defTabSz="914400" rtl="0" eaLnBrk="1" latinLnBrk="0" hangingPunct="1">
                        <a:lnSpc>
                          <a:spcPct val="90000"/>
                        </a:lnSpc>
                        <a:spcBef>
                          <a:spcPts val="1000"/>
                        </a:spcBef>
                        <a:buFont typeface="Arial" panose="020B0604020202020204" pitchFamily="34" charset="0"/>
                        <a:buNone/>
                      </a:pPr>
                      <a:r>
                        <a:rPr lang="en-US" sz="1800" kern="1200" dirty="0">
                          <a:solidFill>
                            <a:schemeClr val="bg1"/>
                          </a:solidFill>
                          <a:effectLst/>
                          <a:latin typeface="Calibri" panose="020F0502020204030204" pitchFamily="34" charset="0"/>
                          <a:cs typeface="Times New Roman" panose="02020603050405020304" pitchFamily="18" charset="0"/>
                        </a:rPr>
                        <a:t>0.9333</a:t>
                      </a:r>
                    </a:p>
                  </a:txBody>
                  <a:tcPr/>
                </a:tc>
                <a:extLst>
                  <a:ext uri="{0D108BD9-81ED-4DB2-BD59-A6C34878D82A}">
                    <a16:rowId xmlns:a16="http://schemas.microsoft.com/office/drawing/2014/main" val="2783480890"/>
                  </a:ext>
                </a:extLst>
              </a:tr>
              <a:tr h="169164">
                <a:tc>
                  <a:txBody>
                    <a:bodyPr/>
                    <a:lstStyle/>
                    <a:p>
                      <a:pPr marL="0" indent="0" algn="ctr" defTabSz="914400" rtl="0" eaLnBrk="1" latinLnBrk="0" hangingPunct="1">
                        <a:lnSpc>
                          <a:spcPct val="90000"/>
                        </a:lnSpc>
                        <a:spcBef>
                          <a:spcPts val="1000"/>
                        </a:spcBef>
                        <a:buFont typeface="Arial" panose="020B0604020202020204" pitchFamily="34" charset="0"/>
                        <a:buNone/>
                      </a:pPr>
                      <a:r>
                        <a:rPr lang="en-US" sz="1800" kern="1200" dirty="0">
                          <a:solidFill>
                            <a:schemeClr val="bg1"/>
                          </a:solidFill>
                          <a:effectLst/>
                          <a:latin typeface="Calibri" panose="020F0502020204030204" pitchFamily="34" charset="0"/>
                          <a:cs typeface="Times New Roman" panose="02020603050405020304" pitchFamily="18" charset="0"/>
                        </a:rPr>
                        <a:t>6</a:t>
                      </a:r>
                    </a:p>
                  </a:txBody>
                  <a:tcPr/>
                </a:tc>
                <a:tc>
                  <a:txBody>
                    <a:bodyPr/>
                    <a:lstStyle/>
                    <a:p>
                      <a:pPr marL="0" indent="0" algn="ctr" defTabSz="914400" rtl="0" eaLnBrk="1" latinLnBrk="0" hangingPunct="1">
                        <a:lnSpc>
                          <a:spcPct val="90000"/>
                        </a:lnSpc>
                        <a:spcBef>
                          <a:spcPts val="1000"/>
                        </a:spcBef>
                        <a:buFont typeface="Arial" panose="020B0604020202020204" pitchFamily="34" charset="0"/>
                        <a:buNone/>
                      </a:pPr>
                      <a:r>
                        <a:rPr lang="en-US" sz="1800" kern="1200" dirty="0">
                          <a:solidFill>
                            <a:schemeClr val="bg1"/>
                          </a:solidFill>
                          <a:effectLst/>
                          <a:latin typeface="Calibri" panose="020F0502020204030204" pitchFamily="34" charset="0"/>
                          <a:cs typeface="Times New Roman" panose="02020603050405020304" pitchFamily="18" charset="0"/>
                        </a:rPr>
                        <a:t>0.9570</a:t>
                      </a:r>
                    </a:p>
                  </a:txBody>
                  <a:tcPr/>
                </a:tc>
                <a:extLst>
                  <a:ext uri="{0D108BD9-81ED-4DB2-BD59-A6C34878D82A}">
                    <a16:rowId xmlns:a16="http://schemas.microsoft.com/office/drawing/2014/main" val="1814601298"/>
                  </a:ext>
                </a:extLst>
              </a:tr>
            </a:tbl>
          </a:graphicData>
        </a:graphic>
      </p:graphicFrame>
    </p:spTree>
    <p:extLst>
      <p:ext uri="{BB962C8B-B14F-4D97-AF65-F5344CB8AC3E}">
        <p14:creationId xmlns:p14="http://schemas.microsoft.com/office/powerpoint/2010/main" val="296972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8C42-A849-49FB-8AB8-9E78285AD371}"/>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95D681B6-1AFB-485A-84BF-5D8C200E9C24}"/>
              </a:ext>
            </a:extLst>
          </p:cNvPr>
          <p:cNvSpPr>
            <a:spLocks noGrp="1"/>
          </p:cNvSpPr>
          <p:nvPr>
            <p:ph sz="half" idx="1"/>
          </p:nvPr>
        </p:nvSpPr>
        <p:spPr>
          <a:xfrm>
            <a:off x="680320" y="2336873"/>
            <a:ext cx="4698358" cy="1385066"/>
          </a:xfrm>
        </p:spPr>
        <p:txBody>
          <a:bodyPr/>
          <a:lstStyle/>
          <a:p>
            <a:pPr marL="0" inden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Splitting the testing and training dataset by month in order to simulate forecasting future sales results in much worse results.</a:t>
            </a:r>
          </a:p>
          <a:p>
            <a:pPr marL="0" indent="0">
              <a:buNone/>
            </a:pPr>
            <a:r>
              <a:rPr lang="en-US" sz="1800" dirty="0">
                <a:solidFill>
                  <a:schemeClr val="bg1"/>
                </a:solidFill>
                <a:effectLst/>
                <a:latin typeface="Calibri" panose="020F0502020204030204" pitchFamily="34" charset="0"/>
                <a:cs typeface="Times New Roman" panose="02020603050405020304" pitchFamily="18" charset="0"/>
              </a:rPr>
              <a:t>This resulted in a new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a:t>
            </a:r>
            <a:r>
              <a:rPr lang="en-US" sz="1800" baseline="30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a:t>
            </a:r>
            <a:r>
              <a:rPr lang="en-US" sz="1800" dirty="0">
                <a:solidFill>
                  <a:schemeClr val="bg1"/>
                </a:solidFill>
                <a:effectLst/>
                <a:latin typeface="Calibri" panose="020F0502020204030204" pitchFamily="34" charset="0"/>
                <a:cs typeface="Times New Roman" panose="02020603050405020304" pitchFamily="18" charset="0"/>
              </a:rPr>
              <a:t> value of -0.81605.</a:t>
            </a:r>
          </a:p>
        </p:txBody>
      </p:sp>
      <p:sp>
        <p:nvSpPr>
          <p:cNvPr id="7" name="TextBox 6">
            <a:extLst>
              <a:ext uri="{FF2B5EF4-FFF2-40B4-BE49-F238E27FC236}">
                <a16:creationId xmlns:a16="http://schemas.microsoft.com/office/drawing/2014/main" id="{C3B3E071-10B2-43BB-B411-9622BF8B6FDA}"/>
              </a:ext>
            </a:extLst>
          </p:cNvPr>
          <p:cNvSpPr txBox="1"/>
          <p:nvPr/>
        </p:nvSpPr>
        <p:spPr>
          <a:xfrm>
            <a:off x="4873517" y="5849443"/>
            <a:ext cx="6140741" cy="246221"/>
          </a:xfrm>
          <a:prstGeom prst="rect">
            <a:avLst/>
          </a:prstGeom>
          <a:noFill/>
        </p:spPr>
        <p:txBody>
          <a:bodyPr wrap="square" rtlCol="0">
            <a:spAutoFit/>
          </a:bodyPr>
          <a:lstStyle/>
          <a:p>
            <a:pPr algn="ctr"/>
            <a:r>
              <a:rPr lang="en-US" sz="1000" dirty="0">
                <a:solidFill>
                  <a:schemeClr val="bg1"/>
                </a:solidFill>
              </a:rPr>
              <a:t>Polynomial Regression predictions</a:t>
            </a:r>
          </a:p>
        </p:txBody>
      </p:sp>
      <p:pic>
        <p:nvPicPr>
          <p:cNvPr id="10" name="Content Placeholder 9">
            <a:extLst>
              <a:ext uri="{FF2B5EF4-FFF2-40B4-BE49-F238E27FC236}">
                <a16:creationId xmlns:a16="http://schemas.microsoft.com/office/drawing/2014/main" id="{4614C327-FD3F-4553-9FEB-9C99058A09EA}"/>
              </a:ext>
            </a:extLst>
          </p:cNvPr>
          <p:cNvPicPr>
            <a:picLocks noGrp="1" noChangeAspect="1"/>
          </p:cNvPicPr>
          <p:nvPr>
            <p:ph sz="half" idx="2"/>
          </p:nvPr>
        </p:nvPicPr>
        <p:blipFill>
          <a:blip r:embed="rId2"/>
          <a:stretch>
            <a:fillRect/>
          </a:stretch>
        </p:blipFill>
        <p:spPr>
          <a:xfrm>
            <a:off x="5594350" y="2569369"/>
            <a:ext cx="4700588" cy="3133725"/>
          </a:xfrm>
        </p:spPr>
      </p:pic>
    </p:spTree>
    <p:extLst>
      <p:ext uri="{BB962C8B-B14F-4D97-AF65-F5344CB8AC3E}">
        <p14:creationId xmlns:p14="http://schemas.microsoft.com/office/powerpoint/2010/main" val="333891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8C42-A849-49FB-8AB8-9E78285AD37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5D681B6-1AFB-485A-84BF-5D8C200E9C24}"/>
              </a:ext>
            </a:extLst>
          </p:cNvPr>
          <p:cNvSpPr>
            <a:spLocks noGrp="1"/>
          </p:cNvSpPr>
          <p:nvPr>
            <p:ph idx="1"/>
          </p:nvPr>
        </p:nvSpPr>
        <p:spPr/>
        <p:txBody>
          <a:bodyPr/>
          <a:lstStyle/>
          <a:p>
            <a:pPr marL="0" marR="0" indent="0">
              <a:lnSpc>
                <a:spcPct val="200000"/>
              </a:lnSpc>
              <a:spcBef>
                <a:spcPts val="0"/>
              </a:spcBef>
              <a:spcAft>
                <a:spcPts val="800"/>
              </a:spcAft>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Using a polynomial regression model to predict national grocery store sales had mixed results. Before the pandemic, the selected features here did a very good job at predicting grocery store sales. By narrowing the focus around the pandemic however, the features here performed much worse. </a:t>
            </a:r>
          </a:p>
        </p:txBody>
      </p:sp>
    </p:spTree>
    <p:extLst>
      <p:ext uri="{BB962C8B-B14F-4D97-AF65-F5344CB8AC3E}">
        <p14:creationId xmlns:p14="http://schemas.microsoft.com/office/powerpoint/2010/main" val="339963308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564</TotalTime>
  <Words>595</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Berlin</vt:lpstr>
      <vt:lpstr>U.S. Grocery Store Sales</vt:lpstr>
      <vt:lpstr>Background</vt:lpstr>
      <vt:lpstr>Data Sources</vt:lpstr>
      <vt:lpstr>Data Sources</vt:lpstr>
      <vt:lpstr>Initial Data Insights</vt:lpstr>
      <vt:lpstr>Initial Data Insights</vt:lpstr>
      <vt:lpstr>Modeling</vt:lpstr>
      <vt:lpstr>Modeling</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Grocery Store Sales</dc:title>
  <dc:creator>David Brehm</dc:creator>
  <cp:lastModifiedBy>David Brehm</cp:lastModifiedBy>
  <cp:revision>9</cp:revision>
  <dcterms:created xsi:type="dcterms:W3CDTF">2021-07-26T00:55:43Z</dcterms:created>
  <dcterms:modified xsi:type="dcterms:W3CDTF">2021-08-14T18:43:14Z</dcterms:modified>
</cp:coreProperties>
</file>