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9" r:id="rId4"/>
    <p:sldId id="260" r:id="rId5"/>
    <p:sldId id="263" r:id="rId6"/>
    <p:sldId id="261" r:id="rId7"/>
    <p:sldId id="262" r:id="rId8"/>
    <p:sldId id="264" r:id="rId9"/>
    <p:sldId id="265" r:id="rId10"/>
    <p:sldId id="266" r:id="rId11"/>
    <p:sldId id="267" r:id="rId12"/>
    <p:sldId id="268" r:id="rId13"/>
    <p:sldId id="269" r:id="rId14"/>
    <p:sldId id="270" r:id="rId15"/>
    <p:sldId id="278" r:id="rId16"/>
    <p:sldId id="273" r:id="rId17"/>
    <p:sldId id="271" r:id="rId18"/>
    <p:sldId id="272"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04" d="100"/>
          <a:sy n="104" d="100"/>
        </p:scale>
        <p:origin x="14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F7932-70CB-407C-83EC-AC6935407761}" type="datetimeFigureOut">
              <a:rPr lang="en-US" smtClean="0"/>
              <a:t>3/6/2021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A9922E-2278-4288-A06A-435F1849B551}" type="slidenum">
              <a:rPr lang="en-US" smtClean="0"/>
              <a:t>‹#›</a:t>
            </a:fld>
            <a:endParaRPr lang="en-US"/>
          </a:p>
        </p:txBody>
      </p:sp>
    </p:spTree>
    <p:extLst>
      <p:ext uri="{BB962C8B-B14F-4D97-AF65-F5344CB8AC3E}">
        <p14:creationId xmlns:p14="http://schemas.microsoft.com/office/powerpoint/2010/main" val="1223687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3/6/2021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3/6/2021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3/6/2021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3/6/2021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3/6/2021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3/6/2021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020B-4668-4E2D-A37D-A3534B895BD8}"/>
              </a:ext>
            </a:extLst>
          </p:cNvPr>
          <p:cNvSpPr>
            <a:spLocks noGrp="1"/>
          </p:cNvSpPr>
          <p:nvPr>
            <p:ph type="ctrTitle"/>
          </p:nvPr>
        </p:nvSpPr>
        <p:spPr/>
        <p:txBody>
          <a:bodyPr/>
          <a:lstStyle/>
          <a:p>
            <a:r>
              <a:rPr lang="en-US" dirty="0"/>
              <a:t>Predicting the position of </a:t>
            </a:r>
            <a:r>
              <a:rPr lang="en-US" dirty="0" err="1"/>
              <a:t>nba</a:t>
            </a:r>
            <a:r>
              <a:rPr lang="en-US" dirty="0"/>
              <a:t> players</a:t>
            </a:r>
          </a:p>
        </p:txBody>
      </p:sp>
      <p:sp>
        <p:nvSpPr>
          <p:cNvPr id="3" name="Subtitle 2">
            <a:extLst>
              <a:ext uri="{FF2B5EF4-FFF2-40B4-BE49-F238E27FC236}">
                <a16:creationId xmlns:a16="http://schemas.microsoft.com/office/drawing/2014/main" id="{28CAEC78-30E2-43CA-9D53-4185DCF46BF4}"/>
              </a:ext>
            </a:extLst>
          </p:cNvPr>
          <p:cNvSpPr>
            <a:spLocks noGrp="1"/>
          </p:cNvSpPr>
          <p:nvPr>
            <p:ph type="subTitle" idx="1"/>
          </p:nvPr>
        </p:nvSpPr>
        <p:spPr/>
        <p:txBody>
          <a:bodyPr>
            <a:normAutofit fontScale="92500" lnSpcReduction="20000"/>
          </a:bodyPr>
          <a:lstStyle/>
          <a:p>
            <a:r>
              <a:rPr lang="en-US" dirty="0"/>
              <a:t>David Brehm</a:t>
            </a:r>
          </a:p>
          <a:p>
            <a:r>
              <a:rPr lang="en-US" dirty="0"/>
              <a:t>DSC 530</a:t>
            </a:r>
          </a:p>
        </p:txBody>
      </p:sp>
    </p:spTree>
    <p:extLst>
      <p:ext uri="{BB962C8B-B14F-4D97-AF65-F5344CB8AC3E}">
        <p14:creationId xmlns:p14="http://schemas.microsoft.com/office/powerpoint/2010/main" val="3018112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83BF-5C09-434B-B828-82681D0E72B0}"/>
              </a:ext>
            </a:extLst>
          </p:cNvPr>
          <p:cNvSpPr>
            <a:spLocks noGrp="1"/>
          </p:cNvSpPr>
          <p:nvPr>
            <p:ph type="title"/>
          </p:nvPr>
        </p:nvSpPr>
        <p:spPr/>
        <p:txBody>
          <a:bodyPr/>
          <a:lstStyle/>
          <a:p>
            <a:r>
              <a:rPr lang="en-US" dirty="0"/>
              <a:t>Blocks per game</a:t>
            </a:r>
          </a:p>
        </p:txBody>
      </p:sp>
      <p:sp>
        <p:nvSpPr>
          <p:cNvPr id="3" name="Content Placeholder 2">
            <a:extLst>
              <a:ext uri="{FF2B5EF4-FFF2-40B4-BE49-F238E27FC236}">
                <a16:creationId xmlns:a16="http://schemas.microsoft.com/office/drawing/2014/main" id="{19A45713-D525-47A8-B23E-891603E953B8}"/>
              </a:ext>
            </a:extLst>
          </p:cNvPr>
          <p:cNvSpPr>
            <a:spLocks noGrp="1"/>
          </p:cNvSpPr>
          <p:nvPr>
            <p:ph sz="half" idx="1"/>
          </p:nvPr>
        </p:nvSpPr>
        <p:spPr>
          <a:xfrm>
            <a:off x="581193" y="2228003"/>
            <a:ext cx="3393907" cy="3633047"/>
          </a:xfrm>
        </p:spPr>
        <p:txBody>
          <a:bodyPr/>
          <a:lstStyle/>
          <a:p>
            <a:r>
              <a:rPr lang="en-US" dirty="0"/>
              <a:t>Mean: 0.62</a:t>
            </a:r>
          </a:p>
          <a:p>
            <a:r>
              <a:rPr lang="en-US" dirty="0"/>
              <a:t>Std: 0.52</a:t>
            </a:r>
          </a:p>
          <a:p>
            <a:r>
              <a:rPr lang="en-US" dirty="0"/>
              <a:t>Min: 0</a:t>
            </a:r>
          </a:p>
          <a:p>
            <a:r>
              <a:rPr lang="en-US" dirty="0"/>
              <a:t>Max: 2.9</a:t>
            </a:r>
          </a:p>
          <a:p>
            <a:r>
              <a:rPr lang="en-US" dirty="0"/>
              <a:t>Mode: 0.3, 0.5</a:t>
            </a:r>
          </a:p>
          <a:p>
            <a:r>
              <a:rPr lang="en-US" dirty="0"/>
              <a:t>IQR: [0.3, 0.8]</a:t>
            </a:r>
          </a:p>
          <a:p>
            <a:r>
              <a:rPr lang="en-US" dirty="0"/>
              <a:t>Tail: Right</a:t>
            </a:r>
          </a:p>
        </p:txBody>
      </p:sp>
      <p:pic>
        <p:nvPicPr>
          <p:cNvPr id="5" name="Picture 4">
            <a:extLst>
              <a:ext uri="{FF2B5EF4-FFF2-40B4-BE49-F238E27FC236}">
                <a16:creationId xmlns:a16="http://schemas.microsoft.com/office/drawing/2014/main" id="{1941B74F-3386-42AE-994E-8357244980ED}"/>
              </a:ext>
            </a:extLst>
          </p:cNvPr>
          <p:cNvPicPr>
            <a:picLocks noChangeAspect="1"/>
          </p:cNvPicPr>
          <p:nvPr/>
        </p:nvPicPr>
        <p:blipFill>
          <a:blip r:embed="rId2"/>
          <a:stretch>
            <a:fillRect/>
          </a:stretch>
        </p:blipFill>
        <p:spPr>
          <a:xfrm>
            <a:off x="3975101" y="2228003"/>
            <a:ext cx="5041176" cy="3912491"/>
          </a:xfrm>
          <a:prstGeom prst="rect">
            <a:avLst/>
          </a:prstGeom>
        </p:spPr>
      </p:pic>
      <p:pic>
        <p:nvPicPr>
          <p:cNvPr id="7" name="Picture 6">
            <a:extLst>
              <a:ext uri="{FF2B5EF4-FFF2-40B4-BE49-F238E27FC236}">
                <a16:creationId xmlns:a16="http://schemas.microsoft.com/office/drawing/2014/main" id="{2F8DE597-2840-422F-A9AF-424134C38791}"/>
              </a:ext>
            </a:extLst>
          </p:cNvPr>
          <p:cNvPicPr>
            <a:picLocks noChangeAspect="1"/>
          </p:cNvPicPr>
          <p:nvPr/>
        </p:nvPicPr>
        <p:blipFill>
          <a:blip r:embed="rId3"/>
          <a:stretch>
            <a:fillRect/>
          </a:stretch>
        </p:blipFill>
        <p:spPr>
          <a:xfrm>
            <a:off x="9016276" y="2228003"/>
            <a:ext cx="3175724" cy="3633046"/>
          </a:xfrm>
          <a:prstGeom prst="rect">
            <a:avLst/>
          </a:prstGeom>
        </p:spPr>
      </p:pic>
    </p:spTree>
    <p:extLst>
      <p:ext uri="{BB962C8B-B14F-4D97-AF65-F5344CB8AC3E}">
        <p14:creationId xmlns:p14="http://schemas.microsoft.com/office/powerpoint/2010/main" val="75665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83BF-5C09-434B-B828-82681D0E72B0}"/>
              </a:ext>
            </a:extLst>
          </p:cNvPr>
          <p:cNvSpPr>
            <a:spLocks noGrp="1"/>
          </p:cNvSpPr>
          <p:nvPr>
            <p:ph type="title"/>
          </p:nvPr>
        </p:nvSpPr>
        <p:spPr/>
        <p:txBody>
          <a:bodyPr/>
          <a:lstStyle/>
          <a:p>
            <a:r>
              <a:rPr lang="en-US" dirty="0"/>
              <a:t>Turnovers per game</a:t>
            </a:r>
          </a:p>
        </p:txBody>
      </p:sp>
      <p:sp>
        <p:nvSpPr>
          <p:cNvPr id="3" name="Content Placeholder 2">
            <a:extLst>
              <a:ext uri="{FF2B5EF4-FFF2-40B4-BE49-F238E27FC236}">
                <a16:creationId xmlns:a16="http://schemas.microsoft.com/office/drawing/2014/main" id="{19A45713-D525-47A8-B23E-891603E953B8}"/>
              </a:ext>
            </a:extLst>
          </p:cNvPr>
          <p:cNvSpPr>
            <a:spLocks noGrp="1"/>
          </p:cNvSpPr>
          <p:nvPr>
            <p:ph sz="half" idx="1"/>
          </p:nvPr>
        </p:nvSpPr>
        <p:spPr>
          <a:xfrm>
            <a:off x="581193" y="2228003"/>
            <a:ext cx="3393907" cy="3633047"/>
          </a:xfrm>
        </p:spPr>
        <p:txBody>
          <a:bodyPr/>
          <a:lstStyle/>
          <a:p>
            <a:r>
              <a:rPr lang="en-US" dirty="0"/>
              <a:t>Mean: 1.91</a:t>
            </a:r>
          </a:p>
          <a:p>
            <a:r>
              <a:rPr lang="en-US" dirty="0"/>
              <a:t>Std: 0.91</a:t>
            </a:r>
          </a:p>
          <a:p>
            <a:r>
              <a:rPr lang="en-US" dirty="0"/>
              <a:t>Min: 0.5</a:t>
            </a:r>
          </a:p>
          <a:p>
            <a:r>
              <a:rPr lang="en-US" dirty="0"/>
              <a:t>Max: 4.8</a:t>
            </a:r>
          </a:p>
          <a:p>
            <a:r>
              <a:rPr lang="en-US" dirty="0"/>
              <a:t>Mode: 0.9</a:t>
            </a:r>
          </a:p>
          <a:p>
            <a:r>
              <a:rPr lang="en-US" dirty="0"/>
              <a:t>IQR: [1.2, 2.4]</a:t>
            </a:r>
          </a:p>
          <a:p>
            <a:r>
              <a:rPr lang="en-US" dirty="0"/>
              <a:t>Tail: Right</a:t>
            </a:r>
          </a:p>
        </p:txBody>
      </p:sp>
      <p:pic>
        <p:nvPicPr>
          <p:cNvPr id="5" name="Picture 4">
            <a:extLst>
              <a:ext uri="{FF2B5EF4-FFF2-40B4-BE49-F238E27FC236}">
                <a16:creationId xmlns:a16="http://schemas.microsoft.com/office/drawing/2014/main" id="{104CEA74-C95A-4ABA-BACC-C102DCF883C7}"/>
              </a:ext>
            </a:extLst>
          </p:cNvPr>
          <p:cNvPicPr>
            <a:picLocks noChangeAspect="1"/>
          </p:cNvPicPr>
          <p:nvPr/>
        </p:nvPicPr>
        <p:blipFill>
          <a:blip r:embed="rId2"/>
          <a:stretch>
            <a:fillRect/>
          </a:stretch>
        </p:blipFill>
        <p:spPr>
          <a:xfrm>
            <a:off x="3975100" y="2228003"/>
            <a:ext cx="5144672" cy="3912491"/>
          </a:xfrm>
          <a:prstGeom prst="rect">
            <a:avLst/>
          </a:prstGeom>
        </p:spPr>
      </p:pic>
      <p:pic>
        <p:nvPicPr>
          <p:cNvPr id="7" name="Picture 6">
            <a:extLst>
              <a:ext uri="{FF2B5EF4-FFF2-40B4-BE49-F238E27FC236}">
                <a16:creationId xmlns:a16="http://schemas.microsoft.com/office/drawing/2014/main" id="{3E2CDA13-DEB3-46E7-9DBB-D20FA1A752A7}"/>
              </a:ext>
            </a:extLst>
          </p:cNvPr>
          <p:cNvPicPr>
            <a:picLocks noChangeAspect="1"/>
          </p:cNvPicPr>
          <p:nvPr/>
        </p:nvPicPr>
        <p:blipFill>
          <a:blip r:embed="rId3"/>
          <a:stretch>
            <a:fillRect/>
          </a:stretch>
        </p:blipFill>
        <p:spPr>
          <a:xfrm>
            <a:off x="9119772" y="2228003"/>
            <a:ext cx="2997883" cy="3633046"/>
          </a:xfrm>
          <a:prstGeom prst="rect">
            <a:avLst/>
          </a:prstGeom>
        </p:spPr>
      </p:pic>
    </p:spTree>
    <p:extLst>
      <p:ext uri="{BB962C8B-B14F-4D97-AF65-F5344CB8AC3E}">
        <p14:creationId xmlns:p14="http://schemas.microsoft.com/office/powerpoint/2010/main" val="1857829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83BF-5C09-434B-B828-82681D0E72B0}"/>
              </a:ext>
            </a:extLst>
          </p:cNvPr>
          <p:cNvSpPr>
            <a:spLocks noGrp="1"/>
          </p:cNvSpPr>
          <p:nvPr>
            <p:ph type="title"/>
          </p:nvPr>
        </p:nvSpPr>
        <p:spPr/>
        <p:txBody>
          <a:bodyPr/>
          <a:lstStyle/>
          <a:p>
            <a:r>
              <a:rPr lang="en-US" dirty="0"/>
              <a:t>Points per game</a:t>
            </a:r>
          </a:p>
        </p:txBody>
      </p:sp>
      <p:sp>
        <p:nvSpPr>
          <p:cNvPr id="3" name="Content Placeholder 2">
            <a:extLst>
              <a:ext uri="{FF2B5EF4-FFF2-40B4-BE49-F238E27FC236}">
                <a16:creationId xmlns:a16="http://schemas.microsoft.com/office/drawing/2014/main" id="{19A45713-D525-47A8-B23E-891603E953B8}"/>
              </a:ext>
            </a:extLst>
          </p:cNvPr>
          <p:cNvSpPr>
            <a:spLocks noGrp="1"/>
          </p:cNvSpPr>
          <p:nvPr>
            <p:ph sz="half" idx="1"/>
          </p:nvPr>
        </p:nvSpPr>
        <p:spPr>
          <a:xfrm>
            <a:off x="581193" y="2228003"/>
            <a:ext cx="3393907" cy="3633047"/>
          </a:xfrm>
        </p:spPr>
        <p:txBody>
          <a:bodyPr/>
          <a:lstStyle/>
          <a:p>
            <a:r>
              <a:rPr lang="en-US" dirty="0"/>
              <a:t>Mean: 15.45</a:t>
            </a:r>
          </a:p>
          <a:p>
            <a:r>
              <a:rPr lang="en-US" dirty="0"/>
              <a:t>Std: 6.13</a:t>
            </a:r>
          </a:p>
          <a:p>
            <a:r>
              <a:rPr lang="en-US" dirty="0"/>
              <a:t>Min: 3.9</a:t>
            </a:r>
          </a:p>
          <a:p>
            <a:r>
              <a:rPr lang="en-US" dirty="0"/>
              <a:t>Max: 34.3</a:t>
            </a:r>
          </a:p>
          <a:p>
            <a:r>
              <a:rPr lang="en-US" dirty="0"/>
              <a:t>Mode: 17.6, 18.5, 12.3, 8.0, 19.6,</a:t>
            </a:r>
          </a:p>
          <a:p>
            <a:pPr marL="0" indent="0">
              <a:buNone/>
            </a:pPr>
            <a:r>
              <a:rPr lang="en-US" dirty="0"/>
              <a:t>		12.1, 12.2</a:t>
            </a:r>
          </a:p>
          <a:p>
            <a:r>
              <a:rPr lang="en-US" dirty="0"/>
              <a:t>IQR: [11.1, 19.6]</a:t>
            </a:r>
          </a:p>
          <a:p>
            <a:r>
              <a:rPr lang="en-US" dirty="0"/>
              <a:t>Tail: Right</a:t>
            </a:r>
          </a:p>
        </p:txBody>
      </p:sp>
      <p:pic>
        <p:nvPicPr>
          <p:cNvPr id="5" name="Picture 4">
            <a:extLst>
              <a:ext uri="{FF2B5EF4-FFF2-40B4-BE49-F238E27FC236}">
                <a16:creationId xmlns:a16="http://schemas.microsoft.com/office/drawing/2014/main" id="{832F807C-A6E4-4C07-805F-226D841626E9}"/>
              </a:ext>
            </a:extLst>
          </p:cNvPr>
          <p:cNvPicPr>
            <a:picLocks noChangeAspect="1"/>
          </p:cNvPicPr>
          <p:nvPr/>
        </p:nvPicPr>
        <p:blipFill>
          <a:blip r:embed="rId2"/>
          <a:stretch>
            <a:fillRect/>
          </a:stretch>
        </p:blipFill>
        <p:spPr>
          <a:xfrm>
            <a:off x="3975100" y="2228003"/>
            <a:ext cx="5106563" cy="3912491"/>
          </a:xfrm>
          <a:prstGeom prst="rect">
            <a:avLst/>
          </a:prstGeom>
        </p:spPr>
      </p:pic>
      <p:pic>
        <p:nvPicPr>
          <p:cNvPr id="7" name="Picture 6">
            <a:extLst>
              <a:ext uri="{FF2B5EF4-FFF2-40B4-BE49-F238E27FC236}">
                <a16:creationId xmlns:a16="http://schemas.microsoft.com/office/drawing/2014/main" id="{3992CDC0-F86A-4AC5-AF2A-8776809EE254}"/>
              </a:ext>
            </a:extLst>
          </p:cNvPr>
          <p:cNvPicPr>
            <a:picLocks noChangeAspect="1"/>
          </p:cNvPicPr>
          <p:nvPr/>
        </p:nvPicPr>
        <p:blipFill>
          <a:blip r:embed="rId3"/>
          <a:stretch>
            <a:fillRect/>
          </a:stretch>
        </p:blipFill>
        <p:spPr>
          <a:xfrm>
            <a:off x="9079791" y="2228003"/>
            <a:ext cx="3112209" cy="3633047"/>
          </a:xfrm>
          <a:prstGeom prst="rect">
            <a:avLst/>
          </a:prstGeom>
        </p:spPr>
      </p:pic>
    </p:spTree>
    <p:extLst>
      <p:ext uri="{BB962C8B-B14F-4D97-AF65-F5344CB8AC3E}">
        <p14:creationId xmlns:p14="http://schemas.microsoft.com/office/powerpoint/2010/main" val="563458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D9789-5084-409F-A910-5CC483023719}"/>
              </a:ext>
            </a:extLst>
          </p:cNvPr>
          <p:cNvSpPr>
            <a:spLocks noGrp="1"/>
          </p:cNvSpPr>
          <p:nvPr>
            <p:ph type="title"/>
          </p:nvPr>
        </p:nvSpPr>
        <p:spPr/>
        <p:txBody>
          <a:bodyPr/>
          <a:lstStyle/>
          <a:p>
            <a:r>
              <a:rPr lang="en-US" dirty="0"/>
              <a:t>Additional Plots and Distributions</a:t>
            </a:r>
          </a:p>
        </p:txBody>
      </p:sp>
    </p:spTree>
    <p:extLst>
      <p:ext uri="{BB962C8B-B14F-4D97-AF65-F5344CB8AC3E}">
        <p14:creationId xmlns:p14="http://schemas.microsoft.com/office/powerpoint/2010/main" val="2228396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83BF-5C09-434B-B828-82681D0E72B0}"/>
              </a:ext>
            </a:extLst>
          </p:cNvPr>
          <p:cNvSpPr>
            <a:spLocks noGrp="1"/>
          </p:cNvSpPr>
          <p:nvPr>
            <p:ph type="title"/>
          </p:nvPr>
        </p:nvSpPr>
        <p:spPr/>
        <p:txBody>
          <a:bodyPr/>
          <a:lstStyle/>
          <a:p>
            <a:r>
              <a:rPr lang="en-US" dirty="0"/>
              <a:t>Turnover Scenario – High and Low Assists</a:t>
            </a:r>
          </a:p>
        </p:txBody>
      </p:sp>
      <p:sp>
        <p:nvSpPr>
          <p:cNvPr id="3" name="Content Placeholder 2">
            <a:extLst>
              <a:ext uri="{FF2B5EF4-FFF2-40B4-BE49-F238E27FC236}">
                <a16:creationId xmlns:a16="http://schemas.microsoft.com/office/drawing/2014/main" id="{19A45713-D525-47A8-B23E-891603E953B8}"/>
              </a:ext>
            </a:extLst>
          </p:cNvPr>
          <p:cNvSpPr>
            <a:spLocks noGrp="1"/>
          </p:cNvSpPr>
          <p:nvPr>
            <p:ph sz="half" idx="1"/>
          </p:nvPr>
        </p:nvSpPr>
        <p:spPr>
          <a:xfrm>
            <a:off x="581194" y="2228003"/>
            <a:ext cx="5630884" cy="3633047"/>
          </a:xfrm>
        </p:spPr>
        <p:txBody>
          <a:bodyPr/>
          <a:lstStyle/>
          <a:p>
            <a:r>
              <a:rPr lang="en-US" dirty="0"/>
              <a:t>To the right is a PMF of player turnovers per game by high and low assist marks. This was split by someone having at least average assists and below average assists.</a:t>
            </a:r>
          </a:p>
          <a:p>
            <a:r>
              <a:rPr lang="en-US" dirty="0"/>
              <a:t>The general distributions appear to be similar here, however we can see that the highest turnover bins are more likely to have higher assist players. Similarly, the lowest turnover bins are more likely to players with below average assists.</a:t>
            </a:r>
          </a:p>
        </p:txBody>
      </p:sp>
      <p:pic>
        <p:nvPicPr>
          <p:cNvPr id="9" name="Picture 8">
            <a:extLst>
              <a:ext uri="{FF2B5EF4-FFF2-40B4-BE49-F238E27FC236}">
                <a16:creationId xmlns:a16="http://schemas.microsoft.com/office/drawing/2014/main" id="{66B3BB4A-439A-4C8C-9DBD-849236549B50}"/>
              </a:ext>
            </a:extLst>
          </p:cNvPr>
          <p:cNvPicPr>
            <a:picLocks noChangeAspect="1"/>
          </p:cNvPicPr>
          <p:nvPr/>
        </p:nvPicPr>
        <p:blipFill>
          <a:blip r:embed="rId2"/>
          <a:stretch>
            <a:fillRect/>
          </a:stretch>
        </p:blipFill>
        <p:spPr>
          <a:xfrm>
            <a:off x="6212077" y="2228003"/>
            <a:ext cx="5398730" cy="3772760"/>
          </a:xfrm>
          <a:prstGeom prst="rect">
            <a:avLst/>
          </a:prstGeom>
        </p:spPr>
      </p:pic>
    </p:spTree>
    <p:extLst>
      <p:ext uri="{BB962C8B-B14F-4D97-AF65-F5344CB8AC3E}">
        <p14:creationId xmlns:p14="http://schemas.microsoft.com/office/powerpoint/2010/main" val="3947885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83BF-5C09-434B-B828-82681D0E72B0}"/>
              </a:ext>
            </a:extLst>
          </p:cNvPr>
          <p:cNvSpPr>
            <a:spLocks noGrp="1"/>
          </p:cNvSpPr>
          <p:nvPr>
            <p:ph type="title"/>
          </p:nvPr>
        </p:nvSpPr>
        <p:spPr/>
        <p:txBody>
          <a:bodyPr/>
          <a:lstStyle/>
          <a:p>
            <a:r>
              <a:rPr lang="en-US" dirty="0"/>
              <a:t>Total rebounds CDF</a:t>
            </a:r>
          </a:p>
        </p:txBody>
      </p:sp>
      <p:sp>
        <p:nvSpPr>
          <p:cNvPr id="3" name="Content Placeholder 2">
            <a:extLst>
              <a:ext uri="{FF2B5EF4-FFF2-40B4-BE49-F238E27FC236}">
                <a16:creationId xmlns:a16="http://schemas.microsoft.com/office/drawing/2014/main" id="{19A45713-D525-47A8-B23E-891603E953B8}"/>
              </a:ext>
            </a:extLst>
          </p:cNvPr>
          <p:cNvSpPr>
            <a:spLocks noGrp="1"/>
          </p:cNvSpPr>
          <p:nvPr>
            <p:ph sz="half" idx="1"/>
          </p:nvPr>
        </p:nvSpPr>
        <p:spPr>
          <a:xfrm>
            <a:off x="581193" y="2228003"/>
            <a:ext cx="5872239" cy="3633047"/>
          </a:xfrm>
        </p:spPr>
        <p:txBody>
          <a:bodyPr/>
          <a:lstStyle/>
          <a:p>
            <a:r>
              <a:rPr lang="en-US" dirty="0"/>
              <a:t>To the right is a CDF of player total rebounds per game.</a:t>
            </a:r>
          </a:p>
          <a:p>
            <a:r>
              <a:rPr lang="en-US" dirty="0"/>
              <a:t>We can see a sharp increase until around 7.5 TRB at 80% probability.</a:t>
            </a:r>
          </a:p>
          <a:p>
            <a:r>
              <a:rPr lang="en-US" dirty="0"/>
              <a:t>Ideally, this clear change in slope indicates a difference between player positions. </a:t>
            </a:r>
          </a:p>
        </p:txBody>
      </p:sp>
      <p:pic>
        <p:nvPicPr>
          <p:cNvPr id="6" name="Picture 5">
            <a:extLst>
              <a:ext uri="{FF2B5EF4-FFF2-40B4-BE49-F238E27FC236}">
                <a16:creationId xmlns:a16="http://schemas.microsoft.com/office/drawing/2014/main" id="{5AD8D103-9A37-4551-BF12-99C952B0866E}"/>
              </a:ext>
            </a:extLst>
          </p:cNvPr>
          <p:cNvPicPr>
            <a:picLocks noChangeAspect="1"/>
          </p:cNvPicPr>
          <p:nvPr/>
        </p:nvPicPr>
        <p:blipFill>
          <a:blip r:embed="rId2"/>
          <a:stretch>
            <a:fillRect/>
          </a:stretch>
        </p:blipFill>
        <p:spPr>
          <a:xfrm>
            <a:off x="6453432" y="2228003"/>
            <a:ext cx="5157375" cy="3912491"/>
          </a:xfrm>
          <a:prstGeom prst="rect">
            <a:avLst/>
          </a:prstGeom>
        </p:spPr>
      </p:pic>
    </p:spTree>
    <p:extLst>
      <p:ext uri="{BB962C8B-B14F-4D97-AF65-F5344CB8AC3E}">
        <p14:creationId xmlns:p14="http://schemas.microsoft.com/office/powerpoint/2010/main" val="3569478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83BF-5C09-434B-B828-82681D0E72B0}"/>
              </a:ext>
            </a:extLst>
          </p:cNvPr>
          <p:cNvSpPr>
            <a:spLocks noGrp="1"/>
          </p:cNvSpPr>
          <p:nvPr>
            <p:ph type="title"/>
          </p:nvPr>
        </p:nvSpPr>
        <p:spPr/>
        <p:txBody>
          <a:bodyPr/>
          <a:lstStyle/>
          <a:p>
            <a:r>
              <a:rPr lang="en-US" dirty="0"/>
              <a:t>Points Per Game Normal Probability</a:t>
            </a:r>
          </a:p>
        </p:txBody>
      </p:sp>
      <p:sp>
        <p:nvSpPr>
          <p:cNvPr id="3" name="Content Placeholder 2">
            <a:extLst>
              <a:ext uri="{FF2B5EF4-FFF2-40B4-BE49-F238E27FC236}">
                <a16:creationId xmlns:a16="http://schemas.microsoft.com/office/drawing/2014/main" id="{19A45713-D525-47A8-B23E-891603E953B8}"/>
              </a:ext>
            </a:extLst>
          </p:cNvPr>
          <p:cNvSpPr>
            <a:spLocks noGrp="1"/>
          </p:cNvSpPr>
          <p:nvPr>
            <p:ph sz="half" idx="1"/>
          </p:nvPr>
        </p:nvSpPr>
        <p:spPr>
          <a:xfrm>
            <a:off x="581193" y="2228003"/>
            <a:ext cx="5529261" cy="3633047"/>
          </a:xfrm>
        </p:spPr>
        <p:txBody>
          <a:bodyPr/>
          <a:lstStyle/>
          <a:p>
            <a:r>
              <a:rPr lang="en-US" dirty="0"/>
              <a:t>To test whether the points per game data is normally distributed, we can use a QQ Plot (Quantile-to-Quantile).</a:t>
            </a:r>
          </a:p>
          <a:p>
            <a:r>
              <a:rPr lang="en-US" dirty="0"/>
              <a:t>If the dataset is normally distributed, it would appear as a straight line.</a:t>
            </a:r>
          </a:p>
          <a:p>
            <a:r>
              <a:rPr lang="en-US" dirty="0"/>
              <a:t>The points per game data appears to be close to normally distributed, but the points skew upwards and the ends. This would indicate that the distribution is slightly right skewed, which we could observe from the histogram earlier as well.</a:t>
            </a:r>
          </a:p>
        </p:txBody>
      </p:sp>
      <p:pic>
        <p:nvPicPr>
          <p:cNvPr id="5" name="Picture 4">
            <a:extLst>
              <a:ext uri="{FF2B5EF4-FFF2-40B4-BE49-F238E27FC236}">
                <a16:creationId xmlns:a16="http://schemas.microsoft.com/office/drawing/2014/main" id="{B28A4D82-F38B-4EA6-87E8-7E7345289209}"/>
              </a:ext>
            </a:extLst>
          </p:cNvPr>
          <p:cNvPicPr>
            <a:picLocks noChangeAspect="1"/>
          </p:cNvPicPr>
          <p:nvPr/>
        </p:nvPicPr>
        <p:blipFill>
          <a:blip r:embed="rId2"/>
          <a:stretch>
            <a:fillRect/>
          </a:stretch>
        </p:blipFill>
        <p:spPr>
          <a:xfrm>
            <a:off x="6110454" y="2228003"/>
            <a:ext cx="5500353" cy="3912491"/>
          </a:xfrm>
          <a:prstGeom prst="rect">
            <a:avLst/>
          </a:prstGeom>
        </p:spPr>
      </p:pic>
    </p:spTree>
    <p:extLst>
      <p:ext uri="{BB962C8B-B14F-4D97-AF65-F5344CB8AC3E}">
        <p14:creationId xmlns:p14="http://schemas.microsoft.com/office/powerpoint/2010/main" val="4193541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83BF-5C09-434B-B828-82681D0E72B0}"/>
              </a:ext>
            </a:extLst>
          </p:cNvPr>
          <p:cNvSpPr>
            <a:spLocks noGrp="1"/>
          </p:cNvSpPr>
          <p:nvPr>
            <p:ph type="title"/>
          </p:nvPr>
        </p:nvSpPr>
        <p:spPr/>
        <p:txBody>
          <a:bodyPr/>
          <a:lstStyle/>
          <a:p>
            <a:r>
              <a:rPr lang="en-US" dirty="0"/>
              <a:t>Comparing Scoring and three pointers</a:t>
            </a:r>
          </a:p>
        </p:txBody>
      </p:sp>
      <p:sp>
        <p:nvSpPr>
          <p:cNvPr id="3" name="Content Placeholder 2">
            <a:extLst>
              <a:ext uri="{FF2B5EF4-FFF2-40B4-BE49-F238E27FC236}">
                <a16:creationId xmlns:a16="http://schemas.microsoft.com/office/drawing/2014/main" id="{19A45713-D525-47A8-B23E-891603E953B8}"/>
              </a:ext>
            </a:extLst>
          </p:cNvPr>
          <p:cNvSpPr>
            <a:spLocks noGrp="1"/>
          </p:cNvSpPr>
          <p:nvPr>
            <p:ph sz="half" idx="1"/>
          </p:nvPr>
        </p:nvSpPr>
        <p:spPr>
          <a:xfrm>
            <a:off x="581193" y="2228003"/>
            <a:ext cx="5923051" cy="3633047"/>
          </a:xfrm>
        </p:spPr>
        <p:txBody>
          <a:bodyPr/>
          <a:lstStyle/>
          <a:p>
            <a:r>
              <a:rPr lang="en-US" dirty="0"/>
              <a:t>To the right is a scatter plot of 3P and Points Per Game.</a:t>
            </a:r>
          </a:p>
          <a:p>
            <a:r>
              <a:rPr lang="en-US" dirty="0"/>
              <a:t>From the graph, there appears to be a moderate positive correlation between the two variables. This would make sense as 3P directly contributes to a player’s overall points.</a:t>
            </a:r>
          </a:p>
          <a:p>
            <a:r>
              <a:rPr lang="en-US" dirty="0"/>
              <a:t>The covariance between 3P and Points Per Game is 3.17.</a:t>
            </a:r>
          </a:p>
          <a:p>
            <a:r>
              <a:rPr lang="en-US" dirty="0"/>
              <a:t>The Pearson correlation coefficient is 0.517 with a p-value of 1.54E-11. This implies that there is a moderate positive correlation and that it is statistically significant.</a:t>
            </a:r>
          </a:p>
        </p:txBody>
      </p:sp>
      <p:pic>
        <p:nvPicPr>
          <p:cNvPr id="5" name="Picture 4">
            <a:extLst>
              <a:ext uri="{FF2B5EF4-FFF2-40B4-BE49-F238E27FC236}">
                <a16:creationId xmlns:a16="http://schemas.microsoft.com/office/drawing/2014/main" id="{05A9A3AC-2399-48E2-A31A-00459918713B}"/>
              </a:ext>
            </a:extLst>
          </p:cNvPr>
          <p:cNvPicPr>
            <a:picLocks noChangeAspect="1"/>
          </p:cNvPicPr>
          <p:nvPr/>
        </p:nvPicPr>
        <p:blipFill>
          <a:blip r:embed="rId2"/>
          <a:stretch>
            <a:fillRect/>
          </a:stretch>
        </p:blipFill>
        <p:spPr>
          <a:xfrm>
            <a:off x="6504244" y="2228003"/>
            <a:ext cx="5106563" cy="3912491"/>
          </a:xfrm>
          <a:prstGeom prst="rect">
            <a:avLst/>
          </a:prstGeom>
        </p:spPr>
      </p:pic>
    </p:spTree>
    <p:extLst>
      <p:ext uri="{BB962C8B-B14F-4D97-AF65-F5344CB8AC3E}">
        <p14:creationId xmlns:p14="http://schemas.microsoft.com/office/powerpoint/2010/main" val="2191458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83BF-5C09-434B-B828-82681D0E72B0}"/>
              </a:ext>
            </a:extLst>
          </p:cNvPr>
          <p:cNvSpPr>
            <a:spLocks noGrp="1"/>
          </p:cNvSpPr>
          <p:nvPr>
            <p:ph type="title"/>
          </p:nvPr>
        </p:nvSpPr>
        <p:spPr/>
        <p:txBody>
          <a:bodyPr/>
          <a:lstStyle/>
          <a:p>
            <a:r>
              <a:rPr lang="en-US" dirty="0"/>
              <a:t>Comparing Blocks and Steals per game</a:t>
            </a:r>
          </a:p>
        </p:txBody>
      </p:sp>
      <p:sp>
        <p:nvSpPr>
          <p:cNvPr id="3" name="Content Placeholder 2">
            <a:extLst>
              <a:ext uri="{FF2B5EF4-FFF2-40B4-BE49-F238E27FC236}">
                <a16:creationId xmlns:a16="http://schemas.microsoft.com/office/drawing/2014/main" id="{19A45713-D525-47A8-B23E-891603E953B8}"/>
              </a:ext>
            </a:extLst>
          </p:cNvPr>
          <p:cNvSpPr>
            <a:spLocks noGrp="1"/>
          </p:cNvSpPr>
          <p:nvPr>
            <p:ph sz="half" idx="1"/>
          </p:nvPr>
        </p:nvSpPr>
        <p:spPr>
          <a:xfrm>
            <a:off x="581193" y="2228003"/>
            <a:ext cx="5923051" cy="3633047"/>
          </a:xfrm>
        </p:spPr>
        <p:txBody>
          <a:bodyPr/>
          <a:lstStyle/>
          <a:p>
            <a:r>
              <a:rPr lang="en-US" dirty="0"/>
              <a:t>To the right is a scatter plot of the defensive box score stats, Blocks and Steals Per Game.</a:t>
            </a:r>
          </a:p>
          <a:p>
            <a:r>
              <a:rPr lang="en-US" dirty="0"/>
              <a:t>From the graph, there doesn’t appear to be much of a relationship between these variables</a:t>
            </a:r>
          </a:p>
          <a:p>
            <a:r>
              <a:rPr lang="en-US" dirty="0"/>
              <a:t>The covariance between blocks and steals per game is 0.0016.</a:t>
            </a:r>
          </a:p>
          <a:p>
            <a:r>
              <a:rPr lang="en-US" dirty="0"/>
              <a:t>The Pearson correlation coefficient is 0.008 with a p-value of 0.922. This implies that there is minimal correlation and that it is not statistically significant.</a:t>
            </a:r>
          </a:p>
        </p:txBody>
      </p:sp>
      <p:pic>
        <p:nvPicPr>
          <p:cNvPr id="6" name="Picture 5">
            <a:extLst>
              <a:ext uri="{FF2B5EF4-FFF2-40B4-BE49-F238E27FC236}">
                <a16:creationId xmlns:a16="http://schemas.microsoft.com/office/drawing/2014/main" id="{4E573177-25D5-4B27-8931-E3596BFFC815}"/>
              </a:ext>
            </a:extLst>
          </p:cNvPr>
          <p:cNvPicPr>
            <a:picLocks noChangeAspect="1"/>
          </p:cNvPicPr>
          <p:nvPr/>
        </p:nvPicPr>
        <p:blipFill>
          <a:blip r:embed="rId2"/>
          <a:stretch>
            <a:fillRect/>
          </a:stretch>
        </p:blipFill>
        <p:spPr>
          <a:xfrm>
            <a:off x="6504244" y="2228003"/>
            <a:ext cx="5220889" cy="3912491"/>
          </a:xfrm>
          <a:prstGeom prst="rect">
            <a:avLst/>
          </a:prstGeom>
        </p:spPr>
      </p:pic>
    </p:spTree>
    <p:extLst>
      <p:ext uri="{BB962C8B-B14F-4D97-AF65-F5344CB8AC3E}">
        <p14:creationId xmlns:p14="http://schemas.microsoft.com/office/powerpoint/2010/main" val="593076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D9789-5084-409F-A910-5CC483023719}"/>
              </a:ext>
            </a:extLst>
          </p:cNvPr>
          <p:cNvSpPr>
            <a:spLocks noGrp="1"/>
          </p:cNvSpPr>
          <p:nvPr>
            <p:ph type="title"/>
          </p:nvPr>
        </p:nvSpPr>
        <p:spPr/>
        <p:txBody>
          <a:bodyPr/>
          <a:lstStyle/>
          <a:p>
            <a:r>
              <a:rPr lang="en-US" dirty="0"/>
              <a:t>Testing Correlation</a:t>
            </a:r>
          </a:p>
        </p:txBody>
      </p:sp>
    </p:spTree>
    <p:extLst>
      <p:ext uri="{BB962C8B-B14F-4D97-AF65-F5344CB8AC3E}">
        <p14:creationId xmlns:p14="http://schemas.microsoft.com/office/powerpoint/2010/main" val="125954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2FC31-0F14-4B42-A405-2CA6EC2B4187}"/>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B600F13-D119-4307-8384-C9CFF15792A0}"/>
              </a:ext>
            </a:extLst>
          </p:cNvPr>
          <p:cNvSpPr>
            <a:spLocks noGrp="1"/>
          </p:cNvSpPr>
          <p:nvPr>
            <p:ph idx="1"/>
          </p:nvPr>
        </p:nvSpPr>
        <p:spPr/>
        <p:txBody>
          <a:bodyPr/>
          <a:lstStyle/>
          <a:p>
            <a:r>
              <a:rPr lang="en-US" dirty="0"/>
              <a:t>Using 2020 NBA player data, I plan on investigating correlations between their per game stats and will build a regression model to see if these variables can predict a player’s position.</a:t>
            </a:r>
          </a:p>
        </p:txBody>
      </p:sp>
    </p:spTree>
    <p:extLst>
      <p:ext uri="{BB962C8B-B14F-4D97-AF65-F5344CB8AC3E}">
        <p14:creationId xmlns:p14="http://schemas.microsoft.com/office/powerpoint/2010/main" val="426734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83BF-5C09-434B-B828-82681D0E72B0}"/>
              </a:ext>
            </a:extLst>
          </p:cNvPr>
          <p:cNvSpPr>
            <a:spLocks noGrp="1"/>
          </p:cNvSpPr>
          <p:nvPr>
            <p:ph type="title"/>
          </p:nvPr>
        </p:nvSpPr>
        <p:spPr/>
        <p:txBody>
          <a:bodyPr/>
          <a:lstStyle/>
          <a:p>
            <a:r>
              <a:rPr lang="en-US" dirty="0"/>
              <a:t>Assists and total rebounds correlation</a:t>
            </a:r>
          </a:p>
        </p:txBody>
      </p:sp>
      <p:sp>
        <p:nvSpPr>
          <p:cNvPr id="3" name="Content Placeholder 2">
            <a:extLst>
              <a:ext uri="{FF2B5EF4-FFF2-40B4-BE49-F238E27FC236}">
                <a16:creationId xmlns:a16="http://schemas.microsoft.com/office/drawing/2014/main" id="{19A45713-D525-47A8-B23E-891603E953B8}"/>
              </a:ext>
            </a:extLst>
          </p:cNvPr>
          <p:cNvSpPr>
            <a:spLocks noGrp="1"/>
          </p:cNvSpPr>
          <p:nvPr>
            <p:ph sz="half" idx="1"/>
          </p:nvPr>
        </p:nvSpPr>
        <p:spPr>
          <a:xfrm>
            <a:off x="581193" y="2228003"/>
            <a:ext cx="5923051" cy="3633047"/>
          </a:xfrm>
        </p:spPr>
        <p:txBody>
          <a:bodyPr/>
          <a:lstStyle/>
          <a:p>
            <a:r>
              <a:rPr lang="en-US" dirty="0"/>
              <a:t>Looking at the overall correlation matrix to the right, I decided to test the correlation between assists and total rebounds.</a:t>
            </a:r>
          </a:p>
          <a:p>
            <a:r>
              <a:rPr lang="en-US" dirty="0"/>
              <a:t>The null hypothesis was that there is no correlation between assists and total rebounds.</a:t>
            </a:r>
          </a:p>
          <a:p>
            <a:r>
              <a:rPr lang="en-US" dirty="0"/>
              <a:t>We test this by shuffling the assist values 1000 times and calculating these simulated correlations. </a:t>
            </a:r>
          </a:p>
          <a:p>
            <a:r>
              <a:rPr lang="en-US" dirty="0"/>
              <a:t>Below is a table of the statistically significant min and max simulated correlations. There appears to be a decently large range here. I’m not sure how to interpret what that means.</a:t>
            </a:r>
          </a:p>
        </p:txBody>
      </p:sp>
      <p:pic>
        <p:nvPicPr>
          <p:cNvPr id="5" name="Picture 4">
            <a:extLst>
              <a:ext uri="{FF2B5EF4-FFF2-40B4-BE49-F238E27FC236}">
                <a16:creationId xmlns:a16="http://schemas.microsoft.com/office/drawing/2014/main" id="{534CC8F5-82E0-4613-B173-4A7379E42DB2}"/>
              </a:ext>
            </a:extLst>
          </p:cNvPr>
          <p:cNvPicPr>
            <a:picLocks noChangeAspect="1"/>
          </p:cNvPicPr>
          <p:nvPr/>
        </p:nvPicPr>
        <p:blipFill>
          <a:blip r:embed="rId2"/>
          <a:stretch>
            <a:fillRect/>
          </a:stretch>
        </p:blipFill>
        <p:spPr>
          <a:xfrm>
            <a:off x="6859925" y="2228003"/>
            <a:ext cx="4750882" cy="3569513"/>
          </a:xfrm>
          <a:prstGeom prst="rect">
            <a:avLst/>
          </a:prstGeom>
        </p:spPr>
      </p:pic>
      <p:graphicFrame>
        <p:nvGraphicFramePr>
          <p:cNvPr id="8" name="Table 8">
            <a:extLst>
              <a:ext uri="{FF2B5EF4-FFF2-40B4-BE49-F238E27FC236}">
                <a16:creationId xmlns:a16="http://schemas.microsoft.com/office/drawing/2014/main" id="{C6332DA4-37E4-4B4E-802E-0D4E2F43E605}"/>
              </a:ext>
            </a:extLst>
          </p:cNvPr>
          <p:cNvGraphicFramePr>
            <a:graphicFrameLocks noGrp="1"/>
          </p:cNvGraphicFramePr>
          <p:nvPr>
            <p:extLst>
              <p:ext uri="{D42A27DB-BD31-4B8C-83A1-F6EECF244321}">
                <p14:modId xmlns:p14="http://schemas.microsoft.com/office/powerpoint/2010/main" val="808298947"/>
              </p:ext>
            </p:extLst>
          </p:nvPr>
        </p:nvGraphicFramePr>
        <p:xfrm>
          <a:off x="581194" y="5861050"/>
          <a:ext cx="6278733" cy="1112520"/>
        </p:xfrm>
        <a:graphic>
          <a:graphicData uri="http://schemas.openxmlformats.org/drawingml/2006/table">
            <a:tbl>
              <a:tblPr firstRow="1" bandRow="1">
                <a:tableStyleId>{D7AC3CCA-C797-4891-BE02-D94E43425B78}</a:tableStyleId>
              </a:tblPr>
              <a:tblGrid>
                <a:gridCol w="698966">
                  <a:extLst>
                    <a:ext uri="{9D8B030D-6E8A-4147-A177-3AD203B41FA5}">
                      <a16:colId xmlns:a16="http://schemas.microsoft.com/office/drawing/2014/main" val="4239438704"/>
                    </a:ext>
                  </a:extLst>
                </a:gridCol>
                <a:gridCol w="3788229">
                  <a:extLst>
                    <a:ext uri="{9D8B030D-6E8A-4147-A177-3AD203B41FA5}">
                      <a16:colId xmlns:a16="http://schemas.microsoft.com/office/drawing/2014/main" val="207488327"/>
                    </a:ext>
                  </a:extLst>
                </a:gridCol>
                <a:gridCol w="1791538">
                  <a:extLst>
                    <a:ext uri="{9D8B030D-6E8A-4147-A177-3AD203B41FA5}">
                      <a16:colId xmlns:a16="http://schemas.microsoft.com/office/drawing/2014/main" val="4083080700"/>
                    </a:ext>
                  </a:extLst>
                </a:gridCol>
              </a:tblGrid>
              <a:tr h="370840">
                <a:tc>
                  <a:txBody>
                    <a:bodyPr/>
                    <a:lstStyle/>
                    <a:p>
                      <a:pPr algn="ctr"/>
                      <a:endParaRPr lang="en-US" dirty="0"/>
                    </a:p>
                  </a:txBody>
                  <a:tcPr/>
                </a:tc>
                <a:tc>
                  <a:txBody>
                    <a:bodyPr/>
                    <a:lstStyle/>
                    <a:p>
                      <a:pPr algn="ctr"/>
                      <a:r>
                        <a:rPr lang="en-US" dirty="0"/>
                        <a:t>Pearson Correlation Coefficient</a:t>
                      </a:r>
                    </a:p>
                  </a:txBody>
                  <a:tcPr/>
                </a:tc>
                <a:tc>
                  <a:txBody>
                    <a:bodyPr/>
                    <a:lstStyle/>
                    <a:p>
                      <a:pPr algn="ctr"/>
                      <a:r>
                        <a:rPr lang="en-US" dirty="0"/>
                        <a:t>P-value</a:t>
                      </a:r>
                    </a:p>
                  </a:txBody>
                  <a:tcPr/>
                </a:tc>
                <a:extLst>
                  <a:ext uri="{0D108BD9-81ED-4DB2-BD59-A6C34878D82A}">
                    <a16:rowId xmlns:a16="http://schemas.microsoft.com/office/drawing/2014/main" val="3009135718"/>
                  </a:ext>
                </a:extLst>
              </a:tr>
              <a:tr h="370840">
                <a:tc>
                  <a:txBody>
                    <a:bodyPr/>
                    <a:lstStyle/>
                    <a:p>
                      <a:pPr algn="ctr"/>
                      <a:r>
                        <a:rPr lang="en-US" dirty="0"/>
                        <a:t>Min</a:t>
                      </a:r>
                    </a:p>
                  </a:txBody>
                  <a:tcPr/>
                </a:tc>
                <a:tc>
                  <a:txBody>
                    <a:bodyPr/>
                    <a:lstStyle/>
                    <a:p>
                      <a:pPr algn="ctr"/>
                      <a:r>
                        <a:rPr lang="en-US" dirty="0"/>
                        <a:t>-0.252</a:t>
                      </a:r>
                    </a:p>
                  </a:txBody>
                  <a:tcPr/>
                </a:tc>
                <a:tc>
                  <a:txBody>
                    <a:bodyPr/>
                    <a:lstStyle/>
                    <a:p>
                      <a:pPr algn="ctr"/>
                      <a:r>
                        <a:rPr lang="en-US" dirty="0"/>
                        <a:t>0.002</a:t>
                      </a:r>
                    </a:p>
                  </a:txBody>
                  <a:tcPr/>
                </a:tc>
                <a:extLst>
                  <a:ext uri="{0D108BD9-81ED-4DB2-BD59-A6C34878D82A}">
                    <a16:rowId xmlns:a16="http://schemas.microsoft.com/office/drawing/2014/main" val="3681140492"/>
                  </a:ext>
                </a:extLst>
              </a:tr>
              <a:tr h="370840">
                <a:tc>
                  <a:txBody>
                    <a:bodyPr/>
                    <a:lstStyle/>
                    <a:p>
                      <a:pPr algn="ctr"/>
                      <a:r>
                        <a:rPr lang="en-US" dirty="0"/>
                        <a:t>Max</a:t>
                      </a:r>
                    </a:p>
                  </a:txBody>
                  <a:tcPr/>
                </a:tc>
                <a:tc>
                  <a:txBody>
                    <a:bodyPr/>
                    <a:lstStyle/>
                    <a:p>
                      <a:pPr algn="ctr"/>
                      <a:r>
                        <a:rPr lang="en-US" dirty="0"/>
                        <a:t>0.275</a:t>
                      </a:r>
                    </a:p>
                  </a:txBody>
                  <a:tcPr/>
                </a:tc>
                <a:tc>
                  <a:txBody>
                    <a:bodyPr/>
                    <a:lstStyle/>
                    <a:p>
                      <a:pPr algn="ctr"/>
                      <a:r>
                        <a:rPr lang="en-US" dirty="0"/>
                        <a:t>0.001</a:t>
                      </a:r>
                    </a:p>
                  </a:txBody>
                  <a:tcPr/>
                </a:tc>
                <a:extLst>
                  <a:ext uri="{0D108BD9-81ED-4DB2-BD59-A6C34878D82A}">
                    <a16:rowId xmlns:a16="http://schemas.microsoft.com/office/drawing/2014/main" val="1632340003"/>
                  </a:ext>
                </a:extLst>
              </a:tr>
            </a:tbl>
          </a:graphicData>
        </a:graphic>
      </p:graphicFrame>
    </p:spTree>
    <p:extLst>
      <p:ext uri="{BB962C8B-B14F-4D97-AF65-F5344CB8AC3E}">
        <p14:creationId xmlns:p14="http://schemas.microsoft.com/office/powerpoint/2010/main" val="3443413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D9789-5084-409F-A910-5CC483023719}"/>
              </a:ext>
            </a:extLst>
          </p:cNvPr>
          <p:cNvSpPr>
            <a:spLocks noGrp="1"/>
          </p:cNvSpPr>
          <p:nvPr>
            <p:ph type="title"/>
          </p:nvPr>
        </p:nvSpPr>
        <p:spPr/>
        <p:txBody>
          <a:bodyPr/>
          <a:lstStyle/>
          <a:p>
            <a:r>
              <a:rPr lang="en-US" dirty="0"/>
              <a:t>Regression model to predict position</a:t>
            </a:r>
          </a:p>
        </p:txBody>
      </p:sp>
    </p:spTree>
    <p:extLst>
      <p:ext uri="{BB962C8B-B14F-4D97-AF65-F5344CB8AC3E}">
        <p14:creationId xmlns:p14="http://schemas.microsoft.com/office/powerpoint/2010/main" val="779576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83BF-5C09-434B-B828-82681D0E72B0}"/>
              </a:ext>
            </a:extLst>
          </p:cNvPr>
          <p:cNvSpPr>
            <a:spLocks noGrp="1"/>
          </p:cNvSpPr>
          <p:nvPr>
            <p:ph type="title"/>
          </p:nvPr>
        </p:nvSpPr>
        <p:spPr/>
        <p:txBody>
          <a:bodyPr/>
          <a:lstStyle/>
          <a:p>
            <a:r>
              <a:rPr lang="en-US" dirty="0"/>
              <a:t>Regression Models</a:t>
            </a:r>
          </a:p>
        </p:txBody>
      </p:sp>
      <p:sp>
        <p:nvSpPr>
          <p:cNvPr id="3" name="Content Placeholder 2">
            <a:extLst>
              <a:ext uri="{FF2B5EF4-FFF2-40B4-BE49-F238E27FC236}">
                <a16:creationId xmlns:a16="http://schemas.microsoft.com/office/drawing/2014/main" id="{19A45713-D525-47A8-B23E-891603E953B8}"/>
              </a:ext>
            </a:extLst>
          </p:cNvPr>
          <p:cNvSpPr>
            <a:spLocks noGrp="1"/>
          </p:cNvSpPr>
          <p:nvPr>
            <p:ph sz="half" idx="1"/>
          </p:nvPr>
        </p:nvSpPr>
        <p:spPr>
          <a:xfrm>
            <a:off x="581193" y="2228004"/>
            <a:ext cx="5923051" cy="2871765"/>
          </a:xfrm>
        </p:spPr>
        <p:txBody>
          <a:bodyPr>
            <a:normAutofit/>
          </a:bodyPr>
          <a:lstStyle/>
          <a:p>
            <a:r>
              <a:rPr lang="en-US" dirty="0"/>
              <a:t>To the right is a multinominal logistic regression output. It appears that steals, blocks, and total rebounds are the strongest coefficients for every position.</a:t>
            </a:r>
          </a:p>
          <a:p>
            <a:r>
              <a:rPr lang="en-US" dirty="0"/>
              <a:t>Below is the classification report from predicting player position from a logistic regression. The overall accuracy here is only 50%. </a:t>
            </a:r>
          </a:p>
        </p:txBody>
      </p:sp>
      <p:pic>
        <p:nvPicPr>
          <p:cNvPr id="6" name="Picture 5">
            <a:extLst>
              <a:ext uri="{FF2B5EF4-FFF2-40B4-BE49-F238E27FC236}">
                <a16:creationId xmlns:a16="http://schemas.microsoft.com/office/drawing/2014/main" id="{17864670-58BF-4E4A-A762-9CEA61F40181}"/>
              </a:ext>
            </a:extLst>
          </p:cNvPr>
          <p:cNvPicPr>
            <a:picLocks noChangeAspect="1"/>
          </p:cNvPicPr>
          <p:nvPr/>
        </p:nvPicPr>
        <p:blipFill>
          <a:blip r:embed="rId2"/>
          <a:stretch>
            <a:fillRect/>
          </a:stretch>
        </p:blipFill>
        <p:spPr>
          <a:xfrm>
            <a:off x="7289075" y="1980595"/>
            <a:ext cx="4321732" cy="4814861"/>
          </a:xfrm>
          <a:prstGeom prst="rect">
            <a:avLst/>
          </a:prstGeom>
        </p:spPr>
      </p:pic>
      <p:pic>
        <p:nvPicPr>
          <p:cNvPr id="9" name="Picture 8">
            <a:extLst>
              <a:ext uri="{FF2B5EF4-FFF2-40B4-BE49-F238E27FC236}">
                <a16:creationId xmlns:a16="http://schemas.microsoft.com/office/drawing/2014/main" id="{8748B014-ABAD-4AEF-8253-C298213E8EB2}"/>
              </a:ext>
            </a:extLst>
          </p:cNvPr>
          <p:cNvPicPr>
            <a:picLocks noChangeAspect="1"/>
          </p:cNvPicPr>
          <p:nvPr/>
        </p:nvPicPr>
        <p:blipFill>
          <a:blip r:embed="rId3"/>
          <a:stretch>
            <a:fillRect/>
          </a:stretch>
        </p:blipFill>
        <p:spPr>
          <a:xfrm>
            <a:off x="581193" y="5099769"/>
            <a:ext cx="4096322" cy="1695687"/>
          </a:xfrm>
          <a:prstGeom prst="rect">
            <a:avLst/>
          </a:prstGeom>
        </p:spPr>
      </p:pic>
    </p:spTree>
    <p:extLst>
      <p:ext uri="{BB962C8B-B14F-4D97-AF65-F5344CB8AC3E}">
        <p14:creationId xmlns:p14="http://schemas.microsoft.com/office/powerpoint/2010/main" val="278971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E8F8CF-8365-49B0-ACFC-11F929F44069}"/>
              </a:ext>
            </a:extLst>
          </p:cNvPr>
          <p:cNvSpPr>
            <a:spLocks noGrp="1"/>
          </p:cNvSpPr>
          <p:nvPr>
            <p:ph type="title"/>
          </p:nvPr>
        </p:nvSpPr>
        <p:spPr/>
        <p:txBody>
          <a:bodyPr/>
          <a:lstStyle/>
          <a:p>
            <a:r>
              <a:rPr lang="en-US" dirty="0"/>
              <a:t>Data overview</a:t>
            </a:r>
          </a:p>
        </p:txBody>
      </p:sp>
      <p:sp>
        <p:nvSpPr>
          <p:cNvPr id="5" name="Content Placeholder 4">
            <a:extLst>
              <a:ext uri="{FF2B5EF4-FFF2-40B4-BE49-F238E27FC236}">
                <a16:creationId xmlns:a16="http://schemas.microsoft.com/office/drawing/2014/main" id="{1963EFE6-326C-4191-8179-018CFCBC9343}"/>
              </a:ext>
            </a:extLst>
          </p:cNvPr>
          <p:cNvSpPr>
            <a:spLocks noGrp="1"/>
          </p:cNvSpPr>
          <p:nvPr>
            <p:ph sz="half" idx="1"/>
          </p:nvPr>
        </p:nvSpPr>
        <p:spPr>
          <a:xfrm>
            <a:off x="581192" y="2228003"/>
            <a:ext cx="11029615" cy="1965174"/>
          </a:xfrm>
        </p:spPr>
        <p:txBody>
          <a:bodyPr>
            <a:normAutofit fontScale="92500" lnSpcReduction="20000"/>
          </a:bodyPr>
          <a:lstStyle/>
          <a:p>
            <a:r>
              <a:rPr lang="en-US" dirty="0"/>
              <a:t>This project is based on the 2020 NBA basic box score stats per game.</a:t>
            </a:r>
          </a:p>
          <a:p>
            <a:r>
              <a:rPr lang="en-US" dirty="0"/>
              <a:t>The data was obtained from basketball-reference. Below is how the data appears on the site.</a:t>
            </a:r>
          </a:p>
          <a:p>
            <a:r>
              <a:rPr lang="en-US" dirty="0"/>
              <a:t>The data was filtered down to a subset of players who started at least half of the season (GS of at least 36). I believed this would improve the observed relationships in the data.</a:t>
            </a:r>
          </a:p>
          <a:p>
            <a:r>
              <a:rPr lang="en-US" dirty="0"/>
              <a:t>These variables all have outliers which will be shown in the following slides, however from background knowledge on this data, these values are the averages from multiple games tracked by multiple statisticians. The outlier data is assuredly correct.</a:t>
            </a:r>
          </a:p>
        </p:txBody>
      </p:sp>
      <p:pic>
        <p:nvPicPr>
          <p:cNvPr id="8" name="Content Placeholder 7">
            <a:extLst>
              <a:ext uri="{FF2B5EF4-FFF2-40B4-BE49-F238E27FC236}">
                <a16:creationId xmlns:a16="http://schemas.microsoft.com/office/drawing/2014/main" id="{DFF65747-C6AE-43D3-A381-CA15601C66FC}"/>
              </a:ext>
            </a:extLst>
          </p:cNvPr>
          <p:cNvPicPr>
            <a:picLocks noGrp="1" noChangeAspect="1"/>
          </p:cNvPicPr>
          <p:nvPr>
            <p:ph sz="half" idx="2"/>
          </p:nvPr>
        </p:nvPicPr>
        <p:blipFill>
          <a:blip r:embed="rId2"/>
          <a:stretch>
            <a:fillRect/>
          </a:stretch>
        </p:blipFill>
        <p:spPr>
          <a:xfrm>
            <a:off x="1160603" y="4296353"/>
            <a:ext cx="9870794" cy="2196522"/>
          </a:xfrm>
        </p:spPr>
      </p:pic>
      <p:sp>
        <p:nvSpPr>
          <p:cNvPr id="9" name="Footer Placeholder 8">
            <a:extLst>
              <a:ext uri="{FF2B5EF4-FFF2-40B4-BE49-F238E27FC236}">
                <a16:creationId xmlns:a16="http://schemas.microsoft.com/office/drawing/2014/main" id="{1866D37C-9DD0-4E3E-BC10-0CD666DDCF3D}"/>
              </a:ext>
            </a:extLst>
          </p:cNvPr>
          <p:cNvSpPr>
            <a:spLocks noGrp="1"/>
          </p:cNvSpPr>
          <p:nvPr>
            <p:ph type="ftr" sz="quarter" idx="11"/>
          </p:nvPr>
        </p:nvSpPr>
        <p:spPr>
          <a:xfrm>
            <a:off x="2637394" y="6492875"/>
            <a:ext cx="6917210" cy="365125"/>
          </a:xfrm>
        </p:spPr>
        <p:txBody>
          <a:bodyPr/>
          <a:lstStyle/>
          <a:p>
            <a:pPr algn="ctr"/>
            <a:r>
              <a:rPr lang="en-US" dirty="0"/>
              <a:t>https://www.basketball-reference.com/leagues/NBA_2020_per_game.html</a:t>
            </a:r>
          </a:p>
        </p:txBody>
      </p:sp>
    </p:spTree>
    <p:extLst>
      <p:ext uri="{BB962C8B-B14F-4D97-AF65-F5344CB8AC3E}">
        <p14:creationId xmlns:p14="http://schemas.microsoft.com/office/powerpoint/2010/main" val="227018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83BF-5C09-434B-B828-82681D0E72B0}"/>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19A45713-D525-47A8-B23E-891603E953B8}"/>
              </a:ext>
            </a:extLst>
          </p:cNvPr>
          <p:cNvSpPr>
            <a:spLocks noGrp="1"/>
          </p:cNvSpPr>
          <p:nvPr>
            <p:ph sz="half" idx="1"/>
          </p:nvPr>
        </p:nvSpPr>
        <p:spPr/>
        <p:txBody>
          <a:bodyPr/>
          <a:lstStyle/>
          <a:p>
            <a:r>
              <a:rPr lang="en-US" dirty="0"/>
              <a:t>The initial dataset contained 29 variables.</a:t>
            </a:r>
          </a:p>
          <a:p>
            <a:r>
              <a:rPr lang="en-US" dirty="0"/>
              <a:t>For attempting to model player position, I chose seven predictors. These are what I believed would best represent a player’s role in their team.</a:t>
            </a:r>
          </a:p>
        </p:txBody>
      </p:sp>
      <p:sp>
        <p:nvSpPr>
          <p:cNvPr id="4" name="Content Placeholder 3">
            <a:extLst>
              <a:ext uri="{FF2B5EF4-FFF2-40B4-BE49-F238E27FC236}">
                <a16:creationId xmlns:a16="http://schemas.microsoft.com/office/drawing/2014/main" id="{BCA8D093-2F58-4880-8E96-F64C257BB9C8}"/>
              </a:ext>
            </a:extLst>
          </p:cNvPr>
          <p:cNvSpPr>
            <a:spLocks noGrp="1"/>
          </p:cNvSpPr>
          <p:nvPr>
            <p:ph sz="half" idx="2"/>
          </p:nvPr>
        </p:nvSpPr>
        <p:spPr/>
        <p:txBody>
          <a:bodyPr/>
          <a:lstStyle/>
          <a:p>
            <a:pPr marL="0" indent="0" algn="ctr">
              <a:buNone/>
            </a:pPr>
            <a:r>
              <a:rPr lang="en-US" b="1" u="sng" dirty="0"/>
              <a:t>Predictors</a:t>
            </a:r>
          </a:p>
          <a:p>
            <a:r>
              <a:rPr lang="en-US" dirty="0"/>
              <a:t>3P – Three pointers made per game</a:t>
            </a:r>
          </a:p>
          <a:p>
            <a:r>
              <a:rPr lang="en-US" dirty="0"/>
              <a:t>TRB – Total rebounds per game</a:t>
            </a:r>
          </a:p>
          <a:p>
            <a:r>
              <a:rPr lang="en-US" dirty="0"/>
              <a:t>AST – Assists per game</a:t>
            </a:r>
          </a:p>
          <a:p>
            <a:r>
              <a:rPr lang="en-US" dirty="0"/>
              <a:t>STL – Steals per game</a:t>
            </a:r>
          </a:p>
          <a:p>
            <a:r>
              <a:rPr lang="en-US" dirty="0"/>
              <a:t>BLK – Blocks per game</a:t>
            </a:r>
          </a:p>
          <a:p>
            <a:r>
              <a:rPr lang="en-US" dirty="0"/>
              <a:t>TOV – Turnovers per game</a:t>
            </a:r>
          </a:p>
          <a:p>
            <a:r>
              <a:rPr lang="en-US" dirty="0"/>
              <a:t>PTS – Points per game </a:t>
            </a:r>
          </a:p>
          <a:p>
            <a:endParaRPr lang="en-US" dirty="0"/>
          </a:p>
        </p:txBody>
      </p:sp>
    </p:spTree>
    <p:extLst>
      <p:ext uri="{BB962C8B-B14F-4D97-AF65-F5344CB8AC3E}">
        <p14:creationId xmlns:p14="http://schemas.microsoft.com/office/powerpoint/2010/main" val="1877451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DDFB-DAFC-4502-A165-186EB7B60526}"/>
              </a:ext>
            </a:extLst>
          </p:cNvPr>
          <p:cNvSpPr>
            <a:spLocks noGrp="1"/>
          </p:cNvSpPr>
          <p:nvPr>
            <p:ph type="title"/>
          </p:nvPr>
        </p:nvSpPr>
        <p:spPr/>
        <p:txBody>
          <a:bodyPr/>
          <a:lstStyle/>
          <a:p>
            <a:r>
              <a:rPr lang="en-US" dirty="0"/>
              <a:t>Predictor variables summary</a:t>
            </a:r>
          </a:p>
        </p:txBody>
      </p:sp>
    </p:spTree>
    <p:extLst>
      <p:ext uri="{BB962C8B-B14F-4D97-AF65-F5344CB8AC3E}">
        <p14:creationId xmlns:p14="http://schemas.microsoft.com/office/powerpoint/2010/main" val="203534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83BF-5C09-434B-B828-82681D0E72B0}"/>
              </a:ext>
            </a:extLst>
          </p:cNvPr>
          <p:cNvSpPr>
            <a:spLocks noGrp="1"/>
          </p:cNvSpPr>
          <p:nvPr>
            <p:ph type="title"/>
          </p:nvPr>
        </p:nvSpPr>
        <p:spPr/>
        <p:txBody>
          <a:bodyPr/>
          <a:lstStyle/>
          <a:p>
            <a:r>
              <a:rPr lang="en-US" dirty="0"/>
              <a:t>Three pointers per game</a:t>
            </a:r>
          </a:p>
        </p:txBody>
      </p:sp>
      <p:sp>
        <p:nvSpPr>
          <p:cNvPr id="3" name="Content Placeholder 2">
            <a:extLst>
              <a:ext uri="{FF2B5EF4-FFF2-40B4-BE49-F238E27FC236}">
                <a16:creationId xmlns:a16="http://schemas.microsoft.com/office/drawing/2014/main" id="{19A45713-D525-47A8-B23E-891603E953B8}"/>
              </a:ext>
            </a:extLst>
          </p:cNvPr>
          <p:cNvSpPr>
            <a:spLocks noGrp="1"/>
          </p:cNvSpPr>
          <p:nvPr>
            <p:ph sz="half" idx="1"/>
          </p:nvPr>
        </p:nvSpPr>
        <p:spPr>
          <a:xfrm>
            <a:off x="581193" y="2228003"/>
            <a:ext cx="3393907" cy="3633047"/>
          </a:xfrm>
        </p:spPr>
        <p:txBody>
          <a:bodyPr/>
          <a:lstStyle/>
          <a:p>
            <a:r>
              <a:rPr lang="en-US" dirty="0"/>
              <a:t>Mean: 1.58</a:t>
            </a:r>
          </a:p>
          <a:p>
            <a:r>
              <a:rPr lang="en-US" dirty="0"/>
              <a:t>Std: 1.00</a:t>
            </a:r>
          </a:p>
          <a:p>
            <a:r>
              <a:rPr lang="en-US" dirty="0"/>
              <a:t>Min: 0</a:t>
            </a:r>
          </a:p>
          <a:p>
            <a:r>
              <a:rPr lang="en-US" dirty="0"/>
              <a:t>Max: 4.4</a:t>
            </a:r>
          </a:p>
          <a:p>
            <a:r>
              <a:rPr lang="en-US" dirty="0"/>
              <a:t>Mode: 0</a:t>
            </a:r>
          </a:p>
          <a:p>
            <a:r>
              <a:rPr lang="en-US" dirty="0"/>
              <a:t>IQR: [1, 2.3]</a:t>
            </a:r>
          </a:p>
          <a:p>
            <a:r>
              <a:rPr lang="en-US" dirty="0"/>
              <a:t>Tail: Right</a:t>
            </a:r>
          </a:p>
        </p:txBody>
      </p:sp>
      <p:pic>
        <p:nvPicPr>
          <p:cNvPr id="10" name="Picture 9">
            <a:extLst>
              <a:ext uri="{FF2B5EF4-FFF2-40B4-BE49-F238E27FC236}">
                <a16:creationId xmlns:a16="http://schemas.microsoft.com/office/drawing/2014/main" id="{323B050E-E20E-48BA-88EC-1FCA270AAEEF}"/>
              </a:ext>
            </a:extLst>
          </p:cNvPr>
          <p:cNvPicPr>
            <a:picLocks noChangeAspect="1"/>
          </p:cNvPicPr>
          <p:nvPr/>
        </p:nvPicPr>
        <p:blipFill>
          <a:blip r:embed="rId2"/>
          <a:stretch>
            <a:fillRect/>
          </a:stretch>
        </p:blipFill>
        <p:spPr>
          <a:xfrm>
            <a:off x="9081663" y="2228003"/>
            <a:ext cx="2997883" cy="3633047"/>
          </a:xfrm>
          <a:prstGeom prst="rect">
            <a:avLst/>
          </a:prstGeom>
        </p:spPr>
      </p:pic>
      <p:pic>
        <p:nvPicPr>
          <p:cNvPr id="14" name="Picture 13">
            <a:extLst>
              <a:ext uri="{FF2B5EF4-FFF2-40B4-BE49-F238E27FC236}">
                <a16:creationId xmlns:a16="http://schemas.microsoft.com/office/drawing/2014/main" id="{5939AE55-C2B7-416F-B57B-A4BFB67BB031}"/>
              </a:ext>
            </a:extLst>
          </p:cNvPr>
          <p:cNvPicPr>
            <a:picLocks noChangeAspect="1"/>
          </p:cNvPicPr>
          <p:nvPr/>
        </p:nvPicPr>
        <p:blipFill>
          <a:blip r:embed="rId3"/>
          <a:stretch>
            <a:fillRect/>
          </a:stretch>
        </p:blipFill>
        <p:spPr>
          <a:xfrm>
            <a:off x="3975100" y="2228003"/>
            <a:ext cx="5106563" cy="3912491"/>
          </a:xfrm>
          <a:prstGeom prst="rect">
            <a:avLst/>
          </a:prstGeom>
        </p:spPr>
      </p:pic>
    </p:spTree>
    <p:extLst>
      <p:ext uri="{BB962C8B-B14F-4D97-AF65-F5344CB8AC3E}">
        <p14:creationId xmlns:p14="http://schemas.microsoft.com/office/powerpoint/2010/main" val="4011548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83BF-5C09-434B-B828-82681D0E72B0}"/>
              </a:ext>
            </a:extLst>
          </p:cNvPr>
          <p:cNvSpPr>
            <a:spLocks noGrp="1"/>
          </p:cNvSpPr>
          <p:nvPr>
            <p:ph type="title"/>
          </p:nvPr>
        </p:nvSpPr>
        <p:spPr/>
        <p:txBody>
          <a:bodyPr/>
          <a:lstStyle/>
          <a:p>
            <a:r>
              <a:rPr lang="en-US" dirty="0"/>
              <a:t>Total rebounds per game</a:t>
            </a:r>
          </a:p>
        </p:txBody>
      </p:sp>
      <p:sp>
        <p:nvSpPr>
          <p:cNvPr id="3" name="Content Placeholder 2">
            <a:extLst>
              <a:ext uri="{FF2B5EF4-FFF2-40B4-BE49-F238E27FC236}">
                <a16:creationId xmlns:a16="http://schemas.microsoft.com/office/drawing/2014/main" id="{19A45713-D525-47A8-B23E-891603E953B8}"/>
              </a:ext>
            </a:extLst>
          </p:cNvPr>
          <p:cNvSpPr>
            <a:spLocks noGrp="1"/>
          </p:cNvSpPr>
          <p:nvPr>
            <p:ph sz="half" idx="1"/>
          </p:nvPr>
        </p:nvSpPr>
        <p:spPr>
          <a:xfrm>
            <a:off x="581193" y="2228003"/>
            <a:ext cx="3393907" cy="3633047"/>
          </a:xfrm>
        </p:spPr>
        <p:txBody>
          <a:bodyPr/>
          <a:lstStyle/>
          <a:p>
            <a:r>
              <a:rPr lang="en-US" dirty="0"/>
              <a:t>Mean: 5.95</a:t>
            </a:r>
          </a:p>
          <a:p>
            <a:r>
              <a:rPr lang="en-US" dirty="0"/>
              <a:t>Std: 2.74</a:t>
            </a:r>
          </a:p>
          <a:p>
            <a:r>
              <a:rPr lang="en-US" dirty="0"/>
              <a:t>Min: 1.3</a:t>
            </a:r>
          </a:p>
          <a:p>
            <a:r>
              <a:rPr lang="en-US" dirty="0"/>
              <a:t>Max: 15.8</a:t>
            </a:r>
          </a:p>
          <a:p>
            <a:r>
              <a:rPr lang="en-US" dirty="0"/>
              <a:t>Mode: 3.9, 5.7</a:t>
            </a:r>
          </a:p>
          <a:p>
            <a:r>
              <a:rPr lang="en-US" dirty="0"/>
              <a:t>IQR: [4.2, 6.7]</a:t>
            </a:r>
          </a:p>
          <a:p>
            <a:r>
              <a:rPr lang="en-US" dirty="0"/>
              <a:t>Tail: Right</a:t>
            </a:r>
          </a:p>
        </p:txBody>
      </p:sp>
      <p:pic>
        <p:nvPicPr>
          <p:cNvPr id="8" name="Picture 7">
            <a:extLst>
              <a:ext uri="{FF2B5EF4-FFF2-40B4-BE49-F238E27FC236}">
                <a16:creationId xmlns:a16="http://schemas.microsoft.com/office/drawing/2014/main" id="{39E32561-5263-4F23-A503-F1B1233A121F}"/>
              </a:ext>
            </a:extLst>
          </p:cNvPr>
          <p:cNvPicPr>
            <a:picLocks noChangeAspect="1"/>
          </p:cNvPicPr>
          <p:nvPr/>
        </p:nvPicPr>
        <p:blipFill>
          <a:blip r:embed="rId2"/>
          <a:stretch>
            <a:fillRect/>
          </a:stretch>
        </p:blipFill>
        <p:spPr>
          <a:xfrm>
            <a:off x="9081663" y="2342303"/>
            <a:ext cx="3110337" cy="3518747"/>
          </a:xfrm>
          <a:prstGeom prst="rect">
            <a:avLst/>
          </a:prstGeom>
        </p:spPr>
      </p:pic>
      <p:pic>
        <p:nvPicPr>
          <p:cNvPr id="13" name="Picture 12">
            <a:extLst>
              <a:ext uri="{FF2B5EF4-FFF2-40B4-BE49-F238E27FC236}">
                <a16:creationId xmlns:a16="http://schemas.microsoft.com/office/drawing/2014/main" id="{EFB83E3D-2851-468B-9042-2DF449C2C552}"/>
              </a:ext>
            </a:extLst>
          </p:cNvPr>
          <p:cNvPicPr>
            <a:picLocks noChangeAspect="1"/>
          </p:cNvPicPr>
          <p:nvPr/>
        </p:nvPicPr>
        <p:blipFill>
          <a:blip r:embed="rId3"/>
          <a:stretch>
            <a:fillRect/>
          </a:stretch>
        </p:blipFill>
        <p:spPr>
          <a:xfrm>
            <a:off x="3975100" y="2228003"/>
            <a:ext cx="5106563" cy="3912491"/>
          </a:xfrm>
          <a:prstGeom prst="rect">
            <a:avLst/>
          </a:prstGeom>
        </p:spPr>
      </p:pic>
    </p:spTree>
    <p:extLst>
      <p:ext uri="{BB962C8B-B14F-4D97-AF65-F5344CB8AC3E}">
        <p14:creationId xmlns:p14="http://schemas.microsoft.com/office/powerpoint/2010/main" val="1945549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83BF-5C09-434B-B828-82681D0E72B0}"/>
              </a:ext>
            </a:extLst>
          </p:cNvPr>
          <p:cNvSpPr>
            <a:spLocks noGrp="1"/>
          </p:cNvSpPr>
          <p:nvPr>
            <p:ph type="title"/>
          </p:nvPr>
        </p:nvSpPr>
        <p:spPr/>
        <p:txBody>
          <a:bodyPr/>
          <a:lstStyle/>
          <a:p>
            <a:r>
              <a:rPr lang="en-US" dirty="0"/>
              <a:t>Assists per game</a:t>
            </a:r>
          </a:p>
        </p:txBody>
      </p:sp>
      <p:sp>
        <p:nvSpPr>
          <p:cNvPr id="3" name="Content Placeholder 2">
            <a:extLst>
              <a:ext uri="{FF2B5EF4-FFF2-40B4-BE49-F238E27FC236}">
                <a16:creationId xmlns:a16="http://schemas.microsoft.com/office/drawing/2014/main" id="{19A45713-D525-47A8-B23E-891603E953B8}"/>
              </a:ext>
            </a:extLst>
          </p:cNvPr>
          <p:cNvSpPr>
            <a:spLocks noGrp="1"/>
          </p:cNvSpPr>
          <p:nvPr>
            <p:ph sz="half" idx="1"/>
          </p:nvPr>
        </p:nvSpPr>
        <p:spPr>
          <a:xfrm>
            <a:off x="581193" y="2228003"/>
            <a:ext cx="3393907" cy="3633047"/>
          </a:xfrm>
        </p:spPr>
        <p:txBody>
          <a:bodyPr/>
          <a:lstStyle/>
          <a:p>
            <a:r>
              <a:rPr lang="en-US" dirty="0"/>
              <a:t>Mean: 3.38</a:t>
            </a:r>
          </a:p>
          <a:p>
            <a:r>
              <a:rPr lang="en-US" dirty="0"/>
              <a:t>Std: 2.17</a:t>
            </a:r>
          </a:p>
          <a:p>
            <a:r>
              <a:rPr lang="en-US" dirty="0"/>
              <a:t>Min: 0.5</a:t>
            </a:r>
          </a:p>
          <a:p>
            <a:r>
              <a:rPr lang="en-US" dirty="0"/>
              <a:t>Max: 10.2</a:t>
            </a:r>
          </a:p>
          <a:p>
            <a:r>
              <a:rPr lang="en-US" dirty="0"/>
              <a:t>Mode: 1.5</a:t>
            </a:r>
          </a:p>
          <a:p>
            <a:r>
              <a:rPr lang="en-US" dirty="0"/>
              <a:t>IQR: [1.6, 4.4]</a:t>
            </a:r>
          </a:p>
          <a:p>
            <a:r>
              <a:rPr lang="en-US" dirty="0"/>
              <a:t>Tail: Right</a:t>
            </a:r>
          </a:p>
        </p:txBody>
      </p:sp>
      <p:pic>
        <p:nvPicPr>
          <p:cNvPr id="5" name="Picture 4">
            <a:extLst>
              <a:ext uri="{FF2B5EF4-FFF2-40B4-BE49-F238E27FC236}">
                <a16:creationId xmlns:a16="http://schemas.microsoft.com/office/drawing/2014/main" id="{9573B476-17DD-42F3-8DEF-D76985D90EB6}"/>
              </a:ext>
            </a:extLst>
          </p:cNvPr>
          <p:cNvPicPr>
            <a:picLocks noChangeAspect="1"/>
          </p:cNvPicPr>
          <p:nvPr/>
        </p:nvPicPr>
        <p:blipFill>
          <a:blip r:embed="rId2"/>
          <a:stretch>
            <a:fillRect/>
          </a:stretch>
        </p:blipFill>
        <p:spPr>
          <a:xfrm>
            <a:off x="3975100" y="2228003"/>
            <a:ext cx="5106563" cy="3912491"/>
          </a:xfrm>
          <a:prstGeom prst="rect">
            <a:avLst/>
          </a:prstGeom>
        </p:spPr>
      </p:pic>
      <p:pic>
        <p:nvPicPr>
          <p:cNvPr id="7" name="Picture 6">
            <a:extLst>
              <a:ext uri="{FF2B5EF4-FFF2-40B4-BE49-F238E27FC236}">
                <a16:creationId xmlns:a16="http://schemas.microsoft.com/office/drawing/2014/main" id="{D6CE2AE6-270F-4C7C-94CB-95BBBD0A1545}"/>
              </a:ext>
            </a:extLst>
          </p:cNvPr>
          <p:cNvPicPr>
            <a:picLocks noChangeAspect="1"/>
          </p:cNvPicPr>
          <p:nvPr/>
        </p:nvPicPr>
        <p:blipFill>
          <a:blip r:embed="rId3"/>
          <a:stretch>
            <a:fillRect/>
          </a:stretch>
        </p:blipFill>
        <p:spPr>
          <a:xfrm>
            <a:off x="9079791" y="2228003"/>
            <a:ext cx="3112209" cy="3633047"/>
          </a:xfrm>
          <a:prstGeom prst="rect">
            <a:avLst/>
          </a:prstGeom>
        </p:spPr>
      </p:pic>
    </p:spTree>
    <p:extLst>
      <p:ext uri="{BB962C8B-B14F-4D97-AF65-F5344CB8AC3E}">
        <p14:creationId xmlns:p14="http://schemas.microsoft.com/office/powerpoint/2010/main" val="1753447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83BF-5C09-434B-B828-82681D0E72B0}"/>
              </a:ext>
            </a:extLst>
          </p:cNvPr>
          <p:cNvSpPr>
            <a:spLocks noGrp="1"/>
          </p:cNvSpPr>
          <p:nvPr>
            <p:ph type="title"/>
          </p:nvPr>
        </p:nvSpPr>
        <p:spPr/>
        <p:txBody>
          <a:bodyPr/>
          <a:lstStyle/>
          <a:p>
            <a:r>
              <a:rPr lang="en-US" dirty="0"/>
              <a:t>Steals per game</a:t>
            </a:r>
          </a:p>
        </p:txBody>
      </p:sp>
      <p:sp>
        <p:nvSpPr>
          <p:cNvPr id="3" name="Content Placeholder 2">
            <a:extLst>
              <a:ext uri="{FF2B5EF4-FFF2-40B4-BE49-F238E27FC236}">
                <a16:creationId xmlns:a16="http://schemas.microsoft.com/office/drawing/2014/main" id="{19A45713-D525-47A8-B23E-891603E953B8}"/>
              </a:ext>
            </a:extLst>
          </p:cNvPr>
          <p:cNvSpPr>
            <a:spLocks noGrp="1"/>
          </p:cNvSpPr>
          <p:nvPr>
            <p:ph sz="half" idx="1"/>
          </p:nvPr>
        </p:nvSpPr>
        <p:spPr>
          <a:xfrm>
            <a:off x="581193" y="2228003"/>
            <a:ext cx="3393907" cy="3633047"/>
          </a:xfrm>
        </p:spPr>
        <p:txBody>
          <a:bodyPr/>
          <a:lstStyle/>
          <a:p>
            <a:r>
              <a:rPr lang="en-US" dirty="0"/>
              <a:t>Mean: 0.96</a:t>
            </a:r>
          </a:p>
          <a:p>
            <a:r>
              <a:rPr lang="en-US" dirty="0"/>
              <a:t>Std: 0.38</a:t>
            </a:r>
          </a:p>
          <a:p>
            <a:r>
              <a:rPr lang="en-US" dirty="0"/>
              <a:t>Min: 0.2</a:t>
            </a:r>
          </a:p>
          <a:p>
            <a:r>
              <a:rPr lang="en-US" dirty="0"/>
              <a:t>Max: 2.1</a:t>
            </a:r>
          </a:p>
          <a:p>
            <a:r>
              <a:rPr lang="en-US" dirty="0"/>
              <a:t>Mode: 0.9</a:t>
            </a:r>
          </a:p>
          <a:p>
            <a:r>
              <a:rPr lang="en-US" dirty="0"/>
              <a:t>IQR: [0.7, 1.1]</a:t>
            </a:r>
          </a:p>
          <a:p>
            <a:r>
              <a:rPr lang="en-US" dirty="0"/>
              <a:t>Tail: Right</a:t>
            </a:r>
          </a:p>
        </p:txBody>
      </p:sp>
      <p:pic>
        <p:nvPicPr>
          <p:cNvPr id="5" name="Picture 4">
            <a:extLst>
              <a:ext uri="{FF2B5EF4-FFF2-40B4-BE49-F238E27FC236}">
                <a16:creationId xmlns:a16="http://schemas.microsoft.com/office/drawing/2014/main" id="{4CFBC8B2-0C29-43C5-80B2-9BBE65B5DE61}"/>
              </a:ext>
            </a:extLst>
          </p:cNvPr>
          <p:cNvPicPr>
            <a:picLocks noChangeAspect="1"/>
          </p:cNvPicPr>
          <p:nvPr/>
        </p:nvPicPr>
        <p:blipFill>
          <a:blip r:embed="rId2"/>
          <a:stretch>
            <a:fillRect/>
          </a:stretch>
        </p:blipFill>
        <p:spPr>
          <a:xfrm>
            <a:off x="3975100" y="2228003"/>
            <a:ext cx="5106563" cy="3912491"/>
          </a:xfrm>
          <a:prstGeom prst="rect">
            <a:avLst/>
          </a:prstGeom>
        </p:spPr>
      </p:pic>
      <p:pic>
        <p:nvPicPr>
          <p:cNvPr id="7" name="Picture 6">
            <a:extLst>
              <a:ext uri="{FF2B5EF4-FFF2-40B4-BE49-F238E27FC236}">
                <a16:creationId xmlns:a16="http://schemas.microsoft.com/office/drawing/2014/main" id="{039D2880-691D-4C67-91DE-BA1CDD740379}"/>
              </a:ext>
            </a:extLst>
          </p:cNvPr>
          <p:cNvPicPr>
            <a:picLocks noChangeAspect="1"/>
          </p:cNvPicPr>
          <p:nvPr/>
        </p:nvPicPr>
        <p:blipFill>
          <a:blip r:embed="rId3"/>
          <a:stretch>
            <a:fillRect/>
          </a:stretch>
        </p:blipFill>
        <p:spPr>
          <a:xfrm>
            <a:off x="9081663" y="2228003"/>
            <a:ext cx="3175724" cy="3633047"/>
          </a:xfrm>
          <a:prstGeom prst="rect">
            <a:avLst/>
          </a:prstGeom>
        </p:spPr>
      </p:pic>
    </p:spTree>
    <p:extLst>
      <p:ext uri="{BB962C8B-B14F-4D97-AF65-F5344CB8AC3E}">
        <p14:creationId xmlns:p14="http://schemas.microsoft.com/office/powerpoint/2010/main" val="121553491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645</TotalTime>
  <Words>1018</Words>
  <Application>Microsoft Office PowerPoint</Application>
  <PresentationFormat>Widescreen</PresentationFormat>
  <Paragraphs>120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Gill Sans MT</vt:lpstr>
      <vt:lpstr>Wingdings 2</vt:lpstr>
      <vt:lpstr>Dividend</vt:lpstr>
      <vt:lpstr>Predicting the position of nba players</vt:lpstr>
      <vt:lpstr>Objective</vt:lpstr>
      <vt:lpstr>Data overview</vt:lpstr>
      <vt:lpstr>Feature selection</vt:lpstr>
      <vt:lpstr>Predictor variables summary</vt:lpstr>
      <vt:lpstr>Three pointers per game</vt:lpstr>
      <vt:lpstr>Total rebounds per game</vt:lpstr>
      <vt:lpstr>Assists per game</vt:lpstr>
      <vt:lpstr>Steals per game</vt:lpstr>
      <vt:lpstr>Blocks per game</vt:lpstr>
      <vt:lpstr>Turnovers per game</vt:lpstr>
      <vt:lpstr>Points per game</vt:lpstr>
      <vt:lpstr>Additional Plots and Distributions</vt:lpstr>
      <vt:lpstr>Turnover Scenario – High and Low Assists</vt:lpstr>
      <vt:lpstr>Total rebounds CDF</vt:lpstr>
      <vt:lpstr>Points Per Game Normal Probability</vt:lpstr>
      <vt:lpstr>Comparing Scoring and three pointers</vt:lpstr>
      <vt:lpstr>Comparing Blocks and Steals per game</vt:lpstr>
      <vt:lpstr>Testing Correlation</vt:lpstr>
      <vt:lpstr>Assists and total rebounds correlation</vt:lpstr>
      <vt:lpstr>Regression model to predict position</vt:lpstr>
      <vt:lpstr>Regression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position of nba players</dc:title>
  <dc:creator>David Brehm</dc:creator>
  <cp:lastModifiedBy>David Brehm</cp:lastModifiedBy>
  <cp:revision>25</cp:revision>
  <dcterms:created xsi:type="dcterms:W3CDTF">2021-03-06T07:04:15Z</dcterms:created>
  <dcterms:modified xsi:type="dcterms:W3CDTF">2021-03-06T17:49:47Z</dcterms:modified>
</cp:coreProperties>
</file>