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32" y="8159220"/>
            <a:ext cx="1500692" cy="9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06865-40FD-42C1-A01E-85781F72F4FE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F7CE-B1D2-40F9-A027-E271F0F31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F7CE-B1D2-40F9-A027-E271F0F315E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0491537" y="5775158"/>
            <a:ext cx="1700464" cy="1082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61A9D-71A2-4B2E-9F12-6034B7AB88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28" y="5899753"/>
            <a:ext cx="1567249" cy="589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722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2190" y="5903495"/>
            <a:ext cx="8309809" cy="95450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dirty="0" smtClean="0"/>
              <a:t>R + Google Analytics = Improved SEO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 smtClean="0"/>
              <a:t>R + Google Analytics = Improved SEO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 + Google Analytics = Improved SEO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8574" y="65531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R + Google Analytics = Search Engine Optimization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96D6-A479-4892-B95A-E5EE396B32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28" y="5899753"/>
            <a:ext cx="1567249" cy="589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6613634"/>
            <a:ext cx="1532131" cy="2012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dan@dataconcord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57250"/>
            <a:ext cx="8825658" cy="3920131"/>
          </a:xfrm>
        </p:spPr>
        <p:txBody>
          <a:bodyPr/>
          <a:lstStyle/>
          <a:p>
            <a:r>
              <a:rPr lang="en-US" sz="6000" dirty="0"/>
              <a:t>R </a:t>
            </a:r>
            <a:r>
              <a:rPr lang="en-US" sz="6000" dirty="0" smtClean="0"/>
              <a:t>+ Google Analytics</a:t>
            </a:r>
            <a:br>
              <a:rPr lang="en-US" sz="6000" dirty="0" smtClean="0"/>
            </a:br>
            <a:r>
              <a:rPr lang="en-US" sz="6000" dirty="0" smtClean="0"/>
              <a:t>= Improved SEO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37314"/>
            <a:ext cx="8825658" cy="10014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Using R to </a:t>
            </a:r>
            <a:r>
              <a:rPr lang="en-US" sz="1800" dirty="0"/>
              <a:t>tap into Google's Search Console API and Analytics Reporting API to improve your search engine </a:t>
            </a:r>
            <a:r>
              <a:rPr lang="en-US" sz="1800" dirty="0" smtClean="0"/>
              <a:t>optimization and increase your monetization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84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Exporting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sv, Excel,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/>
              <a:t>Data analysis and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6889" y="2036589"/>
            <a:ext cx="5251225" cy="372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178" t="16310" r="536" b="18214"/>
          <a:stretch/>
        </p:blipFill>
        <p:spPr>
          <a:xfrm>
            <a:off x="38337" y="1184208"/>
            <a:ext cx="5872606" cy="2912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98" y="1791993"/>
            <a:ext cx="7344822" cy="4055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" y="4253592"/>
            <a:ext cx="3025001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7" y="452718"/>
            <a:ext cx="9961027" cy="1400530"/>
          </a:xfrm>
        </p:spPr>
        <p:txBody>
          <a:bodyPr/>
          <a:lstStyle/>
          <a:p>
            <a:pPr algn="ctr"/>
            <a:r>
              <a:rPr lang="en-US" sz="3600" dirty="0"/>
              <a:t>Thank you Barry </a:t>
            </a:r>
            <a:r>
              <a:rPr lang="en-US" sz="3600" dirty="0" err="1"/>
              <a:t>DeCicco</a:t>
            </a:r>
            <a:r>
              <a:rPr lang="en-US" sz="3600" dirty="0"/>
              <a:t>, </a:t>
            </a:r>
            <a:r>
              <a:rPr lang="en-US" sz="3600" dirty="0" smtClean="0"/>
              <a:t>A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RUG, &amp; </a:t>
            </a:r>
            <a:r>
              <a:rPr lang="en-US" sz="3600" dirty="0"/>
              <a:t>SPARK!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2664"/>
            <a:ext cx="8946541" cy="4833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dirty="0" smtClean="0"/>
              <a:t>Dan Thomas, </a:t>
            </a:r>
            <a:r>
              <a:rPr lang="en-US" dirty="0" smtClean="0">
                <a:hlinkClick r:id="rId2"/>
              </a:rPr>
              <a:t>dan@dataconcord.com</a:t>
            </a:r>
            <a:r>
              <a:rPr lang="en-US" dirty="0" smtClean="0"/>
              <a:t>, 734-239-0447</a:t>
            </a:r>
            <a:endParaRPr lang="it-IT" dirty="0" smtClean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/>
              <a:t/>
            </a:r>
            <a:br>
              <a:rPr lang="it-IT" dirty="0"/>
            </a:br>
            <a:r>
              <a:rPr lang="it-IT" dirty="0"/>
              <a:t>200 E. Liberty #8317</a:t>
            </a:r>
            <a:br>
              <a:rPr lang="it-IT" dirty="0"/>
            </a:br>
            <a:r>
              <a:rPr lang="it-IT" dirty="0"/>
              <a:t>Ann Arbor, MI </a:t>
            </a:r>
            <a:r>
              <a:rPr lang="it-IT" dirty="0" smtClean="0"/>
              <a:t>48107</a:t>
            </a:r>
          </a:p>
          <a:p>
            <a:pPr marL="0" indent="0" algn="ctr">
              <a:buNone/>
            </a:pPr>
            <a:r>
              <a:rPr lang="it-IT" dirty="0" smtClean="0"/>
              <a:t>www.dataconcord.com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11" y="3206223"/>
            <a:ext cx="2141417" cy="818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10" y="4049121"/>
            <a:ext cx="2141417" cy="2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0. Business goals</a:t>
            </a:r>
          </a:p>
          <a:p>
            <a:r>
              <a:rPr lang="en-US" dirty="0"/>
              <a:t>1. Limitations of Google Analytics dashboard</a:t>
            </a:r>
          </a:p>
          <a:p>
            <a:r>
              <a:rPr lang="en-US" dirty="0"/>
              <a:t>2. Capabilities of </a:t>
            </a:r>
            <a:r>
              <a:rPr lang="en-US" dirty="0" smtClean="0"/>
              <a:t>Google Search Console &amp; Analytics Reporting APIs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Tapping into an API with Python</a:t>
            </a:r>
            <a:endParaRPr lang="en-US" dirty="0"/>
          </a:p>
          <a:p>
            <a:r>
              <a:rPr lang="en-US" dirty="0"/>
              <a:t>4. Tapping into an API with R</a:t>
            </a:r>
          </a:p>
          <a:p>
            <a:r>
              <a:rPr lang="en-US" dirty="0"/>
              <a:t>5. R library security issue</a:t>
            </a:r>
          </a:p>
          <a:p>
            <a:r>
              <a:rPr lang="en-US" dirty="0"/>
              <a:t>6. </a:t>
            </a:r>
            <a:r>
              <a:rPr lang="en-US" dirty="0" smtClean="0"/>
              <a:t>Gathering </a:t>
            </a:r>
            <a:r>
              <a:rPr lang="en-US" dirty="0"/>
              <a:t>data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 smtClean="0"/>
              <a:t>. </a:t>
            </a:r>
            <a:r>
              <a:rPr lang="en-US" dirty="0"/>
              <a:t>Exporting </a:t>
            </a:r>
            <a:r>
              <a:rPr lang="en-US" dirty="0"/>
              <a:t>data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 smtClean="0"/>
              <a:t>. </a:t>
            </a:r>
            <a:r>
              <a:rPr lang="en-US" dirty="0" smtClean="0"/>
              <a:t>Data </a:t>
            </a:r>
            <a:r>
              <a:rPr lang="en-US" dirty="0" smtClean="0"/>
              <a:t>analysis and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-357" r="46019" b="24814"/>
          <a:stretch/>
        </p:blipFill>
        <p:spPr>
          <a:xfrm>
            <a:off x="3976227" y="1462471"/>
            <a:ext cx="3696105" cy="460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68" y="451964"/>
            <a:ext cx="11290075" cy="1400530"/>
          </a:xfrm>
        </p:spPr>
        <p:txBody>
          <a:bodyPr/>
          <a:lstStyle/>
          <a:p>
            <a:r>
              <a:rPr lang="en-US" dirty="0"/>
              <a:t>0. Business </a:t>
            </a:r>
            <a:r>
              <a:rPr lang="en-US" dirty="0" smtClean="0"/>
              <a:t>goals </a:t>
            </a:r>
            <a:r>
              <a:rPr lang="en-US" dirty="0" smtClean="0"/>
              <a:t>of </a:t>
            </a:r>
            <a:r>
              <a:rPr lang="en-US" dirty="0" smtClean="0"/>
              <a:t>HowToStartAnLLC.com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8" y="1914125"/>
            <a:ext cx="8946541" cy="4462182"/>
          </a:xfrm>
        </p:spPr>
        <p:txBody>
          <a:bodyPr>
            <a:normAutofit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Increase Google rankings 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 smtClean="0"/>
              <a:t>monetization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to reach goals?</a:t>
            </a:r>
          </a:p>
          <a:p>
            <a:pPr lvl="1"/>
            <a:r>
              <a:rPr lang="en-US" dirty="0" smtClean="0"/>
              <a:t>User search engine data</a:t>
            </a:r>
          </a:p>
          <a:p>
            <a:pPr lvl="1"/>
            <a:r>
              <a:rPr lang="en-US" dirty="0" smtClean="0"/>
              <a:t>User website </a:t>
            </a:r>
            <a:r>
              <a:rPr lang="en-US" dirty="0" smtClean="0"/>
              <a:t>action </a:t>
            </a:r>
            <a:r>
              <a:rPr lang="en-US" dirty="0" smtClean="0"/>
              <a:t>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60" t="14524" r="5652" b="1547"/>
          <a:stretch/>
        </p:blipFill>
        <p:spPr>
          <a:xfrm>
            <a:off x="7851946" y="1462471"/>
            <a:ext cx="4063258" cy="38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09818"/>
            <a:ext cx="9404723" cy="1400530"/>
          </a:xfrm>
        </p:spPr>
        <p:txBody>
          <a:bodyPr/>
          <a:lstStyle/>
          <a:p>
            <a:r>
              <a:rPr lang="en-US" dirty="0"/>
              <a:t>1. Limitations of Google Analytics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0348"/>
            <a:ext cx="8946541" cy="3722239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 smtClean="0"/>
              <a:t>Limited amount and </a:t>
            </a:r>
            <a:r>
              <a:rPr lang="en-US" dirty="0"/>
              <a:t>speed </a:t>
            </a:r>
            <a:r>
              <a:rPr lang="en-US" dirty="0" smtClean="0"/>
              <a:t>of data through Analytics Dashboard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Tap into the APIs!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169045"/>
            <a:ext cx="7625443" cy="36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Capabilities of Google Search Console </a:t>
            </a:r>
            <a:r>
              <a:rPr lang="en-US" dirty="0" smtClean="0"/>
              <a:t>&amp; Analytics </a:t>
            </a:r>
            <a:r>
              <a:rPr lang="en-US" dirty="0"/>
              <a:t>Reporting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3722239"/>
          </a:xfrm>
        </p:spPr>
        <p:txBody>
          <a:bodyPr>
            <a:normAutofit/>
          </a:bodyPr>
          <a:lstStyle/>
          <a:p>
            <a:r>
              <a:rPr lang="en-US" dirty="0" smtClean="0"/>
              <a:t>Far less limitations for speed and volume of data</a:t>
            </a:r>
          </a:p>
          <a:p>
            <a:r>
              <a:rPr lang="en-US" dirty="0" smtClean="0"/>
              <a:t>Freedom of choice in data extraction</a:t>
            </a:r>
            <a:endParaRPr lang="en-US" dirty="0" smtClean="0"/>
          </a:p>
          <a:p>
            <a:r>
              <a:rPr lang="en-US" dirty="0" smtClean="0"/>
              <a:t>Metrics </a:t>
            </a:r>
            <a:r>
              <a:rPr lang="en-US" dirty="0" smtClean="0"/>
              <a:t>– What you need to measure </a:t>
            </a:r>
            <a:r>
              <a:rPr lang="en-US" dirty="0" smtClean="0"/>
              <a:t>(</a:t>
            </a:r>
            <a:r>
              <a:rPr lang="en-US" dirty="0" smtClean="0"/>
              <a:t>sessions, </a:t>
            </a:r>
            <a:r>
              <a:rPr lang="en-US" dirty="0" err="1" smtClean="0"/>
              <a:t>pageviews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Dimensions – Categorization of metrics (country, browser,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5" y="4099789"/>
            <a:ext cx="4826626" cy="228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16" y="3707899"/>
            <a:ext cx="4602704" cy="30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Tapping into an API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7005"/>
            <a:ext cx="7070271" cy="17327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Oauth2 credentials needed for API access: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Obtain OAuth 2.0 credentials from the Google API Console.</a:t>
            </a:r>
          </a:p>
          <a:p>
            <a:pPr lvl="1"/>
            <a:r>
              <a:rPr lang="en-US" dirty="0"/>
              <a:t>2. Obtain an access token from the Google Authorization Server.</a:t>
            </a:r>
          </a:p>
          <a:p>
            <a:pPr lvl="1"/>
            <a:r>
              <a:rPr lang="en-US" dirty="0"/>
              <a:t>3. Examine scopes of access granted by the user.</a:t>
            </a:r>
          </a:p>
          <a:p>
            <a:pPr lvl="1"/>
            <a:r>
              <a:rPr lang="en-US" dirty="0"/>
              <a:t>4. Send the access token to an API.</a:t>
            </a:r>
          </a:p>
          <a:p>
            <a:pPr lvl="1"/>
            <a:r>
              <a:rPr lang="en-US" dirty="0"/>
              <a:t>5. Refresh the access token, if necessary.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58" y="1340300"/>
            <a:ext cx="1669835" cy="17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Tapping into an API with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(See Script)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 library security </a:t>
            </a: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18470"/>
            <a:ext cx="8946541" cy="3722239"/>
          </a:xfrm>
        </p:spPr>
        <p:txBody>
          <a:bodyPr>
            <a:normAutofit/>
          </a:bodyPr>
          <a:lstStyle/>
          <a:p>
            <a:r>
              <a:rPr lang="en-US" dirty="0" smtClean="0"/>
              <a:t>OAuth2 credentials included with library</a:t>
            </a:r>
          </a:p>
          <a:p>
            <a:r>
              <a:rPr lang="en-US" dirty="0" smtClean="0"/>
              <a:t>“R\win-library\3.4\</a:t>
            </a:r>
            <a:r>
              <a:rPr lang="en-US" dirty="0" err="1" smtClean="0"/>
              <a:t>searchConsoleR</a:t>
            </a:r>
            <a:r>
              <a:rPr lang="en-US" dirty="0" smtClean="0"/>
              <a:t>\clients”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ative.json</a:t>
            </a:r>
            <a:endParaRPr lang="en-US" dirty="0" smtClean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eb.json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9" y="3179589"/>
            <a:ext cx="3467100" cy="359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59" y="2481262"/>
            <a:ext cx="6679432" cy="44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Gathering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(See Script)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3062</TotalTime>
  <Words>328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R + Google Analytics = Improved SEO </vt:lpstr>
      <vt:lpstr>Contents</vt:lpstr>
      <vt:lpstr>0. Business goals of HowToStartAnLLC.com</vt:lpstr>
      <vt:lpstr>1. Limitations of Google Analytics dashboard</vt:lpstr>
      <vt:lpstr>2. Capabilities of Google Search Console &amp; Analytics Reporting APIs</vt:lpstr>
      <vt:lpstr>3. Tapping into an API with Python</vt:lpstr>
      <vt:lpstr>4. Tapping into an API with R</vt:lpstr>
      <vt:lpstr>5. R library security issue</vt:lpstr>
      <vt:lpstr>6. Gathering data</vt:lpstr>
      <vt:lpstr>7. Exporting data</vt:lpstr>
      <vt:lpstr>8. Data analysis and visualization</vt:lpstr>
      <vt:lpstr>Thank you Barry DeCicco, A2 RUG, &amp; SPARK!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34</cp:revision>
  <dcterms:created xsi:type="dcterms:W3CDTF">2020-03-09T18:33:18Z</dcterms:created>
  <dcterms:modified xsi:type="dcterms:W3CDTF">2020-03-13T14:40:09Z</dcterms:modified>
</cp:coreProperties>
</file>