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9283700" cy="6985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ZIUTzGHIgnaB1pqyyjET/FVG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22" Type="http://schemas.openxmlformats.org/officeDocument/2006/relationships/font" Target="fonts/LibreFranklin-boldItalic.fntdata"/><Relationship Id="rId21" Type="http://schemas.openxmlformats.org/officeDocument/2006/relationships/font" Target="fonts/LibreFranklin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ibreFrankl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58615" y="0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 txBox="1"/>
          <p:nvPr>
            <p:ph idx="12" type="sldNum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 txBox="1"/>
          <p:nvPr>
            <p:ph idx="12" type="sldNum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2895600" y="523875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76200" y="69755"/>
            <a:ext cx="9013372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/>
          <p:nvPr/>
        </p:nvSpPr>
        <p:spPr>
          <a:xfrm>
            <a:off x="76200" y="241478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76200" y="2362200"/>
            <a:ext cx="9021537" cy="12058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76200" y="394212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17"/>
          <p:cNvSpPr txBox="1"/>
          <p:nvPr>
            <p:ph type="ctrTitle"/>
          </p:nvPr>
        </p:nvSpPr>
        <p:spPr>
          <a:xfrm>
            <a:off x="470469" y="247141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tc_wordmark_pms203.jpg" id="27" name="Google Shape;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1713"/>
            <a:ext cx="2895600" cy="77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Google Shape;100;p28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" name="Google Shape;101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8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" name="Google Shape;108;p28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Google Shape;111;p2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" name="Google Shape;119;p29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7" name="Google Shape;147;p34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3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5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1" name="Google Shape;161;p35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2" name="Google Shape;162;p35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" name="Google Shape;163;p35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tc_wordmark_pms203.jpg" id="32" name="Google Shape;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1713"/>
            <a:ext cx="2895600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21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1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tc_wordmark_pms203.jpg"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1713"/>
            <a:ext cx="2895600" cy="77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548640" y="1444752"/>
            <a:ext cx="393192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800600" y="1447800"/>
            <a:ext cx="393192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548640" y="273050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48640" y="1447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800600" y="1447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548640" y="2247899"/>
            <a:ext cx="39319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4800600" y="2247899"/>
            <a:ext cx="39319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26"/>
          <p:cNvSpPr/>
          <p:nvPr/>
        </p:nvSpPr>
        <p:spPr>
          <a:xfrm>
            <a:off x="64008" y="69755"/>
            <a:ext cx="9015984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548640" y="274320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548640" y="1444752"/>
            <a:ext cx="1905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tc_wordmark_pms203.jpg" id="73" name="Google Shape;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1713"/>
            <a:ext cx="2895600" cy="7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2651760" y="1444752"/>
            <a:ext cx="608076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7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27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27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27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64008" y="76200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6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tc_wordmark_pms203.jpg" id="16" name="Google Shape;1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81713"/>
            <a:ext cx="2895600" cy="7762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1" name="Google Shape;91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tcenter/METplus/discussions" TargetMode="External"/><Relationship Id="rId4" Type="http://schemas.openxmlformats.org/officeDocument/2006/relationships/hyperlink" Target="https://dtcenter.org/community-code/metplus" TargetMode="External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tcenter/METplus/discussions" TargetMode="External"/><Relationship Id="rId4" Type="http://schemas.openxmlformats.org/officeDocument/2006/relationships/hyperlink" Target="https://dtcenter.org/community-code/metplus" TargetMode="External"/><Relationship Id="rId10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tcenter/METplus/discussions" TargetMode="External"/><Relationship Id="rId4" Type="http://schemas.openxmlformats.org/officeDocument/2006/relationships/hyperlink" Target="https://dtcenter.org/community-code/metplus" TargetMode="External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tcenter/METplus/discussions" TargetMode="External"/><Relationship Id="rId4" Type="http://schemas.openxmlformats.org/officeDocument/2006/relationships/hyperlink" Target="https://dtcenter.org/community-code/metplus" TargetMode="External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idx="1" type="subTitle"/>
          </p:nvPr>
        </p:nvSpPr>
        <p:spPr>
          <a:xfrm>
            <a:off x="1371600" y="857904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90"/>
              <a:buNone/>
            </a:pPr>
            <a:r>
              <a:rPr lang="en-US" sz="5400"/>
              <a:t>Session 1: Setup</a:t>
            </a:r>
            <a:endParaRPr sz="5400"/>
          </a:p>
        </p:txBody>
      </p:sp>
      <p:sp>
        <p:nvSpPr>
          <p:cNvPr id="182" name="Google Shape;182;p1"/>
          <p:cNvSpPr txBox="1"/>
          <p:nvPr>
            <p:ph type="ctrTitle"/>
          </p:nvPr>
        </p:nvSpPr>
        <p:spPr>
          <a:xfrm>
            <a:off x="470469" y="247141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ibre Franklin"/>
              <a:buNone/>
            </a:pPr>
            <a:r>
              <a:rPr lang="en-US" sz="5400"/>
              <a:t>Video 1:</a:t>
            </a:r>
            <a:br>
              <a:rPr lang="en-US" sz="5400"/>
            </a:br>
            <a:r>
              <a:rPr lang="en-US" sz="5400"/>
              <a:t>Find and Navigate the Tutorial</a:t>
            </a:r>
            <a:endParaRPr baseline="30000" sz="5400"/>
          </a:p>
        </p:txBody>
      </p:sp>
      <p:sp>
        <p:nvSpPr>
          <p:cNvPr id="183" name="Google Shape;183;p1"/>
          <p:cNvSpPr txBox="1"/>
          <p:nvPr/>
        </p:nvSpPr>
        <p:spPr>
          <a:xfrm>
            <a:off x="13269" y="473491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METplus 4.0 Online Tutorial </a:t>
            </a:r>
            <a:endParaRPr b="0" i="0" sz="4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84" name="Google Shape;1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471" y="6025581"/>
            <a:ext cx="21502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idx="1" type="subTitle"/>
          </p:nvPr>
        </p:nvSpPr>
        <p:spPr>
          <a:xfrm>
            <a:off x="1371600" y="857904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90"/>
              <a:buNone/>
            </a:pPr>
            <a:r>
              <a:rPr lang="en-US" sz="5400"/>
              <a:t>Session 1: Setup</a:t>
            </a:r>
            <a:endParaRPr sz="5400"/>
          </a:p>
        </p:txBody>
      </p:sp>
      <p:sp>
        <p:nvSpPr>
          <p:cNvPr id="269" name="Google Shape;269;p10"/>
          <p:cNvSpPr txBox="1"/>
          <p:nvPr>
            <p:ph type="ctrTitle"/>
          </p:nvPr>
        </p:nvSpPr>
        <p:spPr>
          <a:xfrm>
            <a:off x="470469" y="247141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ibre Franklin"/>
              <a:buNone/>
            </a:pPr>
            <a:r>
              <a:rPr lang="en-US" sz="5400"/>
              <a:t>Video 3:</a:t>
            </a:r>
            <a:br>
              <a:rPr lang="en-US" sz="5400"/>
            </a:br>
            <a:r>
              <a:rPr lang="en-US" sz="4400"/>
              <a:t>Verify Environment is Set Correctly</a:t>
            </a:r>
            <a:endParaRPr baseline="30000" sz="4400"/>
          </a:p>
        </p:txBody>
      </p:sp>
      <p:sp>
        <p:nvSpPr>
          <p:cNvPr id="270" name="Google Shape;270;p10"/>
          <p:cNvSpPr txBox="1"/>
          <p:nvPr/>
        </p:nvSpPr>
        <p:spPr>
          <a:xfrm>
            <a:off x="13269" y="473491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METplus 4.0 Online Tutorial </a:t>
            </a:r>
            <a:endParaRPr b="0" i="0" sz="4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471" y="6025581"/>
            <a:ext cx="21502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Topics Covered in This Video</a:t>
            </a:r>
            <a:endParaRPr/>
          </a:p>
        </p:txBody>
      </p:sp>
      <p:sp>
        <p:nvSpPr>
          <p:cNvPr id="277" name="Google Shape;277;p11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METplus v4.0 Online Tutorial</a:t>
            </a:r>
            <a:endParaRPr/>
          </a:p>
        </p:txBody>
      </p:sp>
      <p:sp>
        <p:nvSpPr>
          <p:cNvPr id="278" name="Google Shape;278;p11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29" lvl="0" marL="274320" rtl="0" algn="l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740"/>
              <a:buChar char="⚫"/>
            </a:pPr>
            <a:r>
              <a:rPr lang="en-US" sz="4400"/>
              <a:t>How to check that the tutorial environment has been set up correctly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This video assumes you have already watched the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b="1" lang="en-US" sz="2800"/>
              <a:t>Set Up Pre-Configured Environment </a:t>
            </a:r>
            <a:r>
              <a:rPr lang="en-US" sz="2800"/>
              <a:t>OR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b="1" lang="en-US" sz="2800"/>
              <a:t>Set Up User Workstation Environment </a:t>
            </a:r>
            <a:r>
              <a:rPr lang="en-US" sz="2800"/>
              <a:t>video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idx="1" type="body"/>
          </p:nvPr>
        </p:nvSpPr>
        <p:spPr>
          <a:xfrm>
            <a:off x="457200" y="1447800"/>
            <a:ext cx="8305800" cy="416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Next Video:</a:t>
            </a:r>
            <a:endParaRPr/>
          </a:p>
          <a:p>
            <a:pPr indent="-228599" lvl="1" marL="548640" rtl="0" algn="l">
              <a:spcBef>
                <a:spcPts val="370"/>
              </a:spcBef>
              <a:spcAft>
                <a:spcPts val="0"/>
              </a:spcAft>
              <a:buSzPts val="2295"/>
              <a:buChar char="⚫"/>
            </a:pPr>
            <a:r>
              <a:rPr lang="en-US" sz="2700" u="sng">
                <a:solidFill>
                  <a:srgbClr val="0000FF"/>
                </a:solidFill>
              </a:rPr>
              <a:t>Session 1 – Video 3: Verify Environment is Set Correctly</a:t>
            </a:r>
            <a:endParaRPr sz="2700" u="sng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Questions? Visit the METplus GitHub Discussions Forum           </a:t>
            </a:r>
            <a:r>
              <a:rPr lang="en-US" sz="2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https://github.com/dtcenter/METplus/discussions</a:t>
            </a:r>
            <a:br>
              <a:rPr lang="en-US" sz="2400" u="sng"/>
            </a:b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Other Useful Information:</a:t>
            </a:r>
            <a:br>
              <a:rPr lang="en-US" sz="2400"/>
            </a:br>
            <a:r>
              <a:rPr lang="en-US" sz="2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https://dtcenter.org/community-code/metplus</a:t>
            </a:r>
            <a:endParaRPr sz="2400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descr="noaa-logo.png" id="285" name="Google Shape;2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999" y="5791200"/>
            <a:ext cx="803683" cy="81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4796" y="5950617"/>
            <a:ext cx="888304" cy="60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_force_logo.png" id="287" name="Google Shape;28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3006" y="5815760"/>
            <a:ext cx="784594" cy="79032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JgAlwMBEQACEQEDEQH/xAAcAAACAgMBAQAAAAAAAAAAAAAABgQFAQMHAgj/xABFEAACAQMCBAQDBAcECAcBAAABAgMABBEFIQYSMUETIlFhcYGRBxQyoRUjJGKxwdEzUnLhNEJDc4KSs/AlVGR0ssLSFv/EABsBAAIDAQEBAAAAAAAAAAAAAAAEAgMFAQYH/8QAMxEAAgICAQIDBgUEAwEBAAAAAAECAwQRIRIxBRNBIjJRYXHwFIGRsdEjM0KhweHxUiT/2gAMAwEAAhEDEQA/AO40AFABQAUAFABQBgEGgDNAAaAKoak/6XW05F8NiwDd8gZ/rSqvbucPQscNQ6i1porCgDBOKAAHNAGaACgAoAKACgAoAKACgAoAKAIuo8/3KYxMVdULAj1G9U3p+XLRKPcrNIvhBm3uH8mSY3b3/wBU/wAqWx79exL8mW2Q3yi68RMfiX6071L4lGmRru/hgRvMGfGyjeqrL4wXfknGDYts7+Ok6nEqPzgn1/zyR86yuuSl1LuM6WtDFaanBcKAWEcmN0fb6HvWpVkwn8mLyraJfipjPOuPXNXdS1vZDTF3iXU/2SZLY55ELcw7nG1Z+VepexFl9cNcsYLWIwW8cRZnKIF5mOScDrWhFaWkUN7ZtqRwKACgAoAKACgAoACcUAYDAjI6UABOKAIGsXcVvZv4jqvMuPMcYBqjIsUIE4LbKBWEgVkYMrDIKnbFZYyb9L0xtTjNxdXMqQ87KkELcuykjLN1ztnAx86coojOPU2Uzm09InT6Dpy20jJE6yBSVk8VywPxJq+yiHQ+CEZy2UV4XS2ldTysEJBxnFZKY0XsfDumiMApM5x/aNcPk+/WtdY9WtaFfMlvuQtS0lLCMS21xMYywVopH5/mCd/qaTyaIwjuLLap9T0ytn5DE4lZVVhynmOOtIl40aNqCXlsoZh4yqOf973HtWvjXqyPPcUsh0v5FhnbNNFZhnVccxAycDPeubQHqugFABQAUAFAGu4QywugdkLAjmXqPcVGa3FrejqemL1rdXNjLJE5BZWw6keUn1X0yMH51mQsnS3EYcYz5N13rc4jVLeFWmkYJGgPVj037D1PpV/4mc+Ioh5aXLN9losfOLrU3++XfXMgykZ/cU9Pid/ftTEKVHmXLK3LfYotdvbDT7uUW/LISOYww42fv7DO351W8Gy6zcOE/VnJZMK488sTZ+NdXhlkhtlFjE75YBeaQdsjO35VtY3hddcfeb/b+TFyPFLHPSjr9yRqbaheW8mb69MuNh94YAn0xnFXV1Vxfur9CV0rJRepPYpma6/8xNn3kNOeRX/8r9DIeTbv3n+oz6Vr9xDbwRpqN0suy8rOxyaVsxItv2V9/Q0qM3cUup7LZOJ726ZobseL4R/EF6/Mfw61nZPhsbY+zLRo0Z0lJpouuHJbG+1R5LgxlkiCwRS4zzEnmIB74AGfc1nVYc6JN2L8/QdeRG1LpLi80KJXFxpPLZ3AOQE8sbn3A6fEfPNctxoy9qHDJRsa4fKI8eu3SLySwp4g2IPUH33pX8dZHiS5LfJi+UQ3kutd1CKzMrxxcpklaM4KoOy+hJxv7GuVueVP2uyCWq1x3G9fwj4VrCxmgAoAKACgDB6UALWtXESakVUO8jKPJGhdjjqcDtuPyrMyI9Vr6UMVvUeSIsy4S4jfl8M86sexHr/AiqIuSkunuTetc9iu1nim5vk8CzPgxYw7qfM/wPYV6THx30qVi5+HoZNt3OodikjTv+dPCpWXk1je203QyJgRt3bPp7UzXCaaM666myEviuxubVke0YBWWcrgbbZ9RXVjvq+RCWfF18dyquEg5l+7q4XG4c53piKeuTPsnBv2CxitrK+5I0UpMqLvsvMe+fX+NUS64bY9W6bdJd1r5Fw6Z60oahHlXkIYnlOdjnG9ca2tEt6GHSeKri3j+7XpEgxhJn6r8fWs7Kx5Ri5VLfy/j+B2i9N6sPUsxMijDyyyk8qopZm9cAV5lRnZJ65ZrbUUTuGJkTVZ0IKtNEqcrgghkJOCD0OGz8qawX02Sg+7/wCCq7mKaGwdK1hYzQAUABoA8JIj7oysPY1FST7M7pkLU9Sisrd3LAlVJ27VVbfGC+ZKEGzRoVk0Vubu5H7ZdYeUnqg6hB7DP1ya7TX0R2+77nJvbEjibVYb7UZ47AAW4bEjA7SuuQT8O3vjNP42JGMvNa5f3v6il1za6F2K2JafFDxdaa13IrfeJI0xhlXuKthPpXYVuodkk+rRIv8AT1ntfDhjRXTddsbemalXPUuSvJp669RXYX1T2p7R59yPfJXdEeok6fZR3c5jkkKeXIA6mqrZuC2hvFrjbPUnoubhGttPkCs8hRDhmO//AGKTSUpo2ZN11PT3oWoruRUlDXGGxzDxfMH9t+nrTM61vsJUXy01v9T2NVSNYfFKEMpDhATyH4fPpVEqXzodhkxSjv8A8GfgHibTxq/3Oc4lnHhwzNnAwThRn1/kM9qysnD8tu2K79/v9zTxsuNmq2/oO2v2RIXULXy3VuQxIH4lHr8P4ZHesjLrevNh7yNKqXPS+zJun6lDexDlIWXHmjJ3H9atoyYWrjuRnW4skvPHGVDyKpY4AJ6mrXOK7sjpm2pnDzIodCpzgjBwcVxra0AsX+nTaawkWVpbYkDL454iTtk9x+dZl9Hle1HsMws6uH3IsiiRGR91YEGlu5YQuM+KZ9N4fNvFgXl1+ojkU4IBHmbHw/Mitnw3ryJ9MlwuX9/MQzJeVDa7vhCrZxeHEkYJPIoXJ74GK3TPS0ifEOlBxkqNa6Vt6KnUL4TSctqzhcEM4J83ypymvS9ow8vK6nqDIaJTBlNmzkoItmYmeCVZIzhl3BxUZJSWi2q2VclKJbpNLqNpIF5IVJKMfxZ23x09aTnFVSN2q2WRW9cf7PUdtHbxeHEoAA39/eq5SlJ7Y7VXGEemJV6lpcF2wduaNxsSmPN8a7CyUVoLMeNj32K2PRYYlbxhzMH5kkRmVh0x8K5Obl6EqsdQ79zpVhxLLe6UqlB4/LySvnqfX5jevLZ1sqJupL/w3seKnHqITHALE7DfNY3YbLHRtEbUUivr+SRYWIkhgQlSR1VmI39DyjHvnoNXHxFpTmLWW+iGwdK0SgzQBHv0V7SdW3BjYEfKq7UnXJP4Eoe8hc0rSf0jaSXc9xcRF3ZYRE2AqqcZxvkkgnfO2KTpxoyrUpdy2djUtI59r19pEnGTabxCks1pbEQC7gkMfhNnLMV7jcA46YrawcedNDdfLb/12MzJtrstUZ+h0KXgrT2tm+6XE6yFf1bswZQexIxuK4sqSfKLXRHXAl3E66dM9vqDLDcxHlePc/MeoPUGtGtOxbiIW2RqepvRpvdVFq8a/c2uraZMkxzeGxHtse3ap+VY/c7i1mTTHixcP1RjiT9G2UsNpolrNLLNbrP400+FjV+nlxufbaoY92TbJ9tIrzcfBogtp7fbkmcOaK+rTsGfwoIl5pZMZx7CmcvK8iPzZmeHeHvLm23qK+9FW2qx3Ds2maVb/dAxEcl3NIXlX1wpAGfnVNaybI9Tlobvt8Px5utVdWvmXPDtpput3YtbhZbC7/EIg/iRzKOvKTgg+x3+NQuvyaF7XK+JdjYuBmS3Daa9Nnm38SOK9W1jU+FezpGjMQOUSMAM79u+/SoKc5xUm+Rvyq6puMVwMmgaVaaxY+NMtxbzI5jli8RWAIwdjyjIIINK23WVy09D1VNU1tFDxLJBpmrPp1lp8920cSySSSXQjAznAA5DnpUq52WLZ2VdcHor7bUNM8VV1jS760jPWaG5WVV9yOUEfQ1KXmrto4lWy6GnwQcXRaPZXckdrdWomEmzljlj5T03A96zcur8TFSkuz/capflNpepZcRaNHp9g0kDyPC6lZFkcsQcdcn13/KsnLxo1alHsOVWOW0xxjGEHwFayFT3XQDNAFfrNwIbUoD5pPL8u9LZVnTDXxLKo7ka9CZE0O0yR5IgG9iOv51KiSdUWvgRmn1M+b7+5a91K9uZN2muHkOfdif516eiPTXFfJGBkPdjZ2nTOM1t+LZtA1IokBSEWsvTzFF8jfEnb329KyHQ3X5kfzNbzkp9DLDjrhdddsxPaqo1C3X9W3TxF7of5eh+NSxMl0z57MqzMVZENeqOZw6i6ARNZ2wKeRlaLzAjYg++a3FXGXtJvk85ZfKv2HFcfIn6g8f32Dnj8zaXa8jA7L+I4pbET658+rL/ABRxdVe16LQ8fZ6IpNJvEOCxn5XGe3KP86R8Sb85fQ0PA9fhePixY1Tha90MFEiaeyT+zmjGcL2DDsffp8KdxcyucVGXDMjxHwq6FkrILqT/AFKpJHhliuIWxLA4kjYeo/7x8DTttasg4/EzMa6WPdGa9GT9EvfvP3sywmCSW5lnEbMD5WcnH50gqZVwWz0P4qu+59A9cF/6Fd/+6/8AolZuX76+hr4n9sVOKjjjDUP9xD/OrsX3Dl/vFNf80LWII/0tZ2yfSMxj8+ZvpTClttffqV9PCZr0q9mTiHS3eMhLMJCkhbZl8RiB7YVsfKl7oexP9fv9C2t8o6vr6xy6ROjYIIHz3FYmZqVDHquJo96Fefe7CPnbM0YCSfEd/n1qeLcra9+vqcsh0ssMimSBQ61f6xbXPLYadJPBy5MicpwfhnNJZEslP+lHgtgq/wDIVJdTubm48SZ5BIpwY3UqV9ip6Vg23Xde59x2EYa9kkJqlvJG8S3CJLynMXOAaZptc+3BXJJHEY265619FgeTtXtMbOOMf/1t6O3hwf8ASWqMLmtp/Esz21YmvgdH+zfi86tbjS9Sk/b4FykhP9unr/iHf61n5mM6pdS7D2Jk+bHT7o38X8OwrctrVvbCQkftUYXOfSQD1A6+2/beWLkyivLb4I5OLCb8zXIv8iNqXhSIhT9G23lIyP8AWq+ltSk18WL5MFKEU1xokWD3ehXZvdK/XIwxNaM2PEXtynswycZ+FWZCV8fa7iuJvEk+nmL9B00biTTdZ8kEpiuQMvazeSVf+HuPcZFZM6pQemjdhZGa2mRtd4TsdSjkltwLW7OSHQeVm/eXv8etMUZllPHdCWX4bRkrbWpfH+Tld349ldywygxXEEhRwD0Yeh9O49q34TjbBSXZnlbKJ49jg+6OjfZlI82h3LyMzMbtt2OT+BKw/EUldx8D1PhUnLH3L4souLNR02141niudOv7lzbxNKbeVAOXJxsRk/WuUqzy9xGLXDr1IjcbXNnc3vDs+m8v3V7O58MKMYHNHkexzsffNdxlJOXV34/5CzWlooA37RFvj9Yv8atv/tSXyf7Ea/fQ3yalE5MUdwkr9eVXzj3rwdljitM3Ek2aLa+uobtVshNJdOMiKEZYj3x0Hx2qON57nurewn0Je0OGhT65PcN+lbQQW/h+UllLF8jsCe1egx/xG/62hKzo/wAS9wPSmysoeLNMS6snuo0AuIFJDDqy9wf41neI0KdTn6ovon0y0e9AsLM6BZILaHDwKXJQEsxHmJ985pmmMXVHS40Vzb6mfNl3G1tqF3bP+OGeSMj3ViD/AAr01EuqEX8dGJfHU2NHHbY4vvf93B/0lqOD/bf1OZ63JfQq7S4ltp4ri3laKeJg8ci9VI705OCnFxYhCcq5dSO7cFcTw8Sabzvyx3sIC3MQ6A9mH7p/yrz2RQ6Z6fY9DRfG6HUhZ15I7fi+8igRI40tYFVEGAo82wFM4rbjyL5MeeDxIJYo7O53ME7ywt+66nK/Uc3/ACirlP8AqOJROteWpI1Xlva3aA3EakpusgOGT3BG4NTcU+CqLceUWv2d8QXd7d3GlXkr3CJGZbeaTdwoYAqx79Rg/GlczFVKU4+pf4fnPIbjJcoUOPp4m4z1EQkEKsYfH9/G/wCWKd8N35Qj4vFO1fQePsoOeHZz/wCrb/4rSXiP978jR8LX/wCf8xS43ZR9pE/M2CbJMD1/Ft9M/SrcP+y/qSv/AL6+hVXTyvc2q8gENuJiH5u8nh5GPihP/FU9e1v79f5JehnTpEfiDTLT8UlxcooT2zkn4YBqrIf9KTJw99I61xNbWy6LNI0UamEBlYKBy7/0rz+fCLx3v0NClvrRjhDTFsdJSWWMC6uh4szEb77hfgBgfWrcShU1pepGyfVLZe4pkrCgCPfjNnODjBjbr8Kqu/ty+hKHvIXuGtWgt7Bra7kCGFjyE91JyPp/Ss3AzIKrosetfsMXVPq2jk3GNpoEfGV3d6lf3NvaXTidI4LUyGT+/g5wDkH/AJq9DgZnnUbr502jNyMZKftHjjLWeGddvn1LT7m+guDEqmGS0JWQqMDDA7bYHypzGlZUulx4F8muFnKl2F6OTYVqJmTKJa6HrN3oupQ6hYECWPZkJ8si91PsfyODVV9Ebo9LJUXSpntDjda5aa5r9zqFiX8JraFSHXBRhzZX4jNZtFcq04y7mtZJWe0ifHxLp8GmHRrmxurxnd5JjBgGDfKkc2MnvtVVkJu3qiTg4+X0yKm81bTJYJIY9atomIKn74kkLqP8PL1+BpmFunuUWK2Y/VFxhJEfT+KtN4btpxojPqmqzL4fj+G0cMK+xYZbfB6dqLlblNLWkQojThRb6tyYtQurTPNqV04aaQyTzhC5LHvyjrT0Y+TXqK3oQk/xN25PSHvhjj/hnhzSxYxnUbglzI8n3UrzMcds9Nqysiq+6zqcdG1jyppr6FIpuIuIeHNf4hh1S3nvoJxGI2iks2YPjOCCDsd6nSrKYOLics8uyakpdiKblWg8dgUXGSHGMCrd7JLhGv7O54bjjRtYniZobOPyA9VZlKj8uY/Os3xXLjjQhGX+T/b/ALLsSt2ylJeh1PizV7W50aSC3kDmQeYY6CsLMzKZVqMX30aFVUlLbGqIgopB2wMVrJ77Cp7roGGIAJJwBuTQAr8R8RWyQNbW8yFnGGYtgAVkZudHpcK+djNVL3uQpPIqxtLnKgZ8u+awknJpIcb0iFxpwfq17w3LqUsEUUlmDMIUfnkKY84OBjpvgZ6V6rwimzEn7T4kZuW1dHSXY5VDJnBB/OvUxkYs4EpHq6MhaUDekmKtTKnEZOGrsmGSAgeTcH1zS10edjmLJuLiWt5fxWMQllySxwOUbmq4QcnwXWTVa2xUuLozzySt1di2/b2p5LS0ZE9yk2ajLXTnSa2krhJRNLyZ71xsmomILt7WdZowCy5wGGR0qmemtMYq3F7Rr1HV7q5hMcrqE6kIuM0vpIc6py4Z1bhrgrU9H4ehmKwtLKvj3EJyroT2z0OFwO3evI+K0zypu5PhLhfL/vlmviyVUVAzLJHChaV1Re5YgCvO632NFtIZOHOKrMWy29xcIyRgBJUbm26AECtrDz+lKu38hO2n/KI4jcCtoVA70AVtvw/pNtzGLTrbLEks0YYn5mq40witJHXJsr9a4VtLiB5NOiS2ucbCPyo/sR0HxpXKwo2rqjxIsrtce/Yn6Hf/AKQsgJdriPyToevMNicehqeJkK6vn3lw/qcsh0v5HC/tQ4QPDOrm8sV/8Mu25lA/2DE7qfb0+natnFyFJ+XJ+1+6/kTuq/yQoRyds1oRkKSgb1f3q1SF5VlpoV393v0BbCSeU/y/PFFj3ElQumfyN3EJcX4LHKlBy/zH1/jRTJdJHKg+srOeruoW6GYL1zqO9DPJb3rjkSVbNbP71W5F0ayPJJVTkXxgPn2RcJJrOrLq2ohfulrh4YT/ALduzf4QR8zisrKyoym6Ivld/l8v5+Q9VS4rraOzcQ3zWdiY4U8S5uD4cMQO7sazMmbUeiPvMarXO36EbQuGbXT41muljur9t3ndMhfZAegH1PejHxYUx0u5ydjmy0udMsbqSOW4tIJJI2Do7RjKkbgg1e4RfdEU9EsVM4FABQBg9KAE3XzJpWtG5tH5DMoZvjvn5bV5/NcsfJ8yHqO06sr6WUGrXDalzpdxm6M/6rwQuefPRQKUjdfbcpxftehY4wjBp9hC4v8As+1fhyFb6OAz2BXmfwjztbH0bbcfvfX1PuMbKcopW+9/r7+0ZFlS23HsKccwIBBz6Gn1IWcDesvTB+FTUiDgTTcXWoypG7+IwzjPYdSfyriaitnJRlLuRfE2FT6iHlgZK51HfLNby1FyJqBHlnC7kgD3NR3ssUB34Q+zbVtat/0lfW5htQOaK3lPI9z/APlfj19hvWXl5U+hxx37Xx+/X/Q1VUk05jxZySWEqNApgeLYKBjlHTGK8Qp2VWdW/aNdxjKOvQu+HZZdU4ia6vGDNbW+YxjYMxxn6Aj51r+H2yvtlOfdCt6UIpIch0rYFjNABQAUAFAHmR1jRnY4VRkn2rjaS2w1vgQtVurjXtVdNKt2uREAvMCAi/4mO3fOOvtWDfCzNt3Dsh2MlTHT7hHo2uadcQ3jWUE/gtzhbeXnb6EDOx7V2GBfRJWQ09HHdCa0xs03VbTUoTynkk/DJDIMMp7gg1q05MLuOz+DF5VuP0ObfaBwJoU98smnIbC4cFpPAA8Mn15OgPwxUbvFZ4k1BLqXwOwx1atvgVo+CZzHMbWwkvI42CPJEWcg4z023+ArSxvEYXx6ltfkUzx+h6IkGnJpkhJt5opCMfrlII+oprzVL1K1Xr0IZ0i1MmVkmA/uAj6dKs82RHylsmQaNFOQLfT5Zj0ARHfP0quV6XeRLyl8CTecA3rIkktu+niT8Jl3Bx+71/MUlk+K148U2m99v/SyGN1vgb/s64O0Wx1QteQi8u1TnhluBkKQd+VegPQ+vWs2nxSeZY4T4Xoi+eOq47R0XVdXttMjHOTJM+0cEQLO59Ao3NX23xr4XL+CIRhvl9hSfRdf1GV7oWdtbiRubluZyr/RVbH1rJl4dba3OTSbGfPjFaR4s7ifhvU0l1OFrdCpVznKuv7rd8bHHWq6Y24Vyc1w/v7/ADOycbY8HQUYOisucEZGRivQISPVdAKACgAoACM9aANNra29pEYrWCOGMsW5Y1CjJOSdq4opLSDZtwK6BQcS6Os8bX1rmO6iXLFNvFUdj7+hrPz8VWQ8yHEkX02OL0+wnO7uxZ2JY9Sxrzbbk9sf0hk4R1XTbXTksnuI0nEjs2WHmJYnJ+RA+Vb2Dl1KpQlw0JXVScm0MFzc2L27+JLCy8p6kGn521OLe0UqMt9jm11CHjljQdQQCNjivLKbUu71s0eng6Vb3NmLdGjliVOUdCBXqo21dO00ZrhLetFDxNrGm3FobSOaOaXmBGGB5TWZ4hlUzr8tcsvohJS2KxmNurTKxHICcr12rFg2mmu449a5HbhfSRaWq3l3mTULhA0sj7lAd+RfQD8zXqsahVR57+pm2T6mXmBTJA1zW8NwFE8SSBWDqHUHDDoRnuK40n3A210AoAKACgAoAKACgAoAjajOlvZTyykBFjJJPSq7pKMG2SityQlcNaHFrfNfXmWsA5WGJTgTEHBLfu52x33rJwMKMl5s0MXXPshvGjaYI/CGn2gjxgL4C4H5Vr+XDWtcC3U/iVOo8I2joz6a7WkoG0YbMRPoV7fLFJZHh1Vq3HhlsL5RFCVZo3EKwk3LOIliPdycAVgRpnKzy/Udc109Q4aZwhZQxK2p/t053YS5MSn0VOmPc5Nejpwaq46a2xGdspMszoelFOQ6bZ8pGCPAX+lM+XBrTXBDqfxFPivQodLtnuLZuSzYcroxyIj2IJ7dsVi5+Gq2ra0NU279mQ56XcLd6dbXCAhZIlYZGOorahLqimKPhkqpnAoAKACgAoAKACgAoAKACgDBAPWgDEcaRqFjRVUdAowBQB6oAwelAC1JpF0/F0V94C/c48v4nOM85Tl/D8zWfHFl+Ld3p/0XOz+n0jNWgUhQB5ZEcYdQw64IzRoDIGKAM0AFABQAUAFAH//Z" id="288" name="Google Shape;288;p12"/>
          <p:cNvSpPr/>
          <p:nvPr/>
        </p:nvSpPr>
        <p:spPr>
          <a:xfrm>
            <a:off x="1259683" y="336947"/>
            <a:ext cx="1078706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ibre Baskerville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DTC_logo.png" id="289" name="Google Shape;28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0801" y="5929344"/>
            <a:ext cx="2405874" cy="64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1616" y="5791200"/>
            <a:ext cx="760137" cy="76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5600" y="235258"/>
            <a:ext cx="2971800" cy="11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Topics Covered in This Video</a:t>
            </a:r>
            <a:endParaRPr/>
          </a:p>
        </p:txBody>
      </p:sp>
      <p:sp>
        <p:nvSpPr>
          <p:cNvPr id="190" name="Google Shape;190;p2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METplus v4.0 Online Tutorial</a:t>
            </a:r>
            <a:endParaRPr/>
          </a:p>
        </p:txBody>
      </p:sp>
      <p:sp>
        <p:nvSpPr>
          <p:cNvPr id="191" name="Google Shape;191;p2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29" lvl="0" marL="274320" rtl="0" algn="l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740"/>
              <a:buChar char="⚫"/>
            </a:pPr>
            <a:r>
              <a:rPr lang="en-US" sz="4400"/>
              <a:t>Where is the online tutorial?</a:t>
            </a:r>
            <a:endParaRPr/>
          </a:p>
          <a:p>
            <a:pPr indent="-36829" lvl="0" marL="274320" rtl="0" algn="l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740"/>
              <a:buChar char="⚫"/>
            </a:pPr>
            <a:r>
              <a:rPr lang="en-US" sz="4400"/>
              <a:t>How to get started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457200" y="1447800"/>
            <a:ext cx="8305800" cy="416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Next Video:</a:t>
            </a:r>
            <a:endParaRPr/>
          </a:p>
          <a:p>
            <a:pPr indent="-228599" lvl="1" marL="548640" rtl="0" algn="l">
              <a:spcBef>
                <a:spcPts val="370"/>
              </a:spcBef>
              <a:spcAft>
                <a:spcPts val="0"/>
              </a:spcAft>
              <a:buSzPts val="2295"/>
              <a:buChar char="⚫"/>
            </a:pPr>
            <a:r>
              <a:rPr lang="en-US" sz="2700" u="sng">
                <a:solidFill>
                  <a:srgbClr val="0000FF"/>
                </a:solidFill>
              </a:rPr>
              <a:t>Session 1 - Video 2a: Set Up Pre-Configured Environment</a:t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1870"/>
              <a:buNone/>
            </a:pPr>
            <a:r>
              <a:rPr lang="en-US" sz="2200"/>
              <a:t>      OR</a:t>
            </a:r>
            <a:endParaRPr/>
          </a:p>
          <a:p>
            <a:pPr indent="-228599" lvl="1" marL="548640" rtl="0" algn="l">
              <a:spcBef>
                <a:spcPts val="370"/>
              </a:spcBef>
              <a:spcAft>
                <a:spcPts val="0"/>
              </a:spcAft>
              <a:buSzPts val="2295"/>
              <a:buChar char="⚫"/>
            </a:pPr>
            <a:r>
              <a:rPr lang="en-US" sz="2700" u="sng">
                <a:solidFill>
                  <a:srgbClr val="0000FF"/>
                </a:solidFill>
              </a:rPr>
              <a:t>Session 1 - Video 2b: Set Up User Workstation Environment</a:t>
            </a:r>
            <a:endParaRPr/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Questions? Visit the METplus GitHub Discussions Forum           </a:t>
            </a:r>
            <a:r>
              <a:rPr lang="en-US" sz="2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https://github.com/dtcenter/METplus/discussions</a:t>
            </a:r>
            <a:br>
              <a:rPr lang="en-US" sz="2400" u="sng"/>
            </a:b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Other Useful Information:</a:t>
            </a:r>
            <a:br>
              <a:rPr lang="en-US" sz="2400"/>
            </a:br>
            <a:r>
              <a:rPr lang="en-US" sz="2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https://dtcenter.org/community-code/metplus</a:t>
            </a:r>
            <a:endParaRPr sz="2400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descr="noaa-logo.png" id="198" name="Google Shape;1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999" y="5791200"/>
            <a:ext cx="803683" cy="81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4796" y="5950617"/>
            <a:ext cx="888304" cy="60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_force_logo.png" id="200" name="Google Shape;20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3006" y="5815760"/>
            <a:ext cx="784594" cy="79032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JgAlwMBEQACEQEDEQH/xAAcAAACAgMBAQAAAAAAAAAAAAAABgQFAQMHAgj/xABFEAACAQMCBAQDBAcECAcBAAABAgMABBEFIQYSMUETIlFhcYGRBxQyoRUjJGKxwdEzUnLhNEJDc4KSs/AlVGR0ssLSFv/EABsBAAIDAQEBAAAAAAAAAAAAAAAEAgMFAQYH/8QAMxEAAgICAQIDBgUEAwEBAAAAAAECAwQRIRIxBRNBIjJRYXHwFIGRsdEjM0KhweHxUiT/2gAMAwEAAhEDEQA/AO40AFABQAUAFABQBgEGgDNAAaAKoak/6XW05F8NiwDd8gZ/rSqvbucPQscNQ6i1porCgDBOKAAHNAGaACgAoAKACgAoAKACgAoAKAIuo8/3KYxMVdULAj1G9U3p+XLRKPcrNIvhBm3uH8mSY3b3/wBU/wAqWx79exL8mW2Q3yi68RMfiX6071L4lGmRru/hgRvMGfGyjeqrL4wXfknGDYts7+Ok6nEqPzgn1/zyR86yuuSl1LuM6WtDFaanBcKAWEcmN0fb6HvWpVkwn8mLyraJfipjPOuPXNXdS1vZDTF3iXU/2SZLY55ELcw7nG1Z+VepexFl9cNcsYLWIwW8cRZnKIF5mOScDrWhFaWkUN7ZtqRwKACgAoAKACgAoACcUAYDAjI6UABOKAIGsXcVvZv4jqvMuPMcYBqjIsUIE4LbKBWEgVkYMrDIKnbFZYyb9L0xtTjNxdXMqQ87KkELcuykjLN1ztnAx86coojOPU2Uzm09InT6Dpy20jJE6yBSVk8VywPxJq+yiHQ+CEZy2UV4XS2ldTysEJBxnFZKY0XsfDumiMApM5x/aNcPk+/WtdY9WtaFfMlvuQtS0lLCMS21xMYywVopH5/mCd/qaTyaIwjuLLap9T0ytn5DE4lZVVhynmOOtIl40aNqCXlsoZh4yqOf973HtWvjXqyPPcUsh0v5FhnbNNFZhnVccxAycDPeubQHqugFABQAUAFAGu4QywugdkLAjmXqPcVGa3FrejqemL1rdXNjLJE5BZWw6keUn1X0yMH51mQsnS3EYcYz5N13rc4jVLeFWmkYJGgPVj037D1PpV/4mc+Ioh5aXLN9losfOLrU3++XfXMgykZ/cU9Pid/ftTEKVHmXLK3LfYotdvbDT7uUW/LISOYww42fv7DO351W8Gy6zcOE/VnJZMK488sTZ+NdXhlkhtlFjE75YBeaQdsjO35VtY3hddcfeb/b+TFyPFLHPSjr9yRqbaheW8mb69MuNh94YAn0xnFXV1Vxfur9CV0rJRepPYpma6/8xNn3kNOeRX/8r9DIeTbv3n+oz6Vr9xDbwRpqN0suy8rOxyaVsxItv2V9/Q0qM3cUup7LZOJ726ZobseL4R/EF6/Mfw61nZPhsbY+zLRo0Z0lJpouuHJbG+1R5LgxlkiCwRS4zzEnmIB74AGfc1nVYc6JN2L8/QdeRG1LpLi80KJXFxpPLZ3AOQE8sbn3A6fEfPNctxoy9qHDJRsa4fKI8eu3SLySwp4g2IPUH33pX8dZHiS5LfJi+UQ3kutd1CKzMrxxcpklaM4KoOy+hJxv7GuVueVP2uyCWq1x3G9fwj4VrCxmgAoAKACgDB6UALWtXESakVUO8jKPJGhdjjqcDtuPyrMyI9Vr6UMVvUeSIsy4S4jfl8M86sexHr/AiqIuSkunuTetc9iu1nim5vk8CzPgxYw7qfM/wPYV6THx30qVi5+HoZNt3OodikjTv+dPCpWXk1je203QyJgRt3bPp7UzXCaaM666myEviuxubVke0YBWWcrgbbZ9RXVjvq+RCWfF18dyquEg5l+7q4XG4c53piKeuTPsnBv2CxitrK+5I0UpMqLvsvMe+fX+NUS64bY9W6bdJd1r5Fw6Z60oahHlXkIYnlOdjnG9ca2tEt6GHSeKri3j+7XpEgxhJn6r8fWs7Kx5Ri5VLfy/j+B2i9N6sPUsxMijDyyyk8qopZm9cAV5lRnZJ65ZrbUUTuGJkTVZ0IKtNEqcrgghkJOCD0OGz8qawX02Sg+7/wCCq7mKaGwdK1hYzQAUABoA8JIj7oysPY1FST7M7pkLU9Sisrd3LAlVJ27VVbfGC+ZKEGzRoVk0Vubu5H7ZdYeUnqg6hB7DP1ya7TX0R2+77nJvbEjibVYb7UZ47AAW4bEjA7SuuQT8O3vjNP42JGMvNa5f3v6il1za6F2K2JafFDxdaa13IrfeJI0xhlXuKthPpXYVuodkk+rRIv8AT1ntfDhjRXTddsbemalXPUuSvJp669RXYX1T2p7R59yPfJXdEeok6fZR3c5jkkKeXIA6mqrZuC2hvFrjbPUnoubhGttPkCs8hRDhmO//AGKTSUpo2ZN11PT3oWoruRUlDXGGxzDxfMH9t+nrTM61vsJUXy01v9T2NVSNYfFKEMpDhATyH4fPpVEqXzodhkxSjv8A8GfgHibTxq/3Oc4lnHhwzNnAwThRn1/kM9qysnD8tu2K79/v9zTxsuNmq2/oO2v2RIXULXy3VuQxIH4lHr8P4ZHesjLrevNh7yNKqXPS+zJun6lDexDlIWXHmjJ3H9atoyYWrjuRnW4skvPHGVDyKpY4AJ6mrXOK7sjpm2pnDzIodCpzgjBwcVxra0AsX+nTaawkWVpbYkDL454iTtk9x+dZl9Hle1HsMws6uH3IsiiRGR91YEGlu5YQuM+KZ9N4fNvFgXl1+ojkU4IBHmbHw/Mitnw3ryJ9MlwuX9/MQzJeVDa7vhCrZxeHEkYJPIoXJ74GK3TPS0ifEOlBxkqNa6Vt6KnUL4TSctqzhcEM4J83ypymvS9ow8vK6nqDIaJTBlNmzkoItmYmeCVZIzhl3BxUZJSWi2q2VclKJbpNLqNpIF5IVJKMfxZ23x09aTnFVSN2q2WRW9cf7PUdtHbxeHEoAA39/eq5SlJ7Y7VXGEemJV6lpcF2wduaNxsSmPN8a7CyUVoLMeNj32K2PRYYlbxhzMH5kkRmVh0x8K5Obl6EqsdQ79zpVhxLLe6UqlB4/LySvnqfX5jevLZ1sqJupL/w3seKnHqITHALE7DfNY3YbLHRtEbUUivr+SRYWIkhgQlSR1VmI39DyjHvnoNXHxFpTmLWW+iGwdK0SgzQBHv0V7SdW3BjYEfKq7UnXJP4Eoe8hc0rSf0jaSXc9xcRF3ZYRE2AqqcZxvkkgnfO2KTpxoyrUpdy2djUtI59r19pEnGTabxCks1pbEQC7gkMfhNnLMV7jcA46YrawcedNDdfLb/12MzJtrstUZ+h0KXgrT2tm+6XE6yFf1bswZQexIxuK4sqSfKLXRHXAl3E66dM9vqDLDcxHlePc/MeoPUGtGtOxbiIW2RqepvRpvdVFq8a/c2uraZMkxzeGxHtse3ap+VY/c7i1mTTHixcP1RjiT9G2UsNpolrNLLNbrP400+FjV+nlxufbaoY92TbJ9tIrzcfBogtp7fbkmcOaK+rTsGfwoIl5pZMZx7CmcvK8iPzZmeHeHvLm23qK+9FW2qx3Ds2maVb/dAxEcl3NIXlX1wpAGfnVNaybI9Tlobvt8Px5utVdWvmXPDtpput3YtbhZbC7/EIg/iRzKOvKTgg+x3+NQuvyaF7XK+JdjYuBmS3Daa9Nnm38SOK9W1jU+FezpGjMQOUSMAM79u+/SoKc5xUm+Rvyq6puMVwMmgaVaaxY+NMtxbzI5jli8RWAIwdjyjIIINK23WVy09D1VNU1tFDxLJBpmrPp1lp8920cSySSSXQjAznAA5DnpUq52WLZ2VdcHor7bUNM8VV1jS760jPWaG5WVV9yOUEfQ1KXmrto4lWy6GnwQcXRaPZXckdrdWomEmzljlj5T03A96zcur8TFSkuz/capflNpepZcRaNHp9g0kDyPC6lZFkcsQcdcn13/KsnLxo1alHsOVWOW0xxjGEHwFayFT3XQDNAFfrNwIbUoD5pPL8u9LZVnTDXxLKo7ka9CZE0O0yR5IgG9iOv51KiSdUWvgRmn1M+b7+5a91K9uZN2muHkOfdif516eiPTXFfJGBkPdjZ2nTOM1t+LZtA1IokBSEWsvTzFF8jfEnb329KyHQ3X5kfzNbzkp9DLDjrhdddsxPaqo1C3X9W3TxF7of5eh+NSxMl0z57MqzMVZENeqOZw6i6ARNZ2wKeRlaLzAjYg++a3FXGXtJvk85ZfKv2HFcfIn6g8f32Dnj8zaXa8jA7L+I4pbET658+rL/ABRxdVe16LQ8fZ6IpNJvEOCxn5XGe3KP86R8Sb85fQ0PA9fhePixY1Tha90MFEiaeyT+zmjGcL2DDsffp8KdxcyucVGXDMjxHwq6FkrILqT/AFKpJHhliuIWxLA4kjYeo/7x8DTttasg4/EzMa6WPdGa9GT9EvfvP3sywmCSW5lnEbMD5WcnH50gqZVwWz0P4qu+59A9cF/6Fd/+6/8AolZuX76+hr4n9sVOKjjjDUP9xD/OrsX3Dl/vFNf80LWII/0tZ2yfSMxj8+ZvpTClttffqV9PCZr0q9mTiHS3eMhLMJCkhbZl8RiB7YVsfKl7oexP9fv9C2t8o6vr6xy6ROjYIIHz3FYmZqVDHquJo96Fefe7CPnbM0YCSfEd/n1qeLcra9+vqcsh0ssMimSBQ61f6xbXPLYadJPBy5MicpwfhnNJZEslP+lHgtgq/wDIVJdTubm48SZ5BIpwY3UqV9ip6Vg23Xde59x2EYa9kkJqlvJG8S3CJLynMXOAaZptc+3BXJJHEY265619FgeTtXtMbOOMf/1t6O3hwf8ASWqMLmtp/Esz21YmvgdH+zfi86tbjS9Sk/b4FykhP9unr/iHf61n5mM6pdS7D2Jk+bHT7o38X8OwrctrVvbCQkftUYXOfSQD1A6+2/beWLkyivLb4I5OLCb8zXIv8iNqXhSIhT9G23lIyP8AWq+ltSk18WL5MFKEU1xokWD3ehXZvdK/XIwxNaM2PEXtynswycZ+FWZCV8fa7iuJvEk+nmL9B00biTTdZ8kEpiuQMvazeSVf+HuPcZFZM6pQemjdhZGa2mRtd4TsdSjkltwLW7OSHQeVm/eXv8etMUZllPHdCWX4bRkrbWpfH+Tld349ldywygxXEEhRwD0Yeh9O49q34TjbBSXZnlbKJ49jg+6OjfZlI82h3LyMzMbtt2OT+BKw/EUldx8D1PhUnLH3L4souLNR02141niudOv7lzbxNKbeVAOXJxsRk/WuUqzy9xGLXDr1IjcbXNnc3vDs+m8v3V7O58MKMYHNHkexzsffNdxlJOXV34/5CzWlooA37RFvj9Yv8atv/tSXyf7Ea/fQ3yalE5MUdwkr9eVXzj3rwdljitM3Ek2aLa+uobtVshNJdOMiKEZYj3x0Hx2qON57nurewn0Je0OGhT65PcN+lbQQW/h+UllLF8jsCe1egx/xG/62hKzo/wAS9wPSmysoeLNMS6snuo0AuIFJDDqy9wf41neI0KdTn6ovon0y0e9AsLM6BZILaHDwKXJQEsxHmJ985pmmMXVHS40Vzb6mfNl3G1tqF3bP+OGeSMj3ViD/AAr01EuqEX8dGJfHU2NHHbY4vvf93B/0lqOD/bf1OZ63JfQq7S4ltp4ri3laKeJg8ci9VI705OCnFxYhCcq5dSO7cFcTw8Sabzvyx3sIC3MQ6A9mH7p/yrz2RQ6Z6fY9DRfG6HUhZ15I7fi+8igRI40tYFVEGAo82wFM4rbjyL5MeeDxIJYo7O53ME7ywt+66nK/Uc3/ACirlP8AqOJROteWpI1Xlva3aA3EakpusgOGT3BG4NTcU+CqLceUWv2d8QXd7d3GlXkr3CJGZbeaTdwoYAqx79Rg/GlczFVKU4+pf4fnPIbjJcoUOPp4m4z1EQkEKsYfH9/G/wCWKd8N35Qj4vFO1fQePsoOeHZz/wCrb/4rSXiP978jR8LX/wCf8xS43ZR9pE/M2CbJMD1/Ft9M/SrcP+y/qSv/AL6+hVXTyvc2q8gENuJiH5u8nh5GPihP/FU9e1v79f5JehnTpEfiDTLT8UlxcooT2zkn4YBqrIf9KTJw99I61xNbWy6LNI0UamEBlYKBy7/0rz+fCLx3v0NClvrRjhDTFsdJSWWMC6uh4szEb77hfgBgfWrcShU1pepGyfVLZe4pkrCgCPfjNnODjBjbr8Kqu/ty+hKHvIXuGtWgt7Bra7kCGFjyE91JyPp/Ss3AzIKrosetfsMXVPq2jk3GNpoEfGV3d6lf3NvaXTidI4LUyGT+/g5wDkH/AJq9DgZnnUbr502jNyMZKftHjjLWeGddvn1LT7m+guDEqmGS0JWQqMDDA7bYHypzGlZUulx4F8muFnKl2F6OTYVqJmTKJa6HrN3oupQ6hYECWPZkJ8si91PsfyODVV9Ebo9LJUXSpntDjda5aa5r9zqFiX8JraFSHXBRhzZX4jNZtFcq04y7mtZJWe0ifHxLp8GmHRrmxurxnd5JjBgGDfKkc2MnvtVVkJu3qiTg4+X0yKm81bTJYJIY9atomIKn74kkLqP8PL1+BpmFunuUWK2Y/VFxhJEfT+KtN4btpxojPqmqzL4fj+G0cMK+xYZbfB6dqLlblNLWkQojThRb6tyYtQurTPNqV04aaQyTzhC5LHvyjrT0Y+TXqK3oQk/xN25PSHvhjj/hnhzSxYxnUbglzI8n3UrzMcds9Nqysiq+6zqcdG1jyppr6FIpuIuIeHNf4hh1S3nvoJxGI2iks2YPjOCCDsd6nSrKYOLics8uyakpdiKblWg8dgUXGSHGMCrd7JLhGv7O54bjjRtYniZobOPyA9VZlKj8uY/Os3xXLjjQhGX+T/b/ALLsSt2ylJeh1PizV7W50aSC3kDmQeYY6CsLMzKZVqMX30aFVUlLbGqIgopB2wMVrJ77Cp7roGGIAJJwBuTQAr8R8RWyQNbW8yFnGGYtgAVkZudHpcK+djNVL3uQpPIqxtLnKgZ8u+awknJpIcb0iFxpwfq17w3LqUsEUUlmDMIUfnkKY84OBjpvgZ6V6rwimzEn7T4kZuW1dHSXY5VDJnBB/OvUxkYs4EpHq6MhaUDekmKtTKnEZOGrsmGSAgeTcH1zS10edjmLJuLiWt5fxWMQllySxwOUbmq4QcnwXWTVa2xUuLozzySt1di2/b2p5LS0ZE9yk2ajLXTnSa2krhJRNLyZ71xsmomILt7WdZowCy5wGGR0qmemtMYq3F7Rr1HV7q5hMcrqE6kIuM0vpIc6py4Z1bhrgrU9H4ehmKwtLKvj3EJyroT2z0OFwO3evI+K0zypu5PhLhfL/vlmviyVUVAzLJHChaV1Re5YgCvO632NFtIZOHOKrMWy29xcIyRgBJUbm26AECtrDz+lKu38hO2n/KI4jcCtoVA70AVtvw/pNtzGLTrbLEks0YYn5mq40witJHXJsr9a4VtLiB5NOiS2ucbCPyo/sR0HxpXKwo2rqjxIsrtce/Yn6Hf/AKQsgJdriPyToevMNicehqeJkK6vn3lw/qcsh0v5HC/tQ4QPDOrm8sV/8Mu25lA/2DE7qfb0+natnFyFJ+XJ+1+6/kTuq/yQoRyds1oRkKSgb1f3q1SF5VlpoV393v0BbCSeU/y/PFFj3ElQumfyN3EJcX4LHKlBy/zH1/jRTJdJHKg+srOeruoW6GYL1zqO9DPJb3rjkSVbNbP71W5F0ayPJJVTkXxgPn2RcJJrOrLq2ohfulrh4YT/ALduzf4QR8zisrKyoym6Ivld/l8v5+Q9VS4rraOzcQ3zWdiY4U8S5uD4cMQO7sazMmbUeiPvMarXO36EbQuGbXT41muljur9t3ndMhfZAegH1PejHxYUx0u5ydjmy0udMsbqSOW4tIJJI2Do7RjKkbgg1e4RfdEU9EsVM4FABQBg9KAE3XzJpWtG5tH5DMoZvjvn5bV5/NcsfJ8yHqO06sr6WUGrXDalzpdxm6M/6rwQuefPRQKUjdfbcpxftehY4wjBp9hC4v8As+1fhyFb6OAz2BXmfwjztbH0bbcfvfX1PuMbKcopW+9/r7+0ZFlS23HsKccwIBBz6Gn1IWcDesvTB+FTUiDgTTcXWoypG7+IwzjPYdSfyriaitnJRlLuRfE2FT6iHlgZK51HfLNby1FyJqBHlnC7kgD3NR3ssUB34Q+zbVtat/0lfW5htQOaK3lPI9z/APlfj19hvWXl5U+hxx37Xx+/X/Q1VUk05jxZySWEqNApgeLYKBjlHTGK8Qp2VWdW/aNdxjKOvQu+HZZdU4ia6vGDNbW+YxjYMxxn6Aj51r+H2yvtlOfdCt6UIpIch0rYFjNABQAUAFAHmR1jRnY4VRkn2rjaS2w1vgQtVurjXtVdNKt2uREAvMCAi/4mO3fOOvtWDfCzNt3Dsh2MlTHT7hHo2uadcQ3jWUE/gtzhbeXnb6EDOx7V2GBfRJWQ09HHdCa0xs03VbTUoTynkk/DJDIMMp7gg1q05MLuOz+DF5VuP0ObfaBwJoU98smnIbC4cFpPAA8Mn15OgPwxUbvFZ4k1BLqXwOwx1atvgVo+CZzHMbWwkvI42CPJEWcg4z023+ArSxvEYXx6ltfkUzx+h6IkGnJpkhJt5opCMfrlII+oprzVL1K1Xr0IZ0i1MmVkmA/uAj6dKs82RHylsmQaNFOQLfT5Zj0ARHfP0quV6XeRLyl8CTecA3rIkktu+niT8Jl3Bx+71/MUlk+K148U2m99v/SyGN1vgb/s64O0Wx1QteQi8u1TnhluBkKQd+VegPQ+vWs2nxSeZY4T4Xoi+eOq47R0XVdXttMjHOTJM+0cEQLO59Ao3NX23xr4XL+CIRhvl9hSfRdf1GV7oWdtbiRubluZyr/RVbH1rJl4dba3OTSbGfPjFaR4s7ifhvU0l1OFrdCpVznKuv7rd8bHHWq6Y24Vyc1w/v7/ADOycbY8HQUYOisucEZGRivQISPVdAKACgAoACM9aANNra29pEYrWCOGMsW5Y1CjJOSdq4opLSDZtwK6BQcS6Os8bX1rmO6iXLFNvFUdj7+hrPz8VWQ8yHEkX02OL0+wnO7uxZ2JY9Sxrzbbk9sf0hk4R1XTbXTksnuI0nEjs2WHmJYnJ+RA+Vb2Dl1KpQlw0JXVScm0MFzc2L27+JLCy8p6kGn521OLe0UqMt9jm11CHjljQdQQCNjivLKbUu71s0eng6Vb3NmLdGjliVOUdCBXqo21dO00ZrhLetFDxNrGm3FobSOaOaXmBGGB5TWZ4hlUzr8tcsvohJS2KxmNurTKxHICcr12rFg2mmu449a5HbhfSRaWq3l3mTULhA0sj7lAd+RfQD8zXqsahVR57+pm2T6mXmBTJA1zW8NwFE8SSBWDqHUHDDoRnuK40n3A210AoAKACgAoAKACgAoAjajOlvZTyykBFjJJPSq7pKMG2SityQlcNaHFrfNfXmWsA5WGJTgTEHBLfu52x33rJwMKMl5s0MXXPshvGjaYI/CGn2gjxgL4C4H5Vr+XDWtcC3U/iVOo8I2joz6a7WkoG0YbMRPoV7fLFJZHh1Vq3HhlsL5RFCVZo3EKwk3LOIliPdycAVgRpnKzy/Udc109Q4aZwhZQxK2p/t053YS5MSn0VOmPc5Nejpwaq46a2xGdspMszoelFOQ6bZ8pGCPAX+lM+XBrTXBDqfxFPivQodLtnuLZuSzYcroxyIj2IJ7dsVi5+Gq2ra0NU279mQ56XcLd6dbXCAhZIlYZGOorahLqimKPhkqpnAoAKACgAoAKACgAoAKACgDBAPWgDEcaRqFjRVUdAowBQB6oAwelAC1JpF0/F0V94C/c48v4nOM85Tl/D8zWfHFl+Ld3p/0XOz+n0jNWgUhQB5ZEcYdQw64IzRoDIGKAM0AFABQAUAFAH//Z" id="201" name="Google Shape;201;p3"/>
          <p:cNvSpPr/>
          <p:nvPr/>
        </p:nvSpPr>
        <p:spPr>
          <a:xfrm>
            <a:off x="1259683" y="336947"/>
            <a:ext cx="1078706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ibre Baskerville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DTC_logo.png" id="202" name="Google Shape;20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0801" y="5929344"/>
            <a:ext cx="2405874" cy="64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1616" y="5791200"/>
            <a:ext cx="760137" cy="76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5600" y="235258"/>
            <a:ext cx="2971800" cy="11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idx="1" type="subTitle"/>
          </p:nvPr>
        </p:nvSpPr>
        <p:spPr>
          <a:xfrm>
            <a:off x="1371600" y="857904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90"/>
              <a:buNone/>
            </a:pPr>
            <a:r>
              <a:rPr lang="en-US" sz="5400"/>
              <a:t>Session 1: Setup</a:t>
            </a:r>
            <a:endParaRPr sz="5400"/>
          </a:p>
        </p:txBody>
      </p:sp>
      <p:sp>
        <p:nvSpPr>
          <p:cNvPr id="211" name="Google Shape;211;p4"/>
          <p:cNvSpPr txBox="1"/>
          <p:nvPr>
            <p:ph type="ctrTitle"/>
          </p:nvPr>
        </p:nvSpPr>
        <p:spPr>
          <a:xfrm>
            <a:off x="470469" y="247141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ibre Franklin"/>
              <a:buNone/>
            </a:pPr>
            <a:r>
              <a:rPr lang="en-US" sz="5400"/>
              <a:t>Video 2a:</a:t>
            </a:r>
            <a:br>
              <a:rPr lang="en-US" sz="5400"/>
            </a:br>
            <a:r>
              <a:rPr lang="en-US" sz="4400"/>
              <a:t>Set Up Pre-Configured Environment</a:t>
            </a:r>
            <a:endParaRPr baseline="30000" sz="4400"/>
          </a:p>
        </p:txBody>
      </p:sp>
      <p:sp>
        <p:nvSpPr>
          <p:cNvPr id="212" name="Google Shape;212;p4"/>
          <p:cNvSpPr txBox="1"/>
          <p:nvPr/>
        </p:nvSpPr>
        <p:spPr>
          <a:xfrm>
            <a:off x="13269" y="473491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METplus 4.0 Online Tutorial </a:t>
            </a:r>
            <a:endParaRPr b="0" i="0" sz="4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471" y="6025581"/>
            <a:ext cx="21502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Topics Covered in This Video</a:t>
            </a:r>
            <a:endParaRPr/>
          </a:p>
        </p:txBody>
      </p:sp>
      <p:sp>
        <p:nvSpPr>
          <p:cNvPr id="219" name="Google Shape;219;p5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METplus v4.0 Online Tutorial</a:t>
            </a:r>
            <a:endParaRPr/>
          </a:p>
        </p:txBody>
      </p:sp>
      <p:sp>
        <p:nvSpPr>
          <p:cNvPr id="220" name="Google Shape;220;p5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5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29" lvl="0" marL="274320" rtl="0" algn="l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740"/>
              <a:buChar char="⚫"/>
            </a:pPr>
            <a:r>
              <a:rPr lang="en-US" sz="4400"/>
              <a:t>How to run the tutorial on a 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rPr lang="en-US" sz="4400"/>
              <a:t>pre-configured machine such as Hera or Cheyenne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Watch </a:t>
            </a:r>
            <a:r>
              <a:rPr b="1" lang="en-US" sz="2800"/>
              <a:t>Set Up User Workstation Environment </a:t>
            </a:r>
            <a:r>
              <a:rPr lang="en-US" sz="2800"/>
              <a:t>video instead if running on your own machine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457200" y="1447800"/>
            <a:ext cx="8305800" cy="416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Next Video:</a:t>
            </a:r>
            <a:endParaRPr/>
          </a:p>
          <a:p>
            <a:pPr indent="-228599" lvl="1" marL="548640" rtl="0" algn="l">
              <a:spcBef>
                <a:spcPts val="370"/>
              </a:spcBef>
              <a:spcAft>
                <a:spcPts val="0"/>
              </a:spcAft>
              <a:buSzPts val="2295"/>
              <a:buChar char="⚫"/>
            </a:pPr>
            <a:r>
              <a:rPr lang="en-US" sz="2700" u="sng">
                <a:solidFill>
                  <a:srgbClr val="0000FF"/>
                </a:solidFill>
              </a:rPr>
              <a:t>Session 1 – Video 3: Verify Environment is Set Correctly</a:t>
            </a:r>
            <a:endParaRPr sz="2700" u="sng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Questions? Visit the METplus GitHub Discussions Forum           </a:t>
            </a:r>
            <a:r>
              <a:rPr lang="en-US" sz="2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https://github.com/dtcenter/METplus/discussions</a:t>
            </a:r>
            <a:br>
              <a:rPr lang="en-US" sz="2400" u="sng"/>
            </a:b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Other Useful Information:</a:t>
            </a:r>
            <a:br>
              <a:rPr lang="en-US" sz="2400"/>
            </a:br>
            <a:r>
              <a:rPr lang="en-US" sz="2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https://dtcenter.org/community-code/metplus</a:t>
            </a:r>
            <a:endParaRPr sz="2400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descr="noaa-logo.png" id="227" name="Google Shape;22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999" y="5791200"/>
            <a:ext cx="803683" cy="81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4796" y="5950617"/>
            <a:ext cx="888304" cy="60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_force_logo.png" id="229" name="Google Shape;22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3006" y="5815760"/>
            <a:ext cx="784594" cy="79032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JgAlwMBEQACEQEDEQH/xAAcAAACAgMBAQAAAAAAAAAAAAAABgQFAQMHAgj/xABFEAACAQMCBAQDBAcECAcBAAABAgMABBEFIQYSMUETIlFhcYGRBxQyoRUjJGKxwdEzUnLhNEJDc4KSs/AlVGR0ssLSFv/EABsBAAIDAQEBAAAAAAAAAAAAAAAEAgMFAQYH/8QAMxEAAgICAQIDBgUEAwEBAAAAAAECAwQRIRIxBRNBIjJRYXHwFIGRsdEjM0KhweHxUiT/2gAMAwEAAhEDEQA/AO40AFABQAUAFABQBgEGgDNAAaAKoak/6XW05F8NiwDd8gZ/rSqvbucPQscNQ6i1porCgDBOKAAHNAGaACgAoAKACgAoAKACgAoAKAIuo8/3KYxMVdULAj1G9U3p+XLRKPcrNIvhBm3uH8mSY3b3/wBU/wAqWx79exL8mW2Q3yi68RMfiX6071L4lGmRru/hgRvMGfGyjeqrL4wXfknGDYts7+Ok6nEqPzgn1/zyR86yuuSl1LuM6WtDFaanBcKAWEcmN0fb6HvWpVkwn8mLyraJfipjPOuPXNXdS1vZDTF3iXU/2SZLY55ELcw7nG1Z+VepexFl9cNcsYLWIwW8cRZnKIF5mOScDrWhFaWkUN7ZtqRwKACgAoAKACgAoACcUAYDAjI6UABOKAIGsXcVvZv4jqvMuPMcYBqjIsUIE4LbKBWEgVkYMrDIKnbFZYyb9L0xtTjNxdXMqQ87KkELcuykjLN1ztnAx86coojOPU2Uzm09InT6Dpy20jJE6yBSVk8VywPxJq+yiHQ+CEZy2UV4XS2ldTysEJBxnFZKY0XsfDumiMApM5x/aNcPk+/WtdY9WtaFfMlvuQtS0lLCMS21xMYywVopH5/mCd/qaTyaIwjuLLap9T0ytn5DE4lZVVhynmOOtIl40aNqCXlsoZh4yqOf973HtWvjXqyPPcUsh0v5FhnbNNFZhnVccxAycDPeubQHqugFABQAUAFAGu4QywugdkLAjmXqPcVGa3FrejqemL1rdXNjLJE5BZWw6keUn1X0yMH51mQsnS3EYcYz5N13rc4jVLeFWmkYJGgPVj037D1PpV/4mc+Ioh5aXLN9losfOLrU3++XfXMgykZ/cU9Pid/ftTEKVHmXLK3LfYotdvbDT7uUW/LISOYww42fv7DO351W8Gy6zcOE/VnJZMK488sTZ+NdXhlkhtlFjE75YBeaQdsjO35VtY3hddcfeb/b+TFyPFLHPSjr9yRqbaheW8mb69MuNh94YAn0xnFXV1Vxfur9CV0rJRepPYpma6/8xNn3kNOeRX/8r9DIeTbv3n+oz6Vr9xDbwRpqN0suy8rOxyaVsxItv2V9/Q0qM3cUup7LZOJ726ZobseL4R/EF6/Mfw61nZPhsbY+zLRo0Z0lJpouuHJbG+1R5LgxlkiCwRS4zzEnmIB74AGfc1nVYc6JN2L8/QdeRG1LpLi80KJXFxpPLZ3AOQE8sbn3A6fEfPNctxoy9qHDJRsa4fKI8eu3SLySwp4g2IPUH33pX8dZHiS5LfJi+UQ3kutd1CKzMrxxcpklaM4KoOy+hJxv7GuVueVP2uyCWq1x3G9fwj4VrCxmgAoAKACgDB6UALWtXESakVUO8jKPJGhdjjqcDtuPyrMyI9Vr6UMVvUeSIsy4S4jfl8M86sexHr/AiqIuSkunuTetc9iu1nim5vk8CzPgxYw7qfM/wPYV6THx30qVi5+HoZNt3OodikjTv+dPCpWXk1je203QyJgRt3bPp7UzXCaaM666myEviuxubVke0YBWWcrgbbZ9RXVjvq+RCWfF18dyquEg5l+7q4XG4c53piKeuTPsnBv2CxitrK+5I0UpMqLvsvMe+fX+NUS64bY9W6bdJd1r5Fw6Z60oahHlXkIYnlOdjnG9ca2tEt6GHSeKri3j+7XpEgxhJn6r8fWs7Kx5Ri5VLfy/j+B2i9N6sPUsxMijDyyyk8qopZm9cAV5lRnZJ65ZrbUUTuGJkTVZ0IKtNEqcrgghkJOCD0OGz8qawX02Sg+7/wCCq7mKaGwdK1hYzQAUABoA8JIj7oysPY1FST7M7pkLU9Sisrd3LAlVJ27VVbfGC+ZKEGzRoVk0Vubu5H7ZdYeUnqg6hB7DP1ya7TX0R2+77nJvbEjibVYb7UZ47AAW4bEjA7SuuQT8O3vjNP42JGMvNa5f3v6il1za6F2K2JafFDxdaa13IrfeJI0xhlXuKthPpXYVuodkk+rRIv8AT1ntfDhjRXTddsbemalXPUuSvJp669RXYX1T2p7R59yPfJXdEeok6fZR3c5jkkKeXIA6mqrZuC2hvFrjbPUnoubhGttPkCs8hRDhmO//AGKTSUpo2ZN11PT3oWoruRUlDXGGxzDxfMH9t+nrTM61vsJUXy01v9T2NVSNYfFKEMpDhATyH4fPpVEqXzodhkxSjv8A8GfgHibTxq/3Oc4lnHhwzNnAwThRn1/kM9qysnD8tu2K79/v9zTxsuNmq2/oO2v2RIXULXy3VuQxIH4lHr8P4ZHesjLrevNh7yNKqXPS+zJun6lDexDlIWXHmjJ3H9atoyYWrjuRnW4skvPHGVDyKpY4AJ6mrXOK7sjpm2pnDzIodCpzgjBwcVxra0AsX+nTaawkWVpbYkDL454iTtk9x+dZl9Hle1HsMws6uH3IsiiRGR91YEGlu5YQuM+KZ9N4fNvFgXl1+ojkU4IBHmbHw/Mitnw3ryJ9MlwuX9/MQzJeVDa7vhCrZxeHEkYJPIoXJ74GK3TPS0ifEOlBxkqNa6Vt6KnUL4TSctqzhcEM4J83ypymvS9ow8vK6nqDIaJTBlNmzkoItmYmeCVZIzhl3BxUZJSWi2q2VclKJbpNLqNpIF5IVJKMfxZ23x09aTnFVSN2q2WRW9cf7PUdtHbxeHEoAA39/eq5SlJ7Y7VXGEemJV6lpcF2wduaNxsSmPN8a7CyUVoLMeNj32K2PRYYlbxhzMH5kkRmVh0x8K5Obl6EqsdQ79zpVhxLLe6UqlB4/LySvnqfX5jevLZ1sqJupL/w3seKnHqITHALE7DfNY3YbLHRtEbUUivr+SRYWIkhgQlSR1VmI39DyjHvnoNXHxFpTmLWW+iGwdK0SgzQBHv0V7SdW3BjYEfKq7UnXJP4Eoe8hc0rSf0jaSXc9xcRF3ZYRE2AqqcZxvkkgnfO2KTpxoyrUpdy2djUtI59r19pEnGTabxCks1pbEQC7gkMfhNnLMV7jcA46YrawcedNDdfLb/12MzJtrstUZ+h0KXgrT2tm+6XE6yFf1bswZQexIxuK4sqSfKLXRHXAl3E66dM9vqDLDcxHlePc/MeoPUGtGtOxbiIW2RqepvRpvdVFq8a/c2uraZMkxzeGxHtse3ap+VY/c7i1mTTHixcP1RjiT9G2UsNpolrNLLNbrP400+FjV+nlxufbaoY92TbJ9tIrzcfBogtp7fbkmcOaK+rTsGfwoIl5pZMZx7CmcvK8iPzZmeHeHvLm23qK+9FW2qx3Ds2maVb/dAxEcl3NIXlX1wpAGfnVNaybI9Tlobvt8Px5utVdWvmXPDtpput3YtbhZbC7/EIg/iRzKOvKTgg+x3+NQuvyaF7XK+JdjYuBmS3Daa9Nnm38SOK9W1jU+FezpGjMQOUSMAM79u+/SoKc5xUm+Rvyq6puMVwMmgaVaaxY+NMtxbzI5jli8RWAIwdjyjIIINK23WVy09D1VNU1tFDxLJBpmrPp1lp8920cSySSSXQjAznAA5DnpUq52WLZ2VdcHor7bUNM8VV1jS760jPWaG5WVV9yOUEfQ1KXmrto4lWy6GnwQcXRaPZXckdrdWomEmzljlj5T03A96zcur8TFSkuz/capflNpepZcRaNHp9g0kDyPC6lZFkcsQcdcn13/KsnLxo1alHsOVWOW0xxjGEHwFayFT3XQDNAFfrNwIbUoD5pPL8u9LZVnTDXxLKo7ka9CZE0O0yR5IgG9iOv51KiSdUWvgRmn1M+b7+5a91K9uZN2muHkOfdif516eiPTXFfJGBkPdjZ2nTOM1t+LZtA1IokBSEWsvTzFF8jfEnb329KyHQ3X5kfzNbzkp9DLDjrhdddsxPaqo1C3X9W3TxF7of5eh+NSxMl0z57MqzMVZENeqOZw6i6ARNZ2wKeRlaLzAjYg++a3FXGXtJvk85ZfKv2HFcfIn6g8f32Dnj8zaXa8jA7L+I4pbET658+rL/ABRxdVe16LQ8fZ6IpNJvEOCxn5XGe3KP86R8Sb85fQ0PA9fhePixY1Tha90MFEiaeyT+zmjGcL2DDsffp8KdxcyucVGXDMjxHwq6FkrILqT/AFKpJHhliuIWxLA4kjYeo/7x8DTttasg4/EzMa6WPdGa9GT9EvfvP3sywmCSW5lnEbMD5WcnH50gqZVwWz0P4qu+59A9cF/6Fd/+6/8AolZuX76+hr4n9sVOKjjjDUP9xD/OrsX3Dl/vFNf80LWII/0tZ2yfSMxj8+ZvpTClttffqV9PCZr0q9mTiHS3eMhLMJCkhbZl8RiB7YVsfKl7oexP9fv9C2t8o6vr6xy6ROjYIIHz3FYmZqVDHquJo96Fefe7CPnbM0YCSfEd/n1qeLcra9+vqcsh0ssMimSBQ61f6xbXPLYadJPBy5MicpwfhnNJZEslP+lHgtgq/wDIVJdTubm48SZ5BIpwY3UqV9ip6Vg23Xde59x2EYa9kkJqlvJG8S3CJLynMXOAaZptc+3BXJJHEY265619FgeTtXtMbOOMf/1t6O3hwf8ASWqMLmtp/Esz21YmvgdH+zfi86tbjS9Sk/b4FykhP9unr/iHf61n5mM6pdS7D2Jk+bHT7o38X8OwrctrVvbCQkftUYXOfSQD1A6+2/beWLkyivLb4I5OLCb8zXIv8iNqXhSIhT9G23lIyP8AWq+ltSk18WL5MFKEU1xokWD3ehXZvdK/XIwxNaM2PEXtynswycZ+FWZCV8fa7iuJvEk+nmL9B00biTTdZ8kEpiuQMvazeSVf+HuPcZFZM6pQemjdhZGa2mRtd4TsdSjkltwLW7OSHQeVm/eXv8etMUZllPHdCWX4bRkrbWpfH+Tld349ldywygxXEEhRwD0Yeh9O49q34TjbBSXZnlbKJ49jg+6OjfZlI82h3LyMzMbtt2OT+BKw/EUldx8D1PhUnLH3L4souLNR02141niudOv7lzbxNKbeVAOXJxsRk/WuUqzy9xGLXDr1IjcbXNnc3vDs+m8v3V7O58MKMYHNHkexzsffNdxlJOXV34/5CzWlooA37RFvj9Yv8atv/tSXyf7Ea/fQ3yalE5MUdwkr9eVXzj3rwdljitM3Ek2aLa+uobtVshNJdOMiKEZYj3x0Hx2qON57nurewn0Je0OGhT65PcN+lbQQW/h+UllLF8jsCe1egx/xG/62hKzo/wAS9wPSmysoeLNMS6snuo0AuIFJDDqy9wf41neI0KdTn6ovon0y0e9AsLM6BZILaHDwKXJQEsxHmJ985pmmMXVHS40Vzb6mfNl3G1tqF3bP+OGeSMj3ViD/AAr01EuqEX8dGJfHU2NHHbY4vvf93B/0lqOD/bf1OZ63JfQq7S4ltp4ri3laKeJg8ci9VI705OCnFxYhCcq5dSO7cFcTw8Sabzvyx3sIC3MQ6A9mH7p/yrz2RQ6Z6fY9DRfG6HUhZ15I7fi+8igRI40tYFVEGAo82wFM4rbjyL5MeeDxIJYo7O53ME7ywt+66nK/Uc3/ACirlP8AqOJROteWpI1Xlva3aA3EakpusgOGT3BG4NTcU+CqLceUWv2d8QXd7d3GlXkr3CJGZbeaTdwoYAqx79Rg/GlczFVKU4+pf4fnPIbjJcoUOPp4m4z1EQkEKsYfH9/G/wCWKd8N35Qj4vFO1fQePsoOeHZz/wCrb/4rSXiP978jR8LX/wCf8xS43ZR9pE/M2CbJMD1/Ft9M/SrcP+y/qSv/AL6+hVXTyvc2q8gENuJiH5u8nh5GPihP/FU9e1v79f5JehnTpEfiDTLT8UlxcooT2zkn4YBqrIf9KTJw99I61xNbWy6LNI0UamEBlYKBy7/0rz+fCLx3v0NClvrRjhDTFsdJSWWMC6uh4szEb77hfgBgfWrcShU1pepGyfVLZe4pkrCgCPfjNnODjBjbr8Kqu/ty+hKHvIXuGtWgt7Bra7kCGFjyE91JyPp/Ss3AzIKrosetfsMXVPq2jk3GNpoEfGV3d6lf3NvaXTidI4LUyGT+/g5wDkH/AJq9DgZnnUbr502jNyMZKftHjjLWeGddvn1LT7m+guDEqmGS0JWQqMDDA7bYHypzGlZUulx4F8muFnKl2F6OTYVqJmTKJa6HrN3oupQ6hYECWPZkJ8si91PsfyODVV9Ebo9LJUXSpntDjda5aa5r9zqFiX8JraFSHXBRhzZX4jNZtFcq04y7mtZJWe0ifHxLp8GmHRrmxurxnd5JjBgGDfKkc2MnvtVVkJu3qiTg4+X0yKm81bTJYJIY9atomIKn74kkLqP8PL1+BpmFunuUWK2Y/VFxhJEfT+KtN4btpxojPqmqzL4fj+G0cMK+xYZbfB6dqLlblNLWkQojThRb6tyYtQurTPNqV04aaQyTzhC5LHvyjrT0Y+TXqK3oQk/xN25PSHvhjj/hnhzSxYxnUbglzI8n3UrzMcds9Nqysiq+6zqcdG1jyppr6FIpuIuIeHNf4hh1S3nvoJxGI2iks2YPjOCCDsd6nSrKYOLics8uyakpdiKblWg8dgUXGSHGMCrd7JLhGv7O54bjjRtYniZobOPyA9VZlKj8uY/Os3xXLjjQhGX+T/b/ALLsSt2ylJeh1PizV7W50aSC3kDmQeYY6CsLMzKZVqMX30aFVUlLbGqIgopB2wMVrJ77Cp7roGGIAJJwBuTQAr8R8RWyQNbW8yFnGGYtgAVkZudHpcK+djNVL3uQpPIqxtLnKgZ8u+awknJpIcb0iFxpwfq17w3LqUsEUUlmDMIUfnkKY84OBjpvgZ6V6rwimzEn7T4kZuW1dHSXY5VDJnBB/OvUxkYs4EpHq6MhaUDekmKtTKnEZOGrsmGSAgeTcH1zS10edjmLJuLiWt5fxWMQllySxwOUbmq4QcnwXWTVa2xUuLozzySt1di2/b2p5LS0ZE9yk2ajLXTnSa2krhJRNLyZ71xsmomILt7WdZowCy5wGGR0qmemtMYq3F7Rr1HV7q5hMcrqE6kIuM0vpIc6py4Z1bhrgrU9H4ehmKwtLKvj3EJyroT2z0OFwO3evI+K0zypu5PhLhfL/vlmviyVUVAzLJHChaV1Re5YgCvO632NFtIZOHOKrMWy29xcIyRgBJUbm26AECtrDz+lKu38hO2n/KI4jcCtoVA70AVtvw/pNtzGLTrbLEks0YYn5mq40witJHXJsr9a4VtLiB5NOiS2ucbCPyo/sR0HxpXKwo2rqjxIsrtce/Yn6Hf/AKQsgJdriPyToevMNicehqeJkK6vn3lw/qcsh0v5HC/tQ4QPDOrm8sV/8Mu25lA/2DE7qfb0+natnFyFJ+XJ+1+6/kTuq/yQoRyds1oRkKSgb1f3q1SF5VlpoV393v0BbCSeU/y/PFFj3ElQumfyN3EJcX4LHKlBy/zH1/jRTJdJHKg+srOeruoW6GYL1zqO9DPJb3rjkSVbNbP71W5F0ayPJJVTkXxgPn2RcJJrOrLq2ohfulrh4YT/ALduzf4QR8zisrKyoym6Ivld/l8v5+Q9VS4rraOzcQ3zWdiY4U8S5uD4cMQO7sazMmbUeiPvMarXO36EbQuGbXT41muljur9t3ndMhfZAegH1PejHxYUx0u5ydjmy0udMsbqSOW4tIJJI2Do7RjKkbgg1e4RfdEU9EsVM4FABQBg9KAE3XzJpWtG5tH5DMoZvjvn5bV5/NcsfJ8yHqO06sr6WUGrXDalzpdxm6M/6rwQuefPRQKUjdfbcpxftehY4wjBp9hC4v8As+1fhyFb6OAz2BXmfwjztbH0bbcfvfX1PuMbKcopW+9/r7+0ZFlS23HsKccwIBBz6Gn1IWcDesvTB+FTUiDgTTcXWoypG7+IwzjPYdSfyriaitnJRlLuRfE2FT6iHlgZK51HfLNby1FyJqBHlnC7kgD3NR3ssUB34Q+zbVtat/0lfW5htQOaK3lPI9z/APlfj19hvWXl5U+hxx37Xx+/X/Q1VUk05jxZySWEqNApgeLYKBjlHTGK8Qp2VWdW/aNdxjKOvQu+HZZdU4ia6vGDNbW+YxjYMxxn6Aj51r+H2yvtlOfdCt6UIpIch0rYFjNABQAUAFAHmR1jRnY4VRkn2rjaS2w1vgQtVurjXtVdNKt2uREAvMCAi/4mO3fOOvtWDfCzNt3Dsh2MlTHT7hHo2uadcQ3jWUE/gtzhbeXnb6EDOx7V2GBfRJWQ09HHdCa0xs03VbTUoTynkk/DJDIMMp7gg1q05MLuOz+DF5VuP0ObfaBwJoU98smnIbC4cFpPAA8Mn15OgPwxUbvFZ4k1BLqXwOwx1atvgVo+CZzHMbWwkvI42CPJEWcg4z023+ArSxvEYXx6ltfkUzx+h6IkGnJpkhJt5opCMfrlII+oprzVL1K1Xr0IZ0i1MmVkmA/uAj6dKs82RHylsmQaNFOQLfT5Zj0ARHfP0quV6XeRLyl8CTecA3rIkktu+niT8Jl3Bx+71/MUlk+K148U2m99v/SyGN1vgb/s64O0Wx1QteQi8u1TnhluBkKQd+VegPQ+vWs2nxSeZY4T4Xoi+eOq47R0XVdXttMjHOTJM+0cEQLO59Ao3NX23xr4XL+CIRhvl9hSfRdf1GV7oWdtbiRubluZyr/RVbH1rJl4dba3OTSbGfPjFaR4s7ifhvU0l1OFrdCpVznKuv7rd8bHHWq6Y24Vyc1w/v7/ADOycbY8HQUYOisucEZGRivQISPVdAKACgAoACM9aANNra29pEYrWCOGMsW5Y1CjJOSdq4opLSDZtwK6BQcS6Os8bX1rmO6iXLFNvFUdj7+hrPz8VWQ8yHEkX02OL0+wnO7uxZ2JY9Sxrzbbk9sf0hk4R1XTbXTksnuI0nEjs2WHmJYnJ+RA+Vb2Dl1KpQlw0JXVScm0MFzc2L27+JLCy8p6kGn521OLe0UqMt9jm11CHjljQdQQCNjivLKbUu71s0eng6Vb3NmLdGjliVOUdCBXqo21dO00ZrhLetFDxNrGm3FobSOaOaXmBGGB5TWZ4hlUzr8tcsvohJS2KxmNurTKxHICcr12rFg2mmu449a5HbhfSRaWq3l3mTULhA0sj7lAd+RfQD8zXqsahVR57+pm2T6mXmBTJA1zW8NwFE8SSBWDqHUHDDoRnuK40n3A210AoAKACgAoAKACgAoAjajOlvZTyykBFjJJPSq7pKMG2SityQlcNaHFrfNfXmWsA5WGJTgTEHBLfu52x33rJwMKMl5s0MXXPshvGjaYI/CGn2gjxgL4C4H5Vr+XDWtcC3U/iVOo8I2joz6a7WkoG0YbMRPoV7fLFJZHh1Vq3HhlsL5RFCVZo3EKwk3LOIliPdycAVgRpnKzy/Udc109Q4aZwhZQxK2p/t053YS5MSn0VOmPc5Nejpwaq46a2xGdspMszoelFOQ6bZ8pGCPAX+lM+XBrTXBDqfxFPivQodLtnuLZuSzYcroxyIj2IJ7dsVi5+Gq2ra0NU279mQ56XcLd6dbXCAhZIlYZGOorahLqimKPhkqpnAoAKACgAoAKACgAoAKACgDBAPWgDEcaRqFjRVUdAowBQB6oAwelAC1JpF0/F0V94C/c48v4nOM85Tl/D8zWfHFl+Ld3p/0XOz+n0jNWgUhQB5ZEcYdQw64IzRoDIGKAM0AFABQAUAFAH//Z" id="230" name="Google Shape;230;p6"/>
          <p:cNvSpPr/>
          <p:nvPr/>
        </p:nvSpPr>
        <p:spPr>
          <a:xfrm>
            <a:off x="1259683" y="336947"/>
            <a:ext cx="1078706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ibre Baskerville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DTC_logo.png" id="231" name="Google Shape;23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0801" y="5929344"/>
            <a:ext cx="2405874" cy="64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1616" y="5791200"/>
            <a:ext cx="760137" cy="76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5600" y="235258"/>
            <a:ext cx="2971800" cy="11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idx="1" type="subTitle"/>
          </p:nvPr>
        </p:nvSpPr>
        <p:spPr>
          <a:xfrm>
            <a:off x="1371600" y="857904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590"/>
              <a:buNone/>
            </a:pPr>
            <a:r>
              <a:rPr lang="en-US" sz="5400"/>
              <a:t>Session 1: Setup</a:t>
            </a:r>
            <a:endParaRPr sz="5400"/>
          </a:p>
        </p:txBody>
      </p:sp>
      <p:sp>
        <p:nvSpPr>
          <p:cNvPr id="240" name="Google Shape;240;p7"/>
          <p:cNvSpPr txBox="1"/>
          <p:nvPr>
            <p:ph type="ctrTitle"/>
          </p:nvPr>
        </p:nvSpPr>
        <p:spPr>
          <a:xfrm>
            <a:off x="470469" y="247141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ibre Franklin"/>
              <a:buNone/>
            </a:pPr>
            <a:r>
              <a:rPr lang="en-US" sz="5400"/>
              <a:t>Video 2b:</a:t>
            </a:r>
            <a:br>
              <a:rPr lang="en-US" sz="5400"/>
            </a:br>
            <a:r>
              <a:rPr lang="en-US" sz="4400"/>
              <a:t>Set Up User Workstation Environment</a:t>
            </a:r>
            <a:endParaRPr baseline="30000" sz="4400"/>
          </a:p>
        </p:txBody>
      </p:sp>
      <p:sp>
        <p:nvSpPr>
          <p:cNvPr id="241" name="Google Shape;241;p7"/>
          <p:cNvSpPr txBox="1"/>
          <p:nvPr/>
        </p:nvSpPr>
        <p:spPr>
          <a:xfrm>
            <a:off x="13269" y="473491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METplus 4.0 Online Tutorial </a:t>
            </a:r>
            <a:endParaRPr b="0" i="0" sz="4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471" y="6025581"/>
            <a:ext cx="21502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Topics Covered in This Video</a:t>
            </a:r>
            <a:endParaRPr/>
          </a:p>
        </p:txBody>
      </p:sp>
      <p:sp>
        <p:nvSpPr>
          <p:cNvPr id="248" name="Google Shape;248;p8"/>
          <p:cNvSpPr txBox="1"/>
          <p:nvPr>
            <p:ph idx="11" type="ftr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METplus v4.0 Online Tutorial</a:t>
            </a:r>
            <a:endParaRPr/>
          </a:p>
        </p:txBody>
      </p:sp>
      <p:sp>
        <p:nvSpPr>
          <p:cNvPr id="249" name="Google Shape;249;p8"/>
          <p:cNvSpPr/>
          <p:nvPr>
            <p:ph idx="12" type="sldNum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29" lvl="0" marL="274320" rtl="0" algn="l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740"/>
              <a:buChar char="⚫"/>
            </a:pPr>
            <a:r>
              <a:rPr lang="en-US" sz="4400"/>
              <a:t>How to run the tutorial on your own computer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Watch </a:t>
            </a:r>
            <a:r>
              <a:rPr b="1" lang="en-US" sz="2800"/>
              <a:t>Set Up Pre-Configured Environment </a:t>
            </a:r>
            <a:r>
              <a:rPr lang="en-US" sz="2800"/>
              <a:t>video instead if running on a shared environment such as Hera or Cheyenne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457200" y="1447800"/>
            <a:ext cx="8305800" cy="4161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Next Video:</a:t>
            </a:r>
            <a:endParaRPr/>
          </a:p>
          <a:p>
            <a:pPr indent="-228599" lvl="1" marL="548640" rtl="0" algn="l">
              <a:spcBef>
                <a:spcPts val="370"/>
              </a:spcBef>
              <a:spcAft>
                <a:spcPts val="0"/>
              </a:spcAft>
              <a:buSzPts val="2295"/>
              <a:buChar char="⚫"/>
            </a:pPr>
            <a:r>
              <a:rPr lang="en-US" sz="2700" u="sng">
                <a:solidFill>
                  <a:srgbClr val="0000FF"/>
                </a:solidFill>
              </a:rPr>
              <a:t>Session 1 – Video 3: Verify Environment is Set Correctly</a:t>
            </a:r>
            <a:endParaRPr sz="2700" u="sng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Questions? Visit the METplus GitHub Discussions Forum           </a:t>
            </a:r>
            <a:r>
              <a:rPr lang="en-US" sz="2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https://github.com/dtcenter/METplus/discussions</a:t>
            </a:r>
            <a:br>
              <a:rPr lang="en-US" sz="2400" u="sng"/>
            </a:br>
            <a:endParaRPr sz="2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Other Useful Information:</a:t>
            </a:r>
            <a:br>
              <a:rPr lang="en-US" sz="2400"/>
            </a:br>
            <a:r>
              <a:rPr lang="en-US" sz="2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https://dtcenter.org/community-code/metplus</a:t>
            </a:r>
            <a:endParaRPr sz="2400">
              <a:solidFill>
                <a:srgbClr val="0000FF"/>
              </a:solidFill>
            </a:endParaRPr>
          </a:p>
          <a:p>
            <a:pPr indent="-144780" lvl="0" marL="274320" rtl="0" algn="l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descr="noaa-logo.png" id="256" name="Google Shape;2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7999" y="5791200"/>
            <a:ext cx="803683" cy="81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4796" y="5950617"/>
            <a:ext cx="888304" cy="60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_force_logo.png" id="258" name="Google Shape;25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3006" y="5815760"/>
            <a:ext cx="784594" cy="790321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JgAlwMBEQACEQEDEQH/xAAcAAACAgMBAQAAAAAAAAAAAAAABgQFAQMHAgj/xABFEAACAQMCBAQDBAcECAcBAAABAgMABBEFIQYSMUETIlFhcYGRBxQyoRUjJGKxwdEzUnLhNEJDc4KSs/AlVGR0ssLSFv/EABsBAAIDAQEBAAAAAAAAAAAAAAAEAgMFAQYH/8QAMxEAAgICAQIDBgUEAwEBAAAAAAECAwQRIRIxBRNBIjJRYXHwFIGRsdEjM0KhweHxUiT/2gAMAwEAAhEDEQA/AO40AFABQAUAFABQBgEGgDNAAaAKoak/6XW05F8NiwDd8gZ/rSqvbucPQscNQ6i1porCgDBOKAAHNAGaACgAoAKACgAoAKACgAoAKAIuo8/3KYxMVdULAj1G9U3p+XLRKPcrNIvhBm3uH8mSY3b3/wBU/wAqWx79exL8mW2Q3yi68RMfiX6071L4lGmRru/hgRvMGfGyjeqrL4wXfknGDYts7+Ok6nEqPzgn1/zyR86yuuSl1LuM6WtDFaanBcKAWEcmN0fb6HvWpVkwn8mLyraJfipjPOuPXNXdS1vZDTF3iXU/2SZLY55ELcw7nG1Z+VepexFl9cNcsYLWIwW8cRZnKIF5mOScDrWhFaWkUN7ZtqRwKACgAoAKACgAoACcUAYDAjI6UABOKAIGsXcVvZv4jqvMuPMcYBqjIsUIE4LbKBWEgVkYMrDIKnbFZYyb9L0xtTjNxdXMqQ87KkELcuykjLN1ztnAx86coojOPU2Uzm09InT6Dpy20jJE6yBSVk8VywPxJq+yiHQ+CEZy2UV4XS2ldTysEJBxnFZKY0XsfDumiMApM5x/aNcPk+/WtdY9WtaFfMlvuQtS0lLCMS21xMYywVopH5/mCd/qaTyaIwjuLLap9T0ytn5DE4lZVVhynmOOtIl40aNqCXlsoZh4yqOf973HtWvjXqyPPcUsh0v5FhnbNNFZhnVccxAycDPeubQHqugFABQAUAFAGu4QywugdkLAjmXqPcVGa3FrejqemL1rdXNjLJE5BZWw6keUn1X0yMH51mQsnS3EYcYz5N13rc4jVLeFWmkYJGgPVj037D1PpV/4mc+Ioh5aXLN9losfOLrU3++XfXMgykZ/cU9Pid/ftTEKVHmXLK3LfYotdvbDT7uUW/LISOYww42fv7DO351W8Gy6zcOE/VnJZMK488sTZ+NdXhlkhtlFjE75YBeaQdsjO35VtY3hddcfeb/b+TFyPFLHPSjr9yRqbaheW8mb69MuNh94YAn0xnFXV1Vxfur9CV0rJRepPYpma6/8xNn3kNOeRX/8r9DIeTbv3n+oz6Vr9xDbwRpqN0suy8rOxyaVsxItv2V9/Q0qM3cUup7LZOJ726ZobseL4R/EF6/Mfw61nZPhsbY+zLRo0Z0lJpouuHJbG+1R5LgxlkiCwRS4zzEnmIB74AGfc1nVYc6JN2L8/QdeRG1LpLi80KJXFxpPLZ3AOQE8sbn3A6fEfPNctxoy9qHDJRsa4fKI8eu3SLySwp4g2IPUH33pX8dZHiS5LfJi+UQ3kutd1CKzMrxxcpklaM4KoOy+hJxv7GuVueVP2uyCWq1x3G9fwj4VrCxmgAoAKACgDB6UALWtXESakVUO8jKPJGhdjjqcDtuPyrMyI9Vr6UMVvUeSIsy4S4jfl8M86sexHr/AiqIuSkunuTetc9iu1nim5vk8CzPgxYw7qfM/wPYV6THx30qVi5+HoZNt3OodikjTv+dPCpWXk1je203QyJgRt3bPp7UzXCaaM666myEviuxubVke0YBWWcrgbbZ9RXVjvq+RCWfF18dyquEg5l+7q4XG4c53piKeuTPsnBv2CxitrK+5I0UpMqLvsvMe+fX+NUS64bY9W6bdJd1r5Fw6Z60oahHlXkIYnlOdjnG9ca2tEt6GHSeKri3j+7XpEgxhJn6r8fWs7Kx5Ri5VLfy/j+B2i9N6sPUsxMijDyyyk8qopZm9cAV5lRnZJ65ZrbUUTuGJkTVZ0IKtNEqcrgghkJOCD0OGz8qawX02Sg+7/wCCq7mKaGwdK1hYzQAUABoA8JIj7oysPY1FST7M7pkLU9Sisrd3LAlVJ27VVbfGC+ZKEGzRoVk0Vubu5H7ZdYeUnqg6hB7DP1ya7TX0R2+77nJvbEjibVYb7UZ47AAW4bEjA7SuuQT8O3vjNP42JGMvNa5f3v6il1za6F2K2JafFDxdaa13IrfeJI0xhlXuKthPpXYVuodkk+rRIv8AT1ntfDhjRXTddsbemalXPUuSvJp669RXYX1T2p7R59yPfJXdEeok6fZR3c5jkkKeXIA6mqrZuC2hvFrjbPUnoubhGttPkCs8hRDhmO//AGKTSUpo2ZN11PT3oWoruRUlDXGGxzDxfMH9t+nrTM61vsJUXy01v9T2NVSNYfFKEMpDhATyH4fPpVEqXzodhkxSjv8A8GfgHibTxq/3Oc4lnHhwzNnAwThRn1/kM9qysnD8tu2K79/v9zTxsuNmq2/oO2v2RIXULXy3VuQxIH4lHr8P4ZHesjLrevNh7yNKqXPS+zJun6lDexDlIWXHmjJ3H9atoyYWrjuRnW4skvPHGVDyKpY4AJ6mrXOK7sjpm2pnDzIodCpzgjBwcVxra0AsX+nTaawkWVpbYkDL454iTtk9x+dZl9Hle1HsMws6uH3IsiiRGR91YEGlu5YQuM+KZ9N4fNvFgXl1+ojkU4IBHmbHw/Mitnw3ryJ9MlwuX9/MQzJeVDa7vhCrZxeHEkYJPIoXJ74GK3TPS0ifEOlBxkqNa6Vt6KnUL4TSctqzhcEM4J83ypymvS9ow8vK6nqDIaJTBlNmzkoItmYmeCVZIzhl3BxUZJSWi2q2VclKJbpNLqNpIF5IVJKMfxZ23x09aTnFVSN2q2WRW9cf7PUdtHbxeHEoAA39/eq5SlJ7Y7VXGEemJV6lpcF2wduaNxsSmPN8a7CyUVoLMeNj32K2PRYYlbxhzMH5kkRmVh0x8K5Obl6EqsdQ79zpVhxLLe6UqlB4/LySvnqfX5jevLZ1sqJupL/w3seKnHqITHALE7DfNY3YbLHRtEbUUivr+SRYWIkhgQlSR1VmI39DyjHvnoNXHxFpTmLWW+iGwdK0SgzQBHv0V7SdW3BjYEfKq7UnXJP4Eoe8hc0rSf0jaSXc9xcRF3ZYRE2AqqcZxvkkgnfO2KTpxoyrUpdy2djUtI59r19pEnGTabxCks1pbEQC7gkMfhNnLMV7jcA46YrawcedNDdfLb/12MzJtrstUZ+h0KXgrT2tm+6XE6yFf1bswZQexIxuK4sqSfKLXRHXAl3E66dM9vqDLDcxHlePc/MeoPUGtGtOxbiIW2RqepvRpvdVFq8a/c2uraZMkxzeGxHtse3ap+VY/c7i1mTTHixcP1RjiT9G2UsNpolrNLLNbrP400+FjV+nlxufbaoY92TbJ9tIrzcfBogtp7fbkmcOaK+rTsGfwoIl5pZMZx7CmcvK8iPzZmeHeHvLm23qK+9FW2qx3Ds2maVb/dAxEcl3NIXlX1wpAGfnVNaybI9Tlobvt8Px5utVdWvmXPDtpput3YtbhZbC7/EIg/iRzKOvKTgg+x3+NQuvyaF7XK+JdjYuBmS3Daa9Nnm38SOK9W1jU+FezpGjMQOUSMAM79u+/SoKc5xUm+Rvyq6puMVwMmgaVaaxY+NMtxbzI5jli8RWAIwdjyjIIINK23WVy09D1VNU1tFDxLJBpmrPp1lp8920cSySSSXQjAznAA5DnpUq52WLZ2VdcHor7bUNM8VV1jS760jPWaG5WVV9yOUEfQ1KXmrto4lWy6GnwQcXRaPZXckdrdWomEmzljlj5T03A96zcur8TFSkuz/capflNpepZcRaNHp9g0kDyPC6lZFkcsQcdcn13/KsnLxo1alHsOVWOW0xxjGEHwFayFT3XQDNAFfrNwIbUoD5pPL8u9LZVnTDXxLKo7ka9CZE0O0yR5IgG9iOv51KiSdUWvgRmn1M+b7+5a91K9uZN2muHkOfdif516eiPTXFfJGBkPdjZ2nTOM1t+LZtA1IokBSEWsvTzFF8jfEnb329KyHQ3X5kfzNbzkp9DLDjrhdddsxPaqo1C3X9W3TxF7of5eh+NSxMl0z57MqzMVZENeqOZw6i6ARNZ2wKeRlaLzAjYg++a3FXGXtJvk85ZfKv2HFcfIn6g8f32Dnj8zaXa8jA7L+I4pbET658+rL/ABRxdVe16LQ8fZ6IpNJvEOCxn5XGe3KP86R8Sb85fQ0PA9fhePixY1Tha90MFEiaeyT+zmjGcL2DDsffp8KdxcyucVGXDMjxHwq6FkrILqT/AFKpJHhliuIWxLA4kjYeo/7x8DTttasg4/EzMa6WPdGa9GT9EvfvP3sywmCSW5lnEbMD5WcnH50gqZVwWz0P4qu+59A9cF/6Fd/+6/8AolZuX76+hr4n9sVOKjjjDUP9xD/OrsX3Dl/vFNf80LWII/0tZ2yfSMxj8+ZvpTClttffqV9PCZr0q9mTiHS3eMhLMJCkhbZl8RiB7YVsfKl7oexP9fv9C2t8o6vr6xy6ROjYIIHz3FYmZqVDHquJo96Fefe7CPnbM0YCSfEd/n1qeLcra9+vqcsh0ssMimSBQ61f6xbXPLYadJPBy5MicpwfhnNJZEslP+lHgtgq/wDIVJdTubm48SZ5BIpwY3UqV9ip6Vg23Xde59x2EYa9kkJqlvJG8S3CJLynMXOAaZptc+3BXJJHEY265619FgeTtXtMbOOMf/1t6O3hwf8ASWqMLmtp/Esz21YmvgdH+zfi86tbjS9Sk/b4FykhP9unr/iHf61n5mM6pdS7D2Jk+bHT7o38X8OwrctrVvbCQkftUYXOfSQD1A6+2/beWLkyivLb4I5OLCb8zXIv8iNqXhSIhT9G23lIyP8AWq+ltSk18WL5MFKEU1xokWD3ehXZvdK/XIwxNaM2PEXtynswycZ+FWZCV8fa7iuJvEk+nmL9B00biTTdZ8kEpiuQMvazeSVf+HuPcZFZM6pQemjdhZGa2mRtd4TsdSjkltwLW7OSHQeVm/eXv8etMUZllPHdCWX4bRkrbWpfH+Tld349ldywygxXEEhRwD0Yeh9O49q34TjbBSXZnlbKJ49jg+6OjfZlI82h3LyMzMbtt2OT+BKw/EUldx8D1PhUnLH3L4souLNR02141niudOv7lzbxNKbeVAOXJxsRk/WuUqzy9xGLXDr1IjcbXNnc3vDs+m8v3V7O58MKMYHNHkexzsffNdxlJOXV34/5CzWlooA37RFvj9Yv8atv/tSXyf7Ea/fQ3yalE5MUdwkr9eVXzj3rwdljitM3Ek2aLa+uobtVshNJdOMiKEZYj3x0Hx2qON57nurewn0Je0OGhT65PcN+lbQQW/h+UllLF8jsCe1egx/xG/62hKzo/wAS9wPSmysoeLNMS6snuo0AuIFJDDqy9wf41neI0KdTn6ovon0y0e9AsLM6BZILaHDwKXJQEsxHmJ985pmmMXVHS40Vzb6mfNl3G1tqF3bP+OGeSMj3ViD/AAr01EuqEX8dGJfHU2NHHbY4vvf93B/0lqOD/bf1OZ63JfQq7S4ltp4ri3laKeJg8ci9VI705OCnFxYhCcq5dSO7cFcTw8Sabzvyx3sIC3MQ6A9mH7p/yrz2RQ6Z6fY9DRfG6HUhZ15I7fi+8igRI40tYFVEGAo82wFM4rbjyL5MeeDxIJYo7O53ME7ywt+66nK/Uc3/ACirlP8AqOJROteWpI1Xlva3aA3EakpusgOGT3BG4NTcU+CqLceUWv2d8QXd7d3GlXkr3CJGZbeaTdwoYAqx79Rg/GlczFVKU4+pf4fnPIbjJcoUOPp4m4z1EQkEKsYfH9/G/wCWKd8N35Qj4vFO1fQePsoOeHZz/wCrb/4rSXiP978jR8LX/wCf8xS43ZR9pE/M2CbJMD1/Ft9M/SrcP+y/qSv/AL6+hVXTyvc2q8gENuJiH5u8nh5GPihP/FU9e1v79f5JehnTpEfiDTLT8UlxcooT2zkn4YBqrIf9KTJw99I61xNbWy6LNI0UamEBlYKBy7/0rz+fCLx3v0NClvrRjhDTFsdJSWWMC6uh4szEb77hfgBgfWrcShU1pepGyfVLZe4pkrCgCPfjNnODjBjbr8Kqu/ty+hKHvIXuGtWgt7Bra7kCGFjyE91JyPp/Ss3AzIKrosetfsMXVPq2jk3GNpoEfGV3d6lf3NvaXTidI4LUyGT+/g5wDkH/AJq9DgZnnUbr502jNyMZKftHjjLWeGddvn1LT7m+guDEqmGS0JWQqMDDA7bYHypzGlZUulx4F8muFnKl2F6OTYVqJmTKJa6HrN3oupQ6hYECWPZkJ8si91PsfyODVV9Ebo9LJUXSpntDjda5aa5r9zqFiX8JraFSHXBRhzZX4jNZtFcq04y7mtZJWe0ifHxLp8GmHRrmxurxnd5JjBgGDfKkc2MnvtVVkJu3qiTg4+X0yKm81bTJYJIY9atomIKn74kkLqP8PL1+BpmFunuUWK2Y/VFxhJEfT+KtN4btpxojPqmqzL4fj+G0cMK+xYZbfB6dqLlblNLWkQojThRb6tyYtQurTPNqV04aaQyTzhC5LHvyjrT0Y+TXqK3oQk/xN25PSHvhjj/hnhzSxYxnUbglzI8n3UrzMcds9Nqysiq+6zqcdG1jyppr6FIpuIuIeHNf4hh1S3nvoJxGI2iks2YPjOCCDsd6nSrKYOLics8uyakpdiKblWg8dgUXGSHGMCrd7JLhGv7O54bjjRtYniZobOPyA9VZlKj8uY/Os3xXLjjQhGX+T/b/ALLsSt2ylJeh1PizV7W50aSC3kDmQeYY6CsLMzKZVqMX30aFVUlLbGqIgopB2wMVrJ77Cp7roGGIAJJwBuTQAr8R8RWyQNbW8yFnGGYtgAVkZudHpcK+djNVL3uQpPIqxtLnKgZ8u+awknJpIcb0iFxpwfq17w3LqUsEUUlmDMIUfnkKY84OBjpvgZ6V6rwimzEn7T4kZuW1dHSXY5VDJnBB/OvUxkYs4EpHq6MhaUDekmKtTKnEZOGrsmGSAgeTcH1zS10edjmLJuLiWt5fxWMQllySxwOUbmq4QcnwXWTVa2xUuLozzySt1di2/b2p5LS0ZE9yk2ajLXTnSa2krhJRNLyZ71xsmomILt7WdZowCy5wGGR0qmemtMYq3F7Rr1HV7q5hMcrqE6kIuM0vpIc6py4Z1bhrgrU9H4ehmKwtLKvj3EJyroT2z0OFwO3evI+K0zypu5PhLhfL/vlmviyVUVAzLJHChaV1Re5YgCvO632NFtIZOHOKrMWy29xcIyRgBJUbm26AECtrDz+lKu38hO2n/KI4jcCtoVA70AVtvw/pNtzGLTrbLEks0YYn5mq40witJHXJsr9a4VtLiB5NOiS2ucbCPyo/sR0HxpXKwo2rqjxIsrtce/Yn6Hf/AKQsgJdriPyToevMNicehqeJkK6vn3lw/qcsh0v5HC/tQ4QPDOrm8sV/8Mu25lA/2DE7qfb0+natnFyFJ+XJ+1+6/kTuq/yQoRyds1oRkKSgb1f3q1SF5VlpoV393v0BbCSeU/y/PFFj3ElQumfyN3EJcX4LHKlBy/zH1/jRTJdJHKg+srOeruoW6GYL1zqO9DPJb3rjkSVbNbP71W5F0ayPJJVTkXxgPn2RcJJrOrLq2ohfulrh4YT/ALduzf4QR8zisrKyoym6Ivld/l8v5+Q9VS4rraOzcQ3zWdiY4U8S5uD4cMQO7sazMmbUeiPvMarXO36EbQuGbXT41muljur9t3ndMhfZAegH1PejHxYUx0u5ydjmy0udMsbqSOW4tIJJI2Do7RjKkbgg1e4RfdEU9EsVM4FABQBg9KAE3XzJpWtG5tH5DMoZvjvn5bV5/NcsfJ8yHqO06sr6WUGrXDalzpdxm6M/6rwQuefPRQKUjdfbcpxftehY4wjBp9hC4v8As+1fhyFb6OAz2BXmfwjztbH0bbcfvfX1PuMbKcopW+9/r7+0ZFlS23HsKccwIBBz6Gn1IWcDesvTB+FTUiDgTTcXWoypG7+IwzjPYdSfyriaitnJRlLuRfE2FT6iHlgZK51HfLNby1FyJqBHlnC7kgD3NR3ssUB34Q+zbVtat/0lfW5htQOaK3lPI9z/APlfj19hvWXl5U+hxx37Xx+/X/Q1VUk05jxZySWEqNApgeLYKBjlHTGK8Qp2VWdW/aNdxjKOvQu+HZZdU4ia6vGDNbW+YxjYMxxn6Aj51r+H2yvtlOfdCt6UIpIch0rYFjNABQAUAFAHmR1jRnY4VRkn2rjaS2w1vgQtVurjXtVdNKt2uREAvMCAi/4mO3fOOvtWDfCzNt3Dsh2MlTHT7hHo2uadcQ3jWUE/gtzhbeXnb6EDOx7V2GBfRJWQ09HHdCa0xs03VbTUoTynkk/DJDIMMp7gg1q05MLuOz+DF5VuP0ObfaBwJoU98smnIbC4cFpPAA8Mn15OgPwxUbvFZ4k1BLqXwOwx1atvgVo+CZzHMbWwkvI42CPJEWcg4z023+ArSxvEYXx6ltfkUzx+h6IkGnJpkhJt5opCMfrlII+oprzVL1K1Xr0IZ0i1MmVkmA/uAj6dKs82RHylsmQaNFOQLfT5Zj0ARHfP0quV6XeRLyl8CTecA3rIkktu+niT8Jl3Bx+71/MUlk+K148U2m99v/SyGN1vgb/s64O0Wx1QteQi8u1TnhluBkKQd+VegPQ+vWs2nxSeZY4T4Xoi+eOq47R0XVdXttMjHOTJM+0cEQLO59Ao3NX23xr4XL+CIRhvl9hSfRdf1GV7oWdtbiRubluZyr/RVbH1rJl4dba3OTSbGfPjFaR4s7ifhvU0l1OFrdCpVznKuv7rd8bHHWq6Y24Vyc1w/v7/ADOycbY8HQUYOisucEZGRivQISPVdAKACgAoACM9aANNra29pEYrWCOGMsW5Y1CjJOSdq4opLSDZtwK6BQcS6Os8bX1rmO6iXLFNvFUdj7+hrPz8VWQ8yHEkX02OL0+wnO7uxZ2JY9Sxrzbbk9sf0hk4R1XTbXTksnuI0nEjs2WHmJYnJ+RA+Vb2Dl1KpQlw0JXVScm0MFzc2L27+JLCy8p6kGn521OLe0UqMt9jm11CHjljQdQQCNjivLKbUu71s0eng6Vb3NmLdGjliVOUdCBXqo21dO00ZrhLetFDxNrGm3FobSOaOaXmBGGB5TWZ4hlUzr8tcsvohJS2KxmNurTKxHICcr12rFg2mmu449a5HbhfSRaWq3l3mTULhA0sj7lAd+RfQD8zXqsahVR57+pm2T6mXmBTJA1zW8NwFE8SSBWDqHUHDDoRnuK40n3A210AoAKACgAoAKACgAoAjajOlvZTyykBFjJJPSq7pKMG2SityQlcNaHFrfNfXmWsA5WGJTgTEHBLfu52x33rJwMKMl5s0MXXPshvGjaYI/CGn2gjxgL4C4H5Vr+XDWtcC3U/iVOo8I2joz6a7WkoG0YbMRPoV7fLFJZHh1Vq3HhlsL5RFCVZo3EKwk3LOIliPdycAVgRpnKzy/Udc109Q4aZwhZQxK2p/t053YS5MSn0VOmPc5Nejpwaq46a2xGdspMszoelFOQ6bZ8pGCPAX+lM+XBrTXBDqfxFPivQodLtnuLZuSzYcroxyIj2IJ7dsVi5+Gq2ra0NU279mQ56XcLd6dbXCAhZIlYZGOorahLqimKPhkqpnAoAKACgAoAKACgAoAKACgDBAPWgDEcaRqFjRVUdAowBQB6oAwelAC1JpF0/F0V94C/c48v4nOM85Tl/D8zWfHFl+Ld3p/0XOz+n0jNWgUhQB5ZEcYdQw64IzRoDIGKAM0AFABQAUAFAH//Z" id="259" name="Google Shape;259;p9"/>
          <p:cNvSpPr/>
          <p:nvPr/>
        </p:nvSpPr>
        <p:spPr>
          <a:xfrm>
            <a:off x="1259683" y="336947"/>
            <a:ext cx="1078706" cy="10858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ibre Baskerville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DTC_logo.png" id="260" name="Google Shape;26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0801" y="5929344"/>
            <a:ext cx="2405874" cy="64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51616" y="5791200"/>
            <a:ext cx="760137" cy="76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5600" y="235258"/>
            <a:ext cx="2971800" cy="11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9-SAB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2020-02-05T05:03:00Z</dcterms:created>
  <dc:creator>Microsoft Office User</dc:creator>
</cp:coreProperties>
</file>