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3cfbecb7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3cfbecb7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cfbecb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cfbecb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3cfbecb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3cfbecb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3cfbecb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3cfbecb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3cfbecb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3cfbecb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3cfbecb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3cfbecb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cfbecb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cfbecb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3cfbecb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3cfbecb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3cfbecb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3cfbecb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cfbecb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cfbecb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1a0390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1a0390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3cfbecb7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3cfbecb7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3cfbecb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3cfbecb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3cfbecb7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3cfbecb7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3cfbecb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3cfbecb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61a0390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61a0390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1a0390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1a0390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61a0390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61a0390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cfbec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3cfbec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3cfbecb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3cfbecb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cfbecb7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3cfbecb7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cfbecb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3cfbecb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9700" y="28003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METplus Configuration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3725" y="1826000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METplus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25" y="124550"/>
            <a:ext cx="4118550" cy="1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0" y="88225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</a:t>
            </a:r>
            <a:r>
              <a:rPr b="1" lang="en" sz="3000" u="sng">
                <a:highlight>
                  <a:srgbClr val="00FF00"/>
                </a:highlight>
              </a:rPr>
              <a:t>RETRO</a:t>
            </a:r>
            <a:endParaRPr b="1" sz="3000" u="sng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_TIME_FMT = %Y%m%d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_BEG = 20200301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_END = 20200303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_INCREMENT = 1D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311700" y="88225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[config]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LOOP_BY = VALID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VALID_TIME_FMT = %Y%m%d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VALID_BEG = 20200301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VALID_END = 20200303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[config]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LOOP_BY = VALID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VALID_TIME_FMT = </a:t>
            </a:r>
            <a:r>
              <a:rPr lang="en" sz="3200">
                <a:highlight>
                  <a:srgbClr val="00FF00"/>
                </a:highlight>
              </a:rPr>
              <a:t>%Y</a:t>
            </a:r>
            <a:r>
              <a:rPr lang="en" sz="3200">
                <a:highlight>
                  <a:srgbClr val="F1C232"/>
                </a:highlight>
              </a:rPr>
              <a:t>%m</a:t>
            </a:r>
            <a:r>
              <a:rPr lang="en" sz="3200">
                <a:highlight>
                  <a:srgbClr val="FF0000"/>
                </a:highlight>
              </a:rPr>
              <a:t>%d</a:t>
            </a:r>
            <a:endParaRPr sz="32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VALID_BEG = </a:t>
            </a:r>
            <a:r>
              <a:rPr lang="en" sz="3200">
                <a:solidFill>
                  <a:srgbClr val="00FF00"/>
                </a:solidFill>
              </a:rPr>
              <a:t>2020</a:t>
            </a:r>
            <a:r>
              <a:rPr lang="en" sz="3200">
                <a:solidFill>
                  <a:srgbClr val="F1C232"/>
                </a:solidFill>
              </a:rPr>
              <a:t>03</a:t>
            </a:r>
            <a:r>
              <a:rPr lang="en" sz="3200">
                <a:solidFill>
                  <a:srgbClr val="FF0000"/>
                </a:solidFill>
              </a:rPr>
              <a:t>01</a:t>
            </a:r>
            <a:endParaRPr sz="3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VALID_END = </a:t>
            </a:r>
            <a:r>
              <a:rPr lang="en" sz="3200">
                <a:solidFill>
                  <a:srgbClr val="00FF00"/>
                </a:solidFill>
              </a:rPr>
              <a:t>2020</a:t>
            </a:r>
            <a:r>
              <a:rPr lang="en" sz="3200">
                <a:solidFill>
                  <a:srgbClr val="F1C232"/>
                </a:solidFill>
              </a:rPr>
              <a:t>03</a:t>
            </a:r>
            <a:r>
              <a:rPr lang="en" sz="3200">
                <a:solidFill>
                  <a:srgbClr val="FF0000"/>
                </a:solidFill>
              </a:rPr>
              <a:t>03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125" name="Google Shape;125;p24"/>
          <p:cNvCxnSpPr/>
          <p:nvPr/>
        </p:nvCxnSpPr>
        <p:spPr>
          <a:xfrm rot="5400000">
            <a:off x="3580025" y="2783175"/>
            <a:ext cx="994500" cy="96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4"/>
          <p:cNvSpPr/>
          <p:nvPr/>
        </p:nvSpPr>
        <p:spPr>
          <a:xfrm>
            <a:off x="4751125" y="2783300"/>
            <a:ext cx="1254650" cy="962525"/>
          </a:xfrm>
          <a:custGeom>
            <a:rect b="b" l="l" r="r" t="t"/>
            <a:pathLst>
              <a:path extrusionOk="0" h="38501" w="50186">
                <a:moveTo>
                  <a:pt x="47485" y="0"/>
                </a:moveTo>
                <a:cubicBezTo>
                  <a:pt x="47271" y="3209"/>
                  <a:pt x="54116" y="12834"/>
                  <a:pt x="46202" y="19251"/>
                </a:cubicBezTo>
                <a:cubicBezTo>
                  <a:pt x="38288" y="25668"/>
                  <a:pt x="7700" y="35293"/>
                  <a:pt x="0" y="385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7" name="Google Shape;127;p24"/>
          <p:cNvCxnSpPr/>
          <p:nvPr/>
        </p:nvCxnSpPr>
        <p:spPr>
          <a:xfrm rot="5400000">
            <a:off x="4342125" y="2759175"/>
            <a:ext cx="962400" cy="91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[config]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LOOP_BY = VALID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VALID_TIME_FMT = </a:t>
            </a:r>
            <a:r>
              <a:rPr lang="en" sz="3200">
                <a:highlight>
                  <a:srgbClr val="00FF00"/>
                </a:highlight>
              </a:rPr>
              <a:t>%Y</a:t>
            </a:r>
            <a:r>
              <a:rPr lang="en" sz="3200">
                <a:highlight>
                  <a:srgbClr val="F1C232"/>
                </a:highlight>
              </a:rPr>
              <a:t>%m</a:t>
            </a:r>
            <a:r>
              <a:rPr lang="en" sz="3200">
                <a:highlight>
                  <a:srgbClr val="FF0000"/>
                </a:highlight>
              </a:rPr>
              <a:t>%d</a:t>
            </a:r>
            <a:r>
              <a:rPr lang="en" sz="3200">
                <a:highlight>
                  <a:srgbClr val="00FFFF"/>
                </a:highlight>
              </a:rPr>
              <a:t>%H</a:t>
            </a:r>
            <a:endParaRPr sz="32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VALID_BEG = </a:t>
            </a:r>
            <a:r>
              <a:rPr lang="en" sz="3200">
                <a:solidFill>
                  <a:srgbClr val="00FF00"/>
                </a:solidFill>
              </a:rPr>
              <a:t>2020</a:t>
            </a:r>
            <a:r>
              <a:rPr lang="en" sz="3200">
                <a:solidFill>
                  <a:srgbClr val="F1C232"/>
                </a:solidFill>
              </a:rPr>
              <a:t>03</a:t>
            </a:r>
            <a:r>
              <a:rPr lang="en" sz="3200">
                <a:solidFill>
                  <a:srgbClr val="FF0000"/>
                </a:solidFill>
              </a:rPr>
              <a:t>01</a:t>
            </a:r>
            <a:r>
              <a:rPr lang="en" sz="3200">
                <a:solidFill>
                  <a:srgbClr val="00FFFF"/>
                </a:solidFill>
              </a:rPr>
              <a:t>12</a:t>
            </a:r>
            <a:endParaRPr sz="3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VALID_END = </a:t>
            </a:r>
            <a:r>
              <a:rPr lang="en" sz="3200">
                <a:solidFill>
                  <a:srgbClr val="00FF00"/>
                </a:solidFill>
              </a:rPr>
              <a:t>2020</a:t>
            </a:r>
            <a:r>
              <a:rPr lang="en" sz="3200">
                <a:solidFill>
                  <a:srgbClr val="F1C232"/>
                </a:solidFill>
              </a:rPr>
              <a:t>03</a:t>
            </a:r>
            <a:r>
              <a:rPr lang="en" sz="3200">
                <a:solidFill>
                  <a:srgbClr val="FF0000"/>
                </a:solidFill>
              </a:rPr>
              <a:t>03</a:t>
            </a:r>
            <a:r>
              <a:rPr lang="en" sz="3200">
                <a:solidFill>
                  <a:srgbClr val="00FFFF"/>
                </a:solidFill>
              </a:rPr>
              <a:t>18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 rot="5400000">
            <a:off x="3580025" y="2783175"/>
            <a:ext cx="994500" cy="96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5"/>
          <p:cNvSpPr/>
          <p:nvPr/>
        </p:nvSpPr>
        <p:spPr>
          <a:xfrm>
            <a:off x="5440950" y="2783300"/>
            <a:ext cx="1343125" cy="1171075"/>
          </a:xfrm>
          <a:custGeom>
            <a:rect b="b" l="l" r="r" t="t"/>
            <a:pathLst>
              <a:path extrusionOk="0" h="46843" w="53725">
                <a:moveTo>
                  <a:pt x="44918" y="0"/>
                </a:moveTo>
                <a:cubicBezTo>
                  <a:pt x="45988" y="5134"/>
                  <a:pt x="58821" y="22994"/>
                  <a:pt x="51335" y="30801"/>
                </a:cubicBezTo>
                <a:cubicBezTo>
                  <a:pt x="43849" y="38608"/>
                  <a:pt x="8556" y="44169"/>
                  <a:pt x="0" y="468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5"/>
          <p:cNvSpPr/>
          <p:nvPr/>
        </p:nvSpPr>
        <p:spPr>
          <a:xfrm>
            <a:off x="4751125" y="2783300"/>
            <a:ext cx="1254650" cy="962525"/>
          </a:xfrm>
          <a:custGeom>
            <a:rect b="b" l="l" r="r" t="t"/>
            <a:pathLst>
              <a:path extrusionOk="0" h="38501" w="50186">
                <a:moveTo>
                  <a:pt x="47485" y="0"/>
                </a:moveTo>
                <a:cubicBezTo>
                  <a:pt x="47271" y="3209"/>
                  <a:pt x="54116" y="12834"/>
                  <a:pt x="46202" y="19251"/>
                </a:cubicBezTo>
                <a:cubicBezTo>
                  <a:pt x="38288" y="25668"/>
                  <a:pt x="7700" y="35293"/>
                  <a:pt x="0" y="385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6" name="Google Shape;136;p25"/>
          <p:cNvCxnSpPr/>
          <p:nvPr/>
        </p:nvCxnSpPr>
        <p:spPr>
          <a:xfrm rot="5400000">
            <a:off x="4342125" y="2759175"/>
            <a:ext cx="962400" cy="91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VALID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VALID_TIME_FMT = </a:t>
            </a:r>
            <a:r>
              <a:rPr lang="en" sz="3000"/>
              <a:t>%Y%m%d%H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VALID_BEG = </a:t>
            </a:r>
            <a:r>
              <a:rPr lang="en" sz="3000">
                <a:solidFill>
                  <a:srgbClr val="000000"/>
                </a:solidFill>
              </a:rPr>
              <a:t>2020030112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VALID_END = </a:t>
            </a:r>
            <a:r>
              <a:rPr lang="en" sz="3000">
                <a:solidFill>
                  <a:srgbClr val="000000"/>
                </a:solidFill>
              </a:rPr>
              <a:t>2020030318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VALID_INCREMENT = 43200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VALID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VALID_TIME_FMT = %Y%m%d%H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VALID_BEG = </a:t>
            </a:r>
            <a:r>
              <a:rPr lang="en" sz="3000">
                <a:solidFill>
                  <a:srgbClr val="000000"/>
                </a:solidFill>
              </a:rPr>
              <a:t>2020030112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VALID_END = </a:t>
            </a:r>
            <a:r>
              <a:rPr lang="en" sz="3000">
                <a:solidFill>
                  <a:srgbClr val="000000"/>
                </a:solidFill>
              </a:rPr>
              <a:t>2020030318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VALID_INCREMENT = 12H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VALID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VALID_TIME_FMT = %Y%m%d%H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VALID_BEG = </a:t>
            </a:r>
            <a:r>
              <a:rPr lang="en" sz="3000">
                <a:solidFill>
                  <a:srgbClr val="000000"/>
                </a:solidFill>
              </a:rPr>
              <a:t>2020030112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VALID_END = </a:t>
            </a:r>
            <a:r>
              <a:rPr lang="en" sz="3000">
                <a:solidFill>
                  <a:srgbClr val="000000"/>
                </a:solidFill>
              </a:rPr>
              <a:t>2020030318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VALID_INCREMENT = 12H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4154900" y="232425"/>
            <a:ext cx="4267200" cy="2515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Valid: March </a:t>
            </a:r>
            <a:r>
              <a:rPr lang="en" sz="2200">
                <a:solidFill>
                  <a:schemeClr val="dk1"/>
                </a:solidFill>
              </a:rPr>
              <a:t>1, 2020 @ 12Z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200">
                <a:solidFill>
                  <a:schemeClr val="dk1"/>
                </a:solidFill>
              </a:rPr>
              <a:t>2, 2020 @ 0Z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200">
                <a:solidFill>
                  <a:schemeClr val="dk1"/>
                </a:solidFill>
              </a:rPr>
              <a:t>2, 2020 @ 12Z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200">
                <a:solidFill>
                  <a:schemeClr val="dk1"/>
                </a:solidFill>
              </a:rPr>
              <a:t>3, 2020 @ 0Z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200">
                <a:solidFill>
                  <a:schemeClr val="dk1"/>
                </a:solidFill>
              </a:rPr>
              <a:t>3, 2020 @ 12Z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INIT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</a:t>
            </a:r>
            <a:r>
              <a:rPr lang="en" sz="3000"/>
              <a:t>_TIME_FMT = %Y%m%d%H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</a:t>
            </a:r>
            <a:r>
              <a:rPr lang="en" sz="3000"/>
              <a:t>_BEG = </a:t>
            </a:r>
            <a:r>
              <a:rPr lang="en" sz="3000">
                <a:solidFill>
                  <a:srgbClr val="000000"/>
                </a:solidFill>
              </a:rPr>
              <a:t>2020030112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</a:t>
            </a:r>
            <a:r>
              <a:rPr lang="en" sz="3000"/>
              <a:t>_END = </a:t>
            </a:r>
            <a:r>
              <a:rPr lang="en" sz="3000">
                <a:solidFill>
                  <a:srgbClr val="000000"/>
                </a:solidFill>
              </a:rPr>
              <a:t>2020030318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</a:t>
            </a:r>
            <a:r>
              <a:rPr lang="en" sz="3000">
                <a:solidFill>
                  <a:srgbClr val="000000"/>
                </a:solidFill>
              </a:rPr>
              <a:t>_INCREMENT = 43200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[config]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LEAD_SEQ = 3, 6</a:t>
            </a:r>
            <a:endParaRPr sz="4600">
              <a:solidFill>
                <a:srgbClr val="000000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3435700" y="3505200"/>
            <a:ext cx="38661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hours if units left unspecified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11700" y="-304800"/>
            <a:ext cx="8520600" cy="5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[config]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LEAD_SEQ = 15M, 30M</a:t>
            </a:r>
            <a:endParaRPr sz="4600">
              <a:solidFill>
                <a:srgbClr val="000000"/>
              </a:solidFill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4815300" y="3408950"/>
            <a:ext cx="12834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minutes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11700" y="1773425"/>
            <a:ext cx="3887100" cy="3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700" y="1769550"/>
            <a:ext cx="18627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METplus Configuration Methods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825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Create a configuration file that is specific to you and your environment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user.system.conf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[dir]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OUTPUT_BASE = /data/output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MET_INSTALL_DIR = /usr/local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INPUT_BASE = /data/input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[config]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LOG_LEVEL = DEBUG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85425" y="1908250"/>
            <a:ext cx="6768900" cy="792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master_metplus.py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-c /metplus/METplus/parm/use_cases/met_tool_wrapper/Example/Example.conf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-c /metplus/user.system.conf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ctrTitle"/>
          </p:nvPr>
        </p:nvSpPr>
        <p:spPr>
          <a:xfrm>
            <a:off x="311700" y="-762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[config]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LOOP_BY = VALID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VALID_TIME_FMT = %Y%m%d%H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VALID_BEG = </a:t>
            </a:r>
            <a:r>
              <a:rPr lang="en" sz="2300">
                <a:solidFill>
                  <a:srgbClr val="000000"/>
                </a:solidFill>
              </a:rPr>
              <a:t>2020030112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VALID_END = 2020030200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VALID_INCREMENT = 12H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LEAD_SEQ = 3, 6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ctrTitle"/>
          </p:nvPr>
        </p:nvSpPr>
        <p:spPr>
          <a:xfrm>
            <a:off x="311700" y="-762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[config]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LOOP_BY = VALID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VALID_TIME_FMT = %Y%m%d%H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VALID_BEG = </a:t>
            </a:r>
            <a:r>
              <a:rPr lang="en" sz="2300">
                <a:solidFill>
                  <a:srgbClr val="000000"/>
                </a:solidFill>
              </a:rPr>
              <a:t>2020030112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VALID_END = 2020030200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VALID_INCREMENT = 12H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LEAD_SEQ = 3, 6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4093400" y="-25"/>
            <a:ext cx="4956900" cy="5143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1, 2020 @ 9Z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3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1, 2020 @ 12Z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1, 2020 @ 6Z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6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1, 2020 @ 12Z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1, 2020 @ 21Z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3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2, 2020 @ 0Z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1, 2020 @ 18Z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6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2, 2020 @ 0Z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0" y="-762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[config]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LOOP_BY = INIT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</a:t>
            </a:r>
            <a:r>
              <a:rPr lang="en" sz="2300"/>
              <a:t>_TIME_FMT = %Y%m%d%H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</a:t>
            </a:r>
            <a:r>
              <a:rPr lang="en" sz="2300"/>
              <a:t>_BEG = </a:t>
            </a:r>
            <a:r>
              <a:rPr lang="en" sz="2300">
                <a:solidFill>
                  <a:srgbClr val="000000"/>
                </a:solidFill>
              </a:rPr>
              <a:t>2020030112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</a:t>
            </a:r>
            <a:r>
              <a:rPr lang="en" sz="2300"/>
              <a:t>_END = 2020030200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</a:t>
            </a:r>
            <a:r>
              <a:rPr lang="en" sz="2300"/>
              <a:t>_INCREMENT = 12H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LEAD_SEQ = 3, 6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ctrTitle"/>
          </p:nvPr>
        </p:nvSpPr>
        <p:spPr>
          <a:xfrm>
            <a:off x="311700" y="-76200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[config]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LOOP_BY = INIT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INIT_TIME_FMT = %Y%m%d%H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INIT_BEG = </a:t>
            </a:r>
            <a:r>
              <a:rPr lang="en" sz="2300">
                <a:solidFill>
                  <a:srgbClr val="000000"/>
                </a:solidFill>
              </a:rPr>
              <a:t>2020030112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INIT_END = 2020030200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INIT_INCREMENT = 12H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LEAD_SEQ = 3, 6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4093400" y="-25"/>
            <a:ext cx="4956900" cy="5143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1, 2020 @ 12Z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3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1, 2020 @ 15Z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1, 2020 @ 12Z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6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1, 2020 @ 18Z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2, 2020 @ 0Z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3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, 2020 @ 3Z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Init:    </a:t>
            </a:r>
            <a:r>
              <a:rPr b="1" lang="en" sz="2200">
                <a:solidFill>
                  <a:schemeClr val="dk1"/>
                </a:solidFill>
              </a:rPr>
              <a:t>March </a:t>
            </a:r>
            <a:r>
              <a:rPr b="1" lang="en" sz="2100">
                <a:solidFill>
                  <a:schemeClr val="dk1"/>
                </a:solidFill>
              </a:rPr>
              <a:t>2, 2020 @ 0Z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Lead: 6 hours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Valid: </a:t>
            </a:r>
            <a:r>
              <a:rPr lang="en" sz="2200">
                <a:solidFill>
                  <a:schemeClr val="dk1"/>
                </a:solidFill>
              </a:rPr>
              <a:t>March </a:t>
            </a:r>
            <a:r>
              <a:rPr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, 2020 @ 6Z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11700" y="2731200"/>
            <a:ext cx="6016500" cy="21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1700" y="2741475"/>
            <a:ext cx="5522700" cy="3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METplus Configuration Methods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9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Create a configuration file that is specific to you and your environment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Modify the variables under parm/metplus_config directly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METplus/parm/metplus_config/metplus_system.conf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[dir]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OUTPUT_BASE = /data/bobs_output_base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METplus Configuration 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Create a configuration file that is specific to you and your environment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Modify the variables under parm/metplus_config directly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Set </a:t>
            </a:r>
            <a:r>
              <a:rPr b="1" lang="en"/>
              <a:t>the variable directly on the command line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187550" y="3416875"/>
            <a:ext cx="6768900" cy="1152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master_metplus.py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-c /metplus/METplus/parm/use_cases/met_tool_wrapper/Example/Example.conf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-c dir.MET_INSTALL_DIR=/usr/local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-c dir.INPUT_BASE=/data/input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-c dir.OUTPUT_BASE=/data/output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910600" y="2943525"/>
            <a:ext cx="3322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 &lt;section&gt;.&lt;variable_name&gt;=&lt;value&gt;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ls /usr/local/met/bin/*</a:t>
            </a:r>
            <a:endParaRPr b="1" u="sng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ascii2nc              grid_diag             mode                   plot_data_plane      rmw_analysis        tc_pairs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ensemble_stat    grid_stat              mode_analysis    plot_mode_field      series_analysis     tc_rmw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gen_vx_mask     gsid2mpr             modis_regrid       plot_point_obs        shift_data_plane    tc_stat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gis_dump_dbf     gsidens2orank    mtd                      point2grid                stat_analysis         wavelet_stat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gis_dump_shp     lidar2nc              pb2nc                  point_stat                 tc_dland                wwmca_plot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gis_dump_shx     madis2nc           pcp_combine       regrid_data_plane    tc_gen                  wwmca_regrid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239700" y="2571750"/>
            <a:ext cx="8520600" cy="14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Common </a:t>
            </a:r>
            <a:r>
              <a:rPr lang="en" sz="4400"/>
              <a:t>Configuration Variables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Part 1: Timing Control</a:t>
            </a:r>
            <a:endParaRPr sz="3800"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83725" y="1826000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METplus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25" y="124550"/>
            <a:ext cx="4118550" cy="1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88225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</a:t>
            </a:r>
            <a:r>
              <a:rPr b="1" lang="en" sz="3000" u="sng">
                <a:highlight>
                  <a:srgbClr val="00FF00"/>
                </a:highlight>
              </a:rPr>
              <a:t>VALID</a:t>
            </a:r>
            <a:endParaRPr b="1" sz="3000" u="sng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_TIME_FMT = %Y%m%d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_BEG = 20200201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_END = 20200203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_INCREMENT = 1D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0" y="88225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</a:t>
            </a:r>
            <a:r>
              <a:rPr b="1" lang="en" sz="3000" u="sng">
                <a:highlight>
                  <a:srgbClr val="00FF00"/>
                </a:highlight>
              </a:rPr>
              <a:t>REALTIME</a:t>
            </a:r>
            <a:endParaRPr b="1" sz="3000" u="sng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_TIME_FMT = %Y%m%d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_BEG = 20200201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_END = 20200203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00FF00"/>
                </a:highlight>
              </a:rPr>
              <a:t>VALID</a:t>
            </a:r>
            <a:r>
              <a:rPr lang="en" sz="3000"/>
              <a:t>_INCREMENT = 1D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88225"/>
            <a:ext cx="8520600" cy="5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[config]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LOOP_BY = </a:t>
            </a:r>
            <a:r>
              <a:rPr b="1" lang="en" sz="3000" u="sng">
                <a:highlight>
                  <a:srgbClr val="00FF00"/>
                </a:highlight>
              </a:rPr>
              <a:t>INIT</a:t>
            </a:r>
            <a:endParaRPr b="1" sz="3000" u="sng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_TIME_FMT = %Y%m%d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_BEG = 20200301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_END = 20200303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00FF00"/>
                </a:highlight>
              </a:rPr>
              <a:t>INIT</a:t>
            </a:r>
            <a:r>
              <a:rPr lang="en" sz="3000"/>
              <a:t>_INCREMENT = 1D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