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72" r:id="rId6"/>
    <p:sldId id="263" r:id="rId7"/>
    <p:sldId id="273" r:id="rId8"/>
    <p:sldId id="260" r:id="rId9"/>
    <p:sldId id="261" r:id="rId10"/>
    <p:sldId id="264" r:id="rId11"/>
    <p:sldId id="265" r:id="rId12"/>
    <p:sldId id="266" r:id="rId13"/>
    <p:sldId id="267" r:id="rId14"/>
    <p:sldId id="274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5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7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24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0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2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0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6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2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8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8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6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6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1A1F80-1171-449E-832F-BD4ABC2B16D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6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50E4-19EF-46A4-92FA-B9C488280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Retail Sales with SARIMA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3B917-9B8B-63EB-EDDC-16437A6A3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Culhane</a:t>
            </a:r>
          </a:p>
          <a:p>
            <a:r>
              <a:rPr lang="en-US" dirty="0"/>
              <a:t>DSC 630-T301</a:t>
            </a:r>
          </a:p>
          <a:p>
            <a:r>
              <a:rPr lang="en-US" dirty="0"/>
              <a:t>Professor Andrew Hua</a:t>
            </a:r>
          </a:p>
        </p:txBody>
      </p:sp>
    </p:spTree>
    <p:extLst>
      <p:ext uri="{BB962C8B-B14F-4D97-AF65-F5344CB8AC3E}">
        <p14:creationId xmlns:p14="http://schemas.microsoft.com/office/powerpoint/2010/main" val="1907342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0C28-049B-0AFF-3787-A0514A97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5181331"/>
          </a:xfrm>
        </p:spPr>
        <p:txBody>
          <a:bodyPr>
            <a:normAutofit/>
          </a:bodyPr>
          <a:lstStyle/>
          <a:p>
            <a:r>
              <a:rPr lang="en-US" sz="3200" dirty="0"/>
              <a:t>Results and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FD4E-CB73-6802-3EC7-290102252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550" y="685800"/>
            <a:ext cx="6885471" cy="354042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Results compared visually and using root mean squared error (RMSE) and mean absolute error (MAE)</a:t>
            </a:r>
          </a:p>
          <a:p>
            <a:pPr lvl="1"/>
            <a:r>
              <a:rPr lang="en-US" sz="1800" dirty="0"/>
              <a:t>Standard deviations of weekly sales and median values for each store and department were included to inform interpretation</a:t>
            </a:r>
          </a:p>
          <a:p>
            <a:pPr lvl="1"/>
            <a:r>
              <a:rPr lang="en-US" sz="1800" dirty="0"/>
              <a:t>Mean not included due to holiday outliers</a:t>
            </a:r>
          </a:p>
          <a:p>
            <a:r>
              <a:rPr lang="en-US" sz="2200" dirty="0"/>
              <a:t>MAE consistently a fraction of standard deviation and median values</a:t>
            </a:r>
          </a:p>
          <a:p>
            <a:r>
              <a:rPr lang="en-US" sz="2200" dirty="0"/>
              <a:t>RMSE carries higher penalties for errors and tended to be larger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9430D-972A-8846-CAE1-C1F232BE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119" y="4554579"/>
            <a:ext cx="3993261" cy="98419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BF521-9C16-3B94-1F7E-3AE024113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049" y="4557742"/>
            <a:ext cx="3999182" cy="98755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5A93AB-638F-A6F1-936B-9E5AA1D5327D}"/>
              </a:ext>
            </a:extLst>
          </p:cNvPr>
          <p:cNvSpPr txBox="1"/>
          <p:nvPr/>
        </p:nvSpPr>
        <p:spPr>
          <a:xfrm>
            <a:off x="3965758" y="4144370"/>
            <a:ext cx="19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SARIMAX Metrics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ED469-FF01-C332-CF44-453B7CD61768}"/>
              </a:ext>
            </a:extLst>
          </p:cNvPr>
          <p:cNvSpPr txBox="1"/>
          <p:nvPr/>
        </p:nvSpPr>
        <p:spPr>
          <a:xfrm>
            <a:off x="8642771" y="4144370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auto_arima Metrics</a:t>
            </a:r>
          </a:p>
        </p:txBody>
      </p:sp>
    </p:spTree>
    <p:extLst>
      <p:ext uri="{BB962C8B-B14F-4D97-AF65-F5344CB8AC3E}">
        <p14:creationId xmlns:p14="http://schemas.microsoft.com/office/powerpoint/2010/main" val="248700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639E-828D-FEEF-47C3-4911EC68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 dirty="0"/>
              <a:t>Store 1, Department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A64E-0601-24BC-8AC8-067838FFB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r>
              <a:rPr lang="en-US" dirty="0"/>
              <a:t>Predictions tended to undershoot the actual data</a:t>
            </a:r>
          </a:p>
          <a:p>
            <a:pPr lvl="1"/>
            <a:r>
              <a:rPr lang="en-US" dirty="0"/>
              <a:t>Otherwise followed trends well</a:t>
            </a:r>
          </a:p>
          <a:p>
            <a:r>
              <a:rPr lang="en-US" dirty="0"/>
              <a:t>Non-holiday sales tending to range between $10,000 and $20,000</a:t>
            </a:r>
          </a:p>
          <a:p>
            <a:pPr lvl="1"/>
            <a:r>
              <a:rPr lang="en-US" dirty="0"/>
              <a:t>Store type tending to have the highest sales volume</a:t>
            </a:r>
          </a:p>
          <a:p>
            <a:endParaRPr lang="en-US" dirty="0"/>
          </a:p>
        </p:txBody>
      </p:sp>
      <p:pic>
        <p:nvPicPr>
          <p:cNvPr id="5" name="Picture 4" descr="A graph with blue lines and red lines&#10;&#10;Description automatically generated">
            <a:extLst>
              <a:ext uri="{FF2B5EF4-FFF2-40B4-BE49-F238E27FC236}">
                <a16:creationId xmlns:a16="http://schemas.microsoft.com/office/drawing/2014/main" id="{0DC17724-11E0-D5B7-45A8-2A648DF01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32" y="645285"/>
            <a:ext cx="2973501" cy="2520043"/>
          </a:xfrm>
          <a:prstGeom prst="roundRect">
            <a:avLst>
              <a:gd name="adj" fmla="val 43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0"/>
              </a:srgbClr>
            </a:innerShdw>
          </a:effectLst>
        </p:spPr>
      </p:pic>
      <p:pic>
        <p:nvPicPr>
          <p:cNvPr id="7" name="Picture 6" descr="A graph of a graph showing a blue line with red lines&#10;&#10;Description automatically generated with medium confidence">
            <a:extLst>
              <a:ext uri="{FF2B5EF4-FFF2-40B4-BE49-F238E27FC236}">
                <a16:creationId xmlns:a16="http://schemas.microsoft.com/office/drawing/2014/main" id="{3992B96B-D241-25B4-EA89-8B0643211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206" y="3423522"/>
            <a:ext cx="2899553" cy="2457372"/>
          </a:xfrm>
          <a:prstGeom prst="roundRect">
            <a:avLst>
              <a:gd name="adj" fmla="val 43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1817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C5D6-AD37-3258-FA69-937B6667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 dirty="0"/>
              <a:t>Store 3, Department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D2B01-3D71-32E3-0A12-80CD806DC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r>
              <a:rPr lang="en-US" dirty="0"/>
              <a:t>Projections tended to overshoot the actual data</a:t>
            </a:r>
          </a:p>
          <a:p>
            <a:pPr lvl="1"/>
            <a:r>
              <a:rPr lang="en-US" dirty="0"/>
              <a:t>Otherwise followed trends well</a:t>
            </a:r>
          </a:p>
          <a:p>
            <a:r>
              <a:rPr lang="en-US" dirty="0"/>
              <a:t>Non-holiday sales ranging between $4,000 and $6,000</a:t>
            </a:r>
          </a:p>
          <a:p>
            <a:pPr lvl="1"/>
            <a:r>
              <a:rPr lang="en-US" dirty="0"/>
              <a:t>Store type tending to have the lowest sales volume</a:t>
            </a:r>
          </a:p>
          <a:p>
            <a:endParaRPr lang="en-US" dirty="0"/>
          </a:p>
        </p:txBody>
      </p:sp>
      <p:pic>
        <p:nvPicPr>
          <p:cNvPr id="5" name="Picture 4" descr="A graph with green lines and red lines&#10;&#10;Description automatically generated">
            <a:extLst>
              <a:ext uri="{FF2B5EF4-FFF2-40B4-BE49-F238E27FC236}">
                <a16:creationId xmlns:a16="http://schemas.microsoft.com/office/drawing/2014/main" id="{099EC70D-D84B-C288-F3C5-5923B2A9D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833" y="645285"/>
            <a:ext cx="2982299" cy="2520043"/>
          </a:xfrm>
          <a:prstGeom prst="roundRect">
            <a:avLst>
              <a:gd name="adj" fmla="val 43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0"/>
              </a:srgbClr>
            </a:innerShdw>
          </a:effectLst>
        </p:spPr>
      </p:pic>
      <p:pic>
        <p:nvPicPr>
          <p:cNvPr id="7" name="Picture 6" descr="A graph with green lines and red lines&#10;&#10;Description automatically generated">
            <a:extLst>
              <a:ext uri="{FF2B5EF4-FFF2-40B4-BE49-F238E27FC236}">
                <a16:creationId xmlns:a16="http://schemas.microsoft.com/office/drawing/2014/main" id="{9F132E53-ED9A-2A14-AA73-2AF0E5DAE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916" y="3423522"/>
            <a:ext cx="2908133" cy="2457372"/>
          </a:xfrm>
          <a:prstGeom prst="roundRect">
            <a:avLst>
              <a:gd name="adj" fmla="val 43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1194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8096EF-1A25-6221-70DE-8B15DF5C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Store 30, Department 1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392AA56-4BF0-10F6-9228-0E7441FCA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666999"/>
            <a:ext cx="5747778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Projections mimicked behavior in September 2011</a:t>
            </a:r>
          </a:p>
          <a:p>
            <a:pPr lvl="1"/>
            <a:r>
              <a:rPr lang="en-US" dirty="0"/>
              <a:t>Responsible for large deviation between projections and actual weekly sales data</a:t>
            </a:r>
          </a:p>
          <a:p>
            <a:pPr lvl="1"/>
            <a:r>
              <a:rPr lang="en-US" dirty="0"/>
              <a:t>Possibly due to influence of exogenous economic data</a:t>
            </a:r>
          </a:p>
          <a:p>
            <a:r>
              <a:rPr lang="en-US" dirty="0"/>
              <a:t>Projections tended to undershoot the data</a:t>
            </a:r>
          </a:p>
          <a:p>
            <a:r>
              <a:rPr lang="en-US" dirty="0"/>
              <a:t>Non-holiday sales ranging between $8,000 and $11,000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5C85C5F-0E31-4DF5-1891-4D8BFC7B7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408" y="645285"/>
            <a:ext cx="2991149" cy="2520043"/>
          </a:xfrm>
          <a:prstGeom prst="roundRect">
            <a:avLst>
              <a:gd name="adj" fmla="val 43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0"/>
              </a:srgbClr>
            </a:innerShdw>
            <a:softEdge rad="0"/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24CEE6F-2490-DC97-A20E-9550D56AE0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065261" y="3423522"/>
            <a:ext cx="2925442" cy="2457372"/>
          </a:xfrm>
          <a:prstGeom prst="roundRect">
            <a:avLst>
              <a:gd name="adj" fmla="val 43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0"/>
              </a:srgbClr>
            </a:innerShdw>
          </a:effec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60AEB31-61A8-679E-57DE-7D5435489D3A}"/>
              </a:ext>
            </a:extLst>
          </p:cNvPr>
          <p:cNvSpPr/>
          <p:nvPr/>
        </p:nvSpPr>
        <p:spPr>
          <a:xfrm>
            <a:off x="10570818" y="2327965"/>
            <a:ext cx="335955" cy="339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2BFFA5-64E5-B682-05DC-6C290C79E15F}"/>
              </a:ext>
            </a:extLst>
          </p:cNvPr>
          <p:cNvSpPr/>
          <p:nvPr/>
        </p:nvSpPr>
        <p:spPr>
          <a:xfrm>
            <a:off x="9711635" y="2219739"/>
            <a:ext cx="335955" cy="339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D431B7-41A6-4798-0E57-1D55BB1B4158}"/>
              </a:ext>
            </a:extLst>
          </p:cNvPr>
          <p:cNvSpPr/>
          <p:nvPr/>
        </p:nvSpPr>
        <p:spPr>
          <a:xfrm>
            <a:off x="10539711" y="5069233"/>
            <a:ext cx="335955" cy="339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ED844C3-3C3B-2F50-6CF9-0A86E22910DB}"/>
              </a:ext>
            </a:extLst>
          </p:cNvPr>
          <p:cNvSpPr/>
          <p:nvPr/>
        </p:nvSpPr>
        <p:spPr>
          <a:xfrm>
            <a:off x="9711635" y="4990204"/>
            <a:ext cx="335955" cy="339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7E1FEF-46E5-68CD-C563-4BE965FBD989}"/>
              </a:ext>
            </a:extLst>
          </p:cNvPr>
          <p:cNvSpPr/>
          <p:nvPr/>
        </p:nvSpPr>
        <p:spPr>
          <a:xfrm>
            <a:off x="8852452" y="2107094"/>
            <a:ext cx="335955" cy="339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A93298-4508-79D4-D32D-9CC520C2C189}"/>
              </a:ext>
            </a:extLst>
          </p:cNvPr>
          <p:cNvSpPr/>
          <p:nvPr/>
        </p:nvSpPr>
        <p:spPr>
          <a:xfrm>
            <a:off x="8852452" y="4842772"/>
            <a:ext cx="335955" cy="339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9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C78354C-C1EB-4317-9DC2-7A4AE1F13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7F3000C-E62F-41EF-B26C-43740EDE1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8B8C31FF-E28B-4902-9070-E4ED1395D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168F2688-1110-4BC0-9AAC-10D74DE36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5CD49FE9-A25C-4E16-8AEA-68DD419A5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14F1D10A-5169-4727-8DC0-69AF6E62F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CDEAD526-E7EB-4732-B1B5-8A4AE74FC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5F0215-7F13-BE6B-D951-541FE8E2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Influence of Economic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82A68-9194-BBE5-9538-DF314CC1E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2168939"/>
            <a:ext cx="4074345" cy="36222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Fuel data was not used in the model due to it being the national average instead of a local average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Holiday flags correlate to large spikes in sales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Trends in local unemployment and temperature helped inform model projections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Markdown field removed for lack of data before November 2011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Local Consumer Price Index followed similar trajectories for each store</a:t>
            </a:r>
          </a:p>
        </p:txBody>
      </p:sp>
      <p:pic>
        <p:nvPicPr>
          <p:cNvPr id="9" name="Content Placeholder 8" descr="A graph of different colors and numbers&#10;&#10;Description automatically generated with medium confidence">
            <a:extLst>
              <a:ext uri="{FF2B5EF4-FFF2-40B4-BE49-F238E27FC236}">
                <a16:creationId xmlns:a16="http://schemas.microsoft.com/office/drawing/2014/main" id="{40EABDFA-0CA3-73C6-7CD1-9F5CDDC392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53911" y="645285"/>
            <a:ext cx="3045369" cy="2520043"/>
          </a:xfrm>
          <a:prstGeom prst="roundRect">
            <a:avLst>
              <a:gd name="adj" fmla="val 43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0"/>
              </a:srgbClr>
            </a:innerShdw>
          </a:effectLst>
        </p:spPr>
      </p:pic>
      <p:pic>
        <p:nvPicPr>
          <p:cNvPr id="6" name="Picture 5" descr="A graph of a number of unemployment rates&#10;&#10;Description automatically generated">
            <a:extLst>
              <a:ext uri="{FF2B5EF4-FFF2-40B4-BE49-F238E27FC236}">
                <a16:creationId xmlns:a16="http://schemas.microsoft.com/office/drawing/2014/main" id="{04515211-F722-125F-B177-D82AF5C7B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170" y="3423522"/>
            <a:ext cx="2590935" cy="2254113"/>
          </a:xfrm>
          <a:prstGeom prst="roundRect">
            <a:avLst>
              <a:gd name="adj" fmla="val 43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0"/>
              </a:srgbClr>
            </a:innerShdw>
          </a:effectLst>
        </p:spPr>
      </p:pic>
      <p:pic>
        <p:nvPicPr>
          <p:cNvPr id="11" name="Picture 10" descr="A graph showing the value of a company&#10;&#10;Description automatically generated">
            <a:extLst>
              <a:ext uri="{FF2B5EF4-FFF2-40B4-BE49-F238E27FC236}">
                <a16:creationId xmlns:a16="http://schemas.microsoft.com/office/drawing/2014/main" id="{20B622CA-B808-E6F8-5147-1C8EE3600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9300" y="3423522"/>
            <a:ext cx="2603722" cy="2200144"/>
          </a:xfrm>
          <a:prstGeom prst="roundRect">
            <a:avLst>
              <a:gd name="adj" fmla="val 43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4813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3A3B-03A5-AF40-D16F-11FB6ADB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D229C-36FE-2E28-3254-289C2DB9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SARIMA modeling was a good choice for retail sales projections</a:t>
            </a:r>
          </a:p>
          <a:p>
            <a:r>
              <a:rPr lang="en-US" dirty="0"/>
              <a:t>Additional data would make model creation more robust</a:t>
            </a:r>
          </a:p>
          <a:p>
            <a:r>
              <a:rPr lang="en-US" dirty="0"/>
              <a:t>SARIMAX models are more efficient but require parameters to be specified</a:t>
            </a:r>
          </a:p>
          <a:p>
            <a:pPr lvl="1"/>
            <a:r>
              <a:rPr lang="en-US" dirty="0"/>
              <a:t>Better for individual creations</a:t>
            </a:r>
          </a:p>
          <a:p>
            <a:r>
              <a:rPr lang="en-US" dirty="0"/>
              <a:t>auto_arima models require less input but are more expensive computationally</a:t>
            </a:r>
          </a:p>
          <a:p>
            <a:pPr lvl="1"/>
            <a:r>
              <a:rPr lang="en-US" dirty="0"/>
              <a:t>Better for creating many different models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871525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0672-35C5-AD71-20A0-40FE5C6F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D5F7-125C-0713-7B1B-F1E194F30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932768"/>
          </a:xfrm>
        </p:spPr>
        <p:txBody>
          <a:bodyPr>
            <a:normAutofit lnSpcReduction="10000"/>
          </a:bodyPr>
          <a:lstStyle/>
          <a:p>
            <a:pPr indent="-45720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Brownlee, J. (2019, August 21).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Gentle Introduction to SARIMA for Time Series Forecasting in Python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Retrieved from Machine Learning Mastery: https://machinelearningmastery.com/sarima-for-time-series-forecasting-in-python/</a:t>
            </a:r>
          </a:p>
          <a:p>
            <a:pPr indent="-45720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Justin, L. a. (2022, September 7).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to build ARIMA models in Python for time series forecasting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Youtube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https://youtu.be/-aCF0_wfVwY?si=zB6hYwpk5-N7MPZ4</a:t>
            </a:r>
          </a:p>
          <a:p>
            <a:pPr indent="-457200"/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SARIMAX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(2024, October 3). Retrieved from statsmodels: https://www.statsmodels.org/stable/generated/statsmodels.tsa.statespace.sarimax.SARIMAX.html#statsmodels.tsa.statespace.sarimax.SARIMAX</a:t>
            </a:r>
          </a:p>
          <a:p>
            <a:pPr indent="-45720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Singh, M. (2017).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Retail Data Analytics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Retrieved from Kaggle: https://www.kaggle.com/datasets/manjeetsingh/retaildataset</a:t>
            </a:r>
          </a:p>
          <a:p>
            <a:pPr indent="-457200"/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TeKnowledGeeK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(2021, October 21).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Series Forecasting using SARIMAX and compared with ARIMA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Youtube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https://youtu.be/JO0gFP_q4uc?si=HAYi1WxAkZWEM3yp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5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3291-71C0-39FC-96A0-DBB92AB3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2818-9944-3B29-1C27-D4CC77110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 sales modeling helps retailers make decisions about staffing and inventory</a:t>
            </a:r>
          </a:p>
          <a:p>
            <a:r>
              <a:rPr lang="en-US" dirty="0"/>
              <a:t>Higher quality models would be business assets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2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EC4F-BA75-E259-663B-F0D4396F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SARIMA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24B00-5180-91BB-5821-A8D088D3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Seasonal Autoregressive Integrated Moving Average</a:t>
            </a:r>
          </a:p>
          <a:p>
            <a:pPr lvl="1"/>
            <a:r>
              <a:rPr lang="en-US" dirty="0"/>
              <a:t>“Seasons” defined for periods of repetition to capture</a:t>
            </a:r>
          </a:p>
          <a:p>
            <a:pPr lvl="1"/>
            <a:r>
              <a:rPr lang="en-US" dirty="0"/>
              <a:t>Auto-regresses data within small windows</a:t>
            </a:r>
          </a:p>
          <a:p>
            <a:pPr lvl="1"/>
            <a:r>
              <a:rPr lang="en-US" dirty="0"/>
              <a:t>Error in model building kept track of using moving averages</a:t>
            </a:r>
          </a:p>
          <a:p>
            <a:pPr lvl="1"/>
            <a:r>
              <a:rPr lang="en-US" dirty="0"/>
              <a:t>Integration via differentiation of data for smoothing</a:t>
            </a:r>
          </a:p>
          <a:p>
            <a:r>
              <a:rPr lang="en-US" dirty="0"/>
              <a:t>Uses time series data</a:t>
            </a:r>
          </a:p>
          <a:p>
            <a:r>
              <a:rPr lang="en-US" dirty="0"/>
              <a:t>Can make use of external/exogenous information</a:t>
            </a:r>
          </a:p>
        </p:txBody>
      </p:sp>
    </p:spTree>
    <p:extLst>
      <p:ext uri="{BB962C8B-B14F-4D97-AF65-F5344CB8AC3E}">
        <p14:creationId xmlns:p14="http://schemas.microsoft.com/office/powerpoint/2010/main" val="198090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68E0-1CFB-5DE0-A0C2-AD704DC9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Selection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95CB-BFD1-8109-9D74-15E6BA2AE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47534"/>
          </a:xfrm>
        </p:spPr>
        <p:txBody>
          <a:bodyPr>
            <a:normAutofit/>
          </a:bodyPr>
          <a:lstStyle/>
          <a:p>
            <a:r>
              <a:rPr lang="en-US" dirty="0"/>
              <a:t>Used retail sales data from an anonymized retail chain in three CSVs:</a:t>
            </a:r>
          </a:p>
          <a:p>
            <a:pPr lvl="1"/>
            <a:r>
              <a:rPr lang="en-US" dirty="0"/>
              <a:t>stores.csv contained information on the stores</a:t>
            </a:r>
          </a:p>
          <a:p>
            <a:pPr lvl="1"/>
            <a:r>
              <a:rPr lang="en-US" dirty="0"/>
              <a:t>features.csv contained weekly economic sales data for each store</a:t>
            </a:r>
          </a:p>
          <a:p>
            <a:pPr lvl="2"/>
            <a:r>
              <a:rPr lang="en-US" dirty="0"/>
              <a:t>Area temperature, fuel price, consumer price index value, unemployment rate, and holiday</a:t>
            </a:r>
          </a:p>
          <a:p>
            <a:pPr lvl="1"/>
            <a:r>
              <a:rPr lang="en-US" dirty="0"/>
              <a:t>sales.csv contained weekly sales information for each department</a:t>
            </a:r>
          </a:p>
          <a:p>
            <a:pPr lvl="1"/>
            <a:r>
              <a:rPr lang="en-US" dirty="0"/>
              <a:t>Found on Kaggle (Singh)</a:t>
            </a:r>
          </a:p>
          <a:p>
            <a:r>
              <a:rPr lang="en-US" dirty="0"/>
              <a:t>Merged to create a dataset where each row represented one week in one department with its sales data, economic information, and store data</a:t>
            </a:r>
          </a:p>
        </p:txBody>
      </p:sp>
    </p:spTree>
    <p:extLst>
      <p:ext uri="{BB962C8B-B14F-4D97-AF65-F5344CB8AC3E}">
        <p14:creationId xmlns:p14="http://schemas.microsoft.com/office/powerpoint/2010/main" val="162362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ED77-716D-EC10-499A-80C4EF22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Preparation: Exploration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6C3DBA76-68A2-5BCB-7A42-4B12797922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Plotted weekly sales for each department throughout the data</a:t>
            </a:r>
          </a:p>
          <a:p>
            <a:r>
              <a:rPr lang="en-US" dirty="0"/>
              <a:t>Store A has higher sales volume</a:t>
            </a:r>
          </a:p>
          <a:p>
            <a:r>
              <a:rPr lang="en-US" dirty="0"/>
              <a:t>Store C has mid-tier sales volume</a:t>
            </a:r>
          </a:p>
          <a:p>
            <a:r>
              <a:rPr lang="en-US" dirty="0"/>
              <a:t>Store B has lower sales volume</a:t>
            </a:r>
          </a:p>
          <a:p>
            <a:r>
              <a:rPr lang="en-US" dirty="0"/>
              <a:t>Decided to split stores into different datasets by store type</a:t>
            </a: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FE323D29-FABD-6C4F-466F-0B28FB6F9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7392" y="2220982"/>
            <a:ext cx="4668865" cy="38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4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0F08-27F8-2454-D505-8EA038C7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Preparation: Selecting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5FD7-8B01-7104-CDA7-AB74083B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models being used require time series data from a single group, so department 1 from stores 1 (A), 3 (B), and 30 (C), were chosen</a:t>
            </a:r>
          </a:p>
          <a:p>
            <a:r>
              <a:rPr lang="en-US" dirty="0"/>
              <a:t>Resulting subsets had 143 rows of data spanning from February 2010 through October 2012</a:t>
            </a:r>
          </a:p>
        </p:txBody>
      </p:sp>
    </p:spTree>
    <p:extLst>
      <p:ext uri="{BB962C8B-B14F-4D97-AF65-F5344CB8AC3E}">
        <p14:creationId xmlns:p14="http://schemas.microsoft.com/office/powerpoint/2010/main" val="429340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0B7B-A913-C250-A45E-78340195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Preparation: Training and Testing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4901-1380-7F37-D9CF-6A44C6C2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split into training and testing sets on April 1, 2012</a:t>
            </a:r>
          </a:p>
          <a:p>
            <a:r>
              <a:rPr lang="en-US" dirty="0"/>
              <a:t>Training data contained 113 rows, just under 80% of the total data</a:t>
            </a:r>
          </a:p>
          <a:p>
            <a:r>
              <a:rPr lang="en-US" dirty="0"/>
              <a:t>Testing data contained 30 rows, just over 20% of the total data</a:t>
            </a:r>
          </a:p>
          <a:p>
            <a:r>
              <a:rPr lang="en-US" dirty="0"/>
              <a:t>Allowed for multiple years of training data </a:t>
            </a:r>
          </a:p>
        </p:txBody>
      </p:sp>
    </p:spTree>
    <p:extLst>
      <p:ext uri="{BB962C8B-B14F-4D97-AF65-F5344CB8AC3E}">
        <p14:creationId xmlns:p14="http://schemas.microsoft.com/office/powerpoint/2010/main" val="315831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BE90-1FB6-5B4A-5021-A6D8C388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SARIMAX from statsmodels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3954-0BDD-F91E-FADB-E778392A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Endogenous Data: Time series data being projected</a:t>
            </a:r>
          </a:p>
          <a:p>
            <a:r>
              <a:rPr lang="en-US" dirty="0"/>
              <a:t>Exogenous Data: Additional contextual data</a:t>
            </a:r>
          </a:p>
          <a:p>
            <a:r>
              <a:rPr lang="en-US" dirty="0"/>
              <a:t>Order Parameters: (p, d, q)</a:t>
            </a:r>
          </a:p>
          <a:p>
            <a:r>
              <a:rPr lang="en-US" dirty="0"/>
              <a:t>Seasonal Order Parameters: (P, D, Q, m)</a:t>
            </a:r>
          </a:p>
          <a:p>
            <a:r>
              <a:rPr lang="en-US" dirty="0"/>
              <a:t>p/P and q/Q values chosen from analyzing ACF (q/Q) and PACF (p/P) plots</a:t>
            </a:r>
          </a:p>
          <a:p>
            <a:r>
              <a:rPr lang="en-US" dirty="0"/>
              <a:t>m (52) representing the amount of data each period</a:t>
            </a:r>
          </a:p>
        </p:txBody>
      </p:sp>
    </p:spTree>
    <p:extLst>
      <p:ext uri="{BB962C8B-B14F-4D97-AF65-F5344CB8AC3E}">
        <p14:creationId xmlns:p14="http://schemas.microsoft.com/office/powerpoint/2010/main" val="385128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FFBC-641D-D0AF-6317-2F77519A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auto_arima from pmdarima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EF0E-60D8-A960-2BE1-50F72697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Uses a step-by-step search algorithm to find the best parameters for p/P and q/Q</a:t>
            </a:r>
          </a:p>
          <a:p>
            <a:r>
              <a:rPr lang="en-US" dirty="0"/>
              <a:t>Minimum and maximum values for parameters can be set to create the search space</a:t>
            </a:r>
          </a:p>
          <a:p>
            <a:r>
              <a:rPr lang="en-US" dirty="0"/>
              <a:t>One model could be the selection from many models initially tested</a:t>
            </a:r>
          </a:p>
          <a:p>
            <a:pPr lvl="1"/>
            <a:r>
              <a:rPr lang="en-US" dirty="0"/>
              <a:t>Scored by either mean squared error or mean absolute error</a:t>
            </a:r>
          </a:p>
          <a:p>
            <a:r>
              <a:rPr lang="en-US" dirty="0"/>
              <a:t>Computationally expensive due to the number of models created</a:t>
            </a:r>
          </a:p>
          <a:p>
            <a:pPr lvl="1"/>
            <a:r>
              <a:rPr lang="en-US" dirty="0"/>
              <a:t>Can be limited using various parameters in the function</a:t>
            </a:r>
          </a:p>
        </p:txBody>
      </p:sp>
    </p:spTree>
    <p:extLst>
      <p:ext uri="{BB962C8B-B14F-4D97-AF65-F5344CB8AC3E}">
        <p14:creationId xmlns:p14="http://schemas.microsoft.com/office/powerpoint/2010/main" val="2228180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318</TotalTime>
  <Words>971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Corbel</vt:lpstr>
      <vt:lpstr>Parallax</vt:lpstr>
      <vt:lpstr>Modeling Retail Sales with SARIMA</vt:lpstr>
      <vt:lpstr>Introduction</vt:lpstr>
      <vt:lpstr>About SARIMA Modeling</vt:lpstr>
      <vt:lpstr>Data Selection and Preparation</vt:lpstr>
      <vt:lpstr>Data Preparation: Exploration</vt:lpstr>
      <vt:lpstr>Data Preparation: Selecting Stores</vt:lpstr>
      <vt:lpstr>Data Preparation: Training and Testing Sets</vt:lpstr>
      <vt:lpstr>SARIMAX from statsmodels</vt:lpstr>
      <vt:lpstr>auto_arima from pmdarima</vt:lpstr>
      <vt:lpstr>Results and Model Comparison</vt:lpstr>
      <vt:lpstr>Store 1, Department 1</vt:lpstr>
      <vt:lpstr>Store 3, Department 1</vt:lpstr>
      <vt:lpstr>Store 30, Department 1</vt:lpstr>
      <vt:lpstr>Influence of Economic Data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Culhane</dc:creator>
  <cp:lastModifiedBy>David Culhane</cp:lastModifiedBy>
  <cp:revision>5</cp:revision>
  <dcterms:created xsi:type="dcterms:W3CDTF">2024-11-10T18:00:15Z</dcterms:created>
  <dcterms:modified xsi:type="dcterms:W3CDTF">2024-11-10T23:19:02Z</dcterms:modified>
</cp:coreProperties>
</file>