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60" r:id="rId5"/>
    <p:sldId id="261" r:id="rId6"/>
    <p:sldId id="262" r:id="rId7"/>
    <p:sldId id="263" r:id="rId8"/>
    <p:sldId id="271" r:id="rId9"/>
    <p:sldId id="264" r:id="rId10"/>
    <p:sldId id="265" r:id="rId11"/>
    <p:sldId id="267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56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318E-878A-42D6-A5BE-1300B677412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C0A8FE0-9724-4DED-A9D9-42BB5B66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318E-878A-42D6-A5BE-1300B677412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C0A8FE0-9724-4DED-A9D9-42BB5B66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4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318E-878A-42D6-A5BE-1300B677412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C0A8FE0-9724-4DED-A9D9-42BB5B66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70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318E-878A-42D6-A5BE-1300B677412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C0A8FE0-9724-4DED-A9D9-42BB5B66F77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6170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318E-878A-42D6-A5BE-1300B677412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C0A8FE0-9724-4DED-A9D9-42BB5B66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81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318E-878A-42D6-A5BE-1300B677412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8FE0-9724-4DED-A9D9-42BB5B66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31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318E-878A-42D6-A5BE-1300B677412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8FE0-9724-4DED-A9D9-42BB5B66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35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318E-878A-42D6-A5BE-1300B677412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8FE0-9724-4DED-A9D9-42BB5B66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57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BFE318E-878A-42D6-A5BE-1300B677412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C0A8FE0-9724-4DED-A9D9-42BB5B66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8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318E-878A-42D6-A5BE-1300B677412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8FE0-9724-4DED-A9D9-42BB5B66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318E-878A-42D6-A5BE-1300B677412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C0A8FE0-9724-4DED-A9D9-42BB5B66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0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318E-878A-42D6-A5BE-1300B677412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8FE0-9724-4DED-A9D9-42BB5B66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1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318E-878A-42D6-A5BE-1300B677412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8FE0-9724-4DED-A9D9-42BB5B66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4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318E-878A-42D6-A5BE-1300B677412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8FE0-9724-4DED-A9D9-42BB5B66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318E-878A-42D6-A5BE-1300B677412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8FE0-9724-4DED-A9D9-42BB5B66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7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318E-878A-42D6-A5BE-1300B677412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8FE0-9724-4DED-A9D9-42BB5B66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5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318E-878A-42D6-A5BE-1300B677412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8FE0-9724-4DED-A9D9-42BB5B66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E318E-878A-42D6-A5BE-1300B677412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A8FE0-9724-4DED-A9D9-42BB5B66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12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datasets/govindaramsriram/energy-consumption-dataset-linear-regression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35E70-E55F-2F91-046A-8BDBABA746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Predicting Energy Consumption Using Linear Regression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613A9-2ED7-EA66-DDCD-97823C45F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Culhane</a:t>
            </a:r>
          </a:p>
        </p:txBody>
      </p:sp>
    </p:spTree>
    <p:extLst>
      <p:ext uri="{BB962C8B-B14F-4D97-AF65-F5344CB8AC3E}">
        <p14:creationId xmlns:p14="http://schemas.microsoft.com/office/powerpoint/2010/main" val="1575183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2473746-93F6-446E-8FE1-D2D80EE7F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CE7759D1-6E78-4433-99CE-74FE7DEBF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3D36ACC-2755-44AA-850E-CB2DD94A7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6E384FF-15B1-4D29-BF85-B6C698743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79" y="1"/>
            <a:ext cx="4641022" cy="6857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F65D57-8913-4B7E-8D1B-A9E1724E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ADF47C-7CA1-6913-D286-9FA8EB68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Breaking Down the Models: Residential Ridge Residuals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FDCA9DA-1C97-4C8D-BFA2-B1E6B3420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129FA-9314-30CA-3299-F422B9DD8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 dirty="0"/>
              <a:t>Average temperature had a small positive correlation with residual size</a:t>
            </a:r>
          </a:p>
          <a:p>
            <a:r>
              <a:rPr lang="en-US" sz="2000" dirty="0"/>
              <a:t>Square footage, appliances used, and number of occupants each had negative correlations with residual size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01C6CE-9A66-1FE3-822C-EDD483A1F50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790688" y="2002536"/>
            <a:ext cx="2084832" cy="17647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EFB651-E876-CC59-CF9C-2A19219E68D4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790687" y="4133087"/>
            <a:ext cx="2084832" cy="17647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7A0D24-6446-D3D7-6184-147E1935650D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939528" y="2002535"/>
            <a:ext cx="2084832" cy="17647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6CE7444-74E0-EA34-388D-4A1DA836B616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9939528" y="4133087"/>
            <a:ext cx="2084832" cy="176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80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FB872-1224-573B-C9FE-F42FD10EB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Evaluating the Models: Day of the Week Residuals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388A14-E2BE-4F6B-4469-2531D057B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5104843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Weekend residuals were smaller for the commercial ridge model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Weekend residuals were larger for the residential and industrial models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Model prediction trends hold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Residential tends to under-predict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Commercial slightly under-predicts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Industrial tends to over-predict</a:t>
            </a: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4752C48-F4CB-89DE-CFEB-A29C16CE93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7043933" y="1435431"/>
            <a:ext cx="4178419" cy="398034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00138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F3F5796-B2A7-49D5-8014-3C7411E60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495C7AB3-DDDA-4FA0-BF21-964CA7FB0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A587BB-1778-4DFA-8299-55EC69E75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DC8C9D7-A4DB-432E-ABE5-4B00662F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79" y="1"/>
            <a:ext cx="4641022" cy="6857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362065-0C36-4BF8-B280-5CF7013D0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4989B-6FBF-4459-5FFC-D0B75D2D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Evaluating the Models: Basic Linear Regression Residuals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C8F1801-B0E5-4E94-8FA9-8E8B71EEE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318A6-D097-42D5-B93E-CA1405559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 dirty="0"/>
              <a:t>Residual values are within 1 kWh of actual values</a:t>
            </a:r>
          </a:p>
          <a:p>
            <a:r>
              <a:rPr lang="en-US" sz="2000" dirty="0"/>
              <a:t>Commercial and Industrial basic linear regression models have a mixture of positive and negative residual values</a:t>
            </a:r>
          </a:p>
          <a:p>
            <a:r>
              <a:rPr lang="en-US" sz="2000" dirty="0"/>
              <a:t>Residential basic linear regression model tends to under-predict</a:t>
            </a:r>
          </a:p>
          <a:p>
            <a:r>
              <a:rPr lang="en-US" sz="2000" dirty="0"/>
              <a:t>RMSE and </a:t>
            </a:r>
            <a:r>
              <a:rPr lang="en-US" sz="2000" dirty="0" err="1"/>
              <a:t>MdAE</a:t>
            </a:r>
            <a:r>
              <a:rPr lang="en-US" sz="2000" dirty="0"/>
              <a:t> Values were low but larger than the values for the ridge models with their preferred alpha value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472E50-69DA-31D7-855C-1D91AADF7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2557" y="2486975"/>
            <a:ext cx="2124296" cy="1884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5A35BB-4269-9CB2-6A59-10B7AD977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2557" y="340637"/>
            <a:ext cx="2063157" cy="1866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7651E1-CDD9-4EAF-E912-A10A8F10DD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2557" y="4651281"/>
            <a:ext cx="2029206" cy="1926461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7588B00-85D7-76F4-6A28-D109F4308E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2480" y="5305549"/>
            <a:ext cx="4718892" cy="147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1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9F18-6D28-FC26-D120-69893BAC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79660-698B-9F88-F22C-B5805AC41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lasso linear regression model was low quality</a:t>
            </a:r>
          </a:p>
          <a:p>
            <a:r>
              <a:rPr lang="en-US" dirty="0"/>
              <a:t>The ridge linear regression models had high quality fits with “sweet spots” for the alpha hyperparameter</a:t>
            </a:r>
          </a:p>
          <a:p>
            <a:r>
              <a:rPr lang="en-US" dirty="0"/>
              <a:t>The basic linear regression model also had a high-quality fit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54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CDE0-9D46-9061-F0F7-C08182DF0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 &amp; Project Goal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0BFD4-A15D-8CE5-E13E-E09A2BE97B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B7D83-8F88-02AB-17D0-CE92BF6AB4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Electricity is consumed as it is generated</a:t>
            </a:r>
          </a:p>
          <a:p>
            <a:r>
              <a:rPr lang="en-US" dirty="0"/>
              <a:t>Electricity producers must consistently generate electricity</a:t>
            </a:r>
          </a:p>
          <a:p>
            <a:r>
              <a:rPr lang="en-US" dirty="0"/>
              <a:t>Storage for fuel is finite</a:t>
            </a:r>
          </a:p>
          <a:p>
            <a:r>
              <a:rPr lang="en-US" dirty="0"/>
              <a:t>Appropriate amounts of fuel need to be purchased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E440D-4813-6AE5-B3CB-41C08218C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/>
              <a:t>Project Goal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D06E4F-5EA4-7CCC-F40C-CC303777DAD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models to be used for projecting energy consumption</a:t>
            </a:r>
          </a:p>
          <a:p>
            <a:r>
              <a:rPr lang="en-US" dirty="0"/>
              <a:t>Model projections can be used to inform business decisions</a:t>
            </a:r>
          </a:p>
          <a:p>
            <a:pPr lvl="1"/>
            <a:r>
              <a:rPr lang="en-US" dirty="0"/>
              <a:t>Purchasing fuel</a:t>
            </a:r>
          </a:p>
          <a:p>
            <a:pPr lvl="1"/>
            <a:r>
              <a:rPr lang="en-US" dirty="0"/>
              <a:t>Adjusting rates to charge for power</a:t>
            </a:r>
          </a:p>
        </p:txBody>
      </p:sp>
    </p:spTree>
    <p:extLst>
      <p:ext uri="{BB962C8B-B14F-4D97-AF65-F5344CB8AC3E}">
        <p14:creationId xmlns:p14="http://schemas.microsoft.com/office/powerpoint/2010/main" val="428084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5A46-495F-342A-B993-2B9F8AC7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E13AD-0A25-3DBD-E8B5-2815794E4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7999853" cy="43996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was found on Kaggle at </a:t>
            </a:r>
            <a:r>
              <a:rPr lang="en-US" dirty="0">
                <a:effectLst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https://www.kaggle.com/datasets/govindaramsriram/energy-consumption-dataset-linear-regression/data</a:t>
            </a:r>
            <a:endParaRPr lang="en-US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Training data contained 1,000 rows while Testing data had 100 rows</a:t>
            </a:r>
          </a:p>
          <a:p>
            <a:r>
              <a:rPr lang="en-US" dirty="0">
                <a:cs typeface="Times New Roman" panose="02020603050405020304" pitchFamily="18" charset="0"/>
              </a:rPr>
              <a:t>Data was synthetically generated with constraints to produce realistic combinations of numbers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Done specifically for modeling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Point of Caution</a:t>
            </a:r>
          </a:p>
          <a:p>
            <a:r>
              <a:rPr lang="en-US" dirty="0">
                <a:cs typeface="Times New Roman" panose="02020603050405020304" pitchFamily="18" charset="0"/>
              </a:rPr>
              <a:t>Fields include building type, number of occupants, number of appliances, square footage, average temperature, day of the week, and energy consumption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3BAE3-D628-8F49-BF9B-77AFDA48A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4450" y="818714"/>
            <a:ext cx="3177783" cy="2404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14DD00-74A6-3BE0-E970-948B4CF6F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4450" y="3881428"/>
            <a:ext cx="3178245" cy="240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1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BD4E3-5D5E-E26B-2322-39C8949E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80B1E-50BC-C727-A9A5-90DC83E3F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and testing data was split by building type and then dummied to make sure all data was numeric</a:t>
            </a:r>
          </a:p>
          <a:p>
            <a:r>
              <a:rPr lang="en-US" dirty="0"/>
              <a:t>Data was standardized by converting to z-scores based on training data</a:t>
            </a:r>
          </a:p>
          <a:p>
            <a:pPr lvl="1"/>
            <a:r>
              <a:rPr lang="en-US" dirty="0"/>
              <a:t>Standardization done using Scikit-</a:t>
            </a:r>
            <a:r>
              <a:rPr lang="en-US" dirty="0" err="1"/>
              <a:t>Learn’s</a:t>
            </a:r>
            <a:r>
              <a:rPr lang="en-US" dirty="0"/>
              <a:t> </a:t>
            </a:r>
            <a:r>
              <a:rPr lang="en-US" dirty="0" err="1"/>
              <a:t>StandardScaler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7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5F3E-D30F-8BAC-D101-9A9E10EE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EF4E0-F2A5-6392-1561-F70314F99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Lasso and Ridge linear regression models were trained using the training data</a:t>
            </a:r>
          </a:p>
          <a:p>
            <a:pPr lvl="1"/>
            <a:r>
              <a:rPr lang="en-US" dirty="0"/>
              <a:t>20 values of alpha (coefficient of penalty term) were used between 0.01 and 1</a:t>
            </a:r>
          </a:p>
          <a:p>
            <a:r>
              <a:rPr lang="en-US" dirty="0"/>
              <a:t>Basic linear regression models were trained afterwards</a:t>
            </a:r>
          </a:p>
          <a:p>
            <a:r>
              <a:rPr lang="en-US" dirty="0"/>
              <a:t>All models were created using Scikit-Learn library</a:t>
            </a:r>
          </a:p>
          <a:p>
            <a:r>
              <a:rPr lang="en-US" dirty="0"/>
              <a:t>Helper functions were used to repeatedly train models, make predictions, score the models, and store that information into dataframes for analysis for each value of alpha</a:t>
            </a:r>
          </a:p>
        </p:txBody>
      </p:sp>
    </p:spTree>
    <p:extLst>
      <p:ext uri="{BB962C8B-B14F-4D97-AF65-F5344CB8AC3E}">
        <p14:creationId xmlns:p14="http://schemas.microsoft.com/office/powerpoint/2010/main" val="220162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F3F5796-B2A7-49D5-8014-3C7411E60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495C7AB3-DDDA-4FA0-BF21-964CA7FB0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A587BB-1778-4DFA-8299-55EC69E75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DC8C9D7-A4DB-432E-ABE5-4B00662F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79" y="1"/>
            <a:ext cx="4641022" cy="6857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362065-0C36-4BF8-B280-5CF7013D0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27081-3821-0AD8-02F1-99B158204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Evaluating the Models: Model Metrics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C8F1801-B0E5-4E94-8FA9-8E8B71EEE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4A08B-AF05-3E14-8E11-32709EE2A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1700" dirty="0"/>
              <a:t>r</a:t>
            </a:r>
            <a:r>
              <a:rPr lang="en-US" sz="1700" baseline="30000" dirty="0"/>
              <a:t>2</a:t>
            </a:r>
            <a:r>
              <a:rPr lang="en-US" sz="1700" dirty="0"/>
              <a:t>, Root Mean Squared Error (RMSE), and Median Absolute Error (</a:t>
            </a:r>
            <a:r>
              <a:rPr lang="en-US" sz="1700" dirty="0" err="1"/>
              <a:t>MdAE</a:t>
            </a:r>
            <a:r>
              <a:rPr lang="en-US" sz="1700" dirty="0"/>
              <a:t>) used to score each model</a:t>
            </a:r>
          </a:p>
          <a:p>
            <a:r>
              <a:rPr lang="en-US" sz="1700" dirty="0"/>
              <a:t>Lasso models deteriorated as alpha hyperparameter increased for all building types</a:t>
            </a:r>
          </a:p>
          <a:p>
            <a:pPr lvl="1"/>
            <a:r>
              <a:rPr lang="en-US" sz="1700" dirty="0"/>
              <a:t>RMSE and </a:t>
            </a:r>
            <a:r>
              <a:rPr lang="en-US" sz="1700" dirty="0" err="1"/>
              <a:t>MdAE</a:t>
            </a:r>
            <a:r>
              <a:rPr lang="en-US" sz="1700" dirty="0"/>
              <a:t> values quickly increased with alpha</a:t>
            </a:r>
          </a:p>
          <a:p>
            <a:pPr lvl="1"/>
            <a:r>
              <a:rPr lang="en-US" sz="1700" dirty="0"/>
              <a:t>Error scores grew to hundreds of kilowatt-hours</a:t>
            </a:r>
          </a:p>
          <a:p>
            <a:r>
              <a:rPr lang="en-US" sz="1700" dirty="0"/>
              <a:t>Ridge models had dips at favored alpha values</a:t>
            </a:r>
          </a:p>
          <a:p>
            <a:pPr lvl="1"/>
            <a:r>
              <a:rPr lang="en-US" sz="1700" dirty="0"/>
              <a:t>RMSE and </a:t>
            </a:r>
            <a:r>
              <a:rPr lang="en-US" sz="1700" dirty="0" err="1"/>
              <a:t>MdAE</a:t>
            </a:r>
            <a:r>
              <a:rPr lang="en-US" sz="1700" dirty="0"/>
              <a:t> values stayed between 0-3 kilowatt-hours</a:t>
            </a:r>
          </a:p>
          <a:p>
            <a:pPr lvl="1"/>
            <a:r>
              <a:rPr lang="en-US" sz="1700" dirty="0"/>
              <a:t>Commercial and Residential models favored an alpha value of 0.17</a:t>
            </a:r>
          </a:p>
          <a:p>
            <a:pPr lvl="1"/>
            <a:r>
              <a:rPr lang="en-US" sz="1700" dirty="0"/>
              <a:t>Industrial models favored an alpha value of 0.11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3C232A-F156-C74C-D122-241380112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0502" y="2467076"/>
            <a:ext cx="2086576" cy="17647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400B29-AEB1-A14D-9D13-D3A0041D29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9608" y="399476"/>
            <a:ext cx="2085912" cy="17653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911989-65AE-B8EB-1A13-08EC1728A3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2960" y="2470056"/>
            <a:ext cx="2075737" cy="17653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CBCB76-7D92-2DC7-6117-560D82E888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1490" y="399476"/>
            <a:ext cx="2090287" cy="1764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77AC09-F93D-AE1A-70B2-CA57C68466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0502" y="4748652"/>
            <a:ext cx="2099494" cy="17647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C53781B-4A2A-9409-2836-C87D9D3E7C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61065" y="4748652"/>
            <a:ext cx="2089351" cy="176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9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F3F5796-B2A7-49D5-8014-3C7411E60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495C7AB3-DDDA-4FA0-BF21-964CA7FB0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A587BB-1778-4DFA-8299-55EC69E75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DC8C9D7-A4DB-432E-ABE5-4B00662F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79" y="1"/>
            <a:ext cx="4641022" cy="6857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362065-0C36-4BF8-B280-5CF7013D0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9CD0D-B4F6-BC8E-2EB2-73733ABE2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Evaluating the Models: Ridge Residuals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C8F1801-B0E5-4E94-8FA9-8E8B71EEE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2AC1C-0F20-ECE4-0598-F7CB1101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Commercial model residuals are split between positive and negative values</a:t>
            </a:r>
          </a:p>
          <a:p>
            <a:r>
              <a:rPr lang="en-US" sz="2000" dirty="0"/>
              <a:t>Industrial model residuals are completely negative</a:t>
            </a:r>
          </a:p>
          <a:p>
            <a:pPr lvl="1"/>
            <a:r>
              <a:rPr lang="en-US" sz="1600" dirty="0"/>
              <a:t>Indicates model over-prediction</a:t>
            </a:r>
          </a:p>
          <a:p>
            <a:pPr lvl="1"/>
            <a:r>
              <a:rPr lang="en-US" sz="1600" dirty="0"/>
              <a:t>Trend suggests increasing residual size with increasing predicted power consumption values</a:t>
            </a:r>
          </a:p>
          <a:p>
            <a:r>
              <a:rPr lang="en-US" sz="2000" dirty="0"/>
              <a:t>Residential model residuals are almost entirely positive</a:t>
            </a:r>
          </a:p>
          <a:p>
            <a:pPr lvl="1"/>
            <a:r>
              <a:rPr lang="en-US" sz="1600" dirty="0"/>
              <a:t>Indicates model under-prediction</a:t>
            </a:r>
          </a:p>
          <a:p>
            <a:pPr lvl="1"/>
            <a:r>
              <a:rPr lang="en-US" sz="1600" dirty="0"/>
              <a:t>Trend suggests decreasing residual size to a point</a:t>
            </a:r>
          </a:p>
          <a:p>
            <a:r>
              <a:rPr lang="en-US" sz="2000" dirty="0"/>
              <a:t>All residuals are within 1 kilowatt-hour of actual value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1245F6-27C6-A8DA-2FDC-609971369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6164" y="2427732"/>
            <a:ext cx="2150652" cy="20025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3B26EA-71FC-70D9-4515-40138955B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7467" y="253369"/>
            <a:ext cx="2149349" cy="20025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D454F6-9FAD-726D-2475-5D2A5712F035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796164" y="4683636"/>
            <a:ext cx="2148840" cy="20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2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2473746-93F6-446E-8FE1-D2D80EE7F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6" name="Rectangle 25">
              <a:extLst>
                <a:ext uri="{FF2B5EF4-FFF2-40B4-BE49-F238E27FC236}">
                  <a16:creationId xmlns:a16="http://schemas.microsoft.com/office/drawing/2014/main" id="{CE7759D1-6E78-4433-99CE-74FE7DEBF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3D36ACC-2755-44AA-850E-CB2DD94A7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84FF-15B1-4D29-BF85-B6C698743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79" y="1"/>
            <a:ext cx="4641022" cy="6857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F65D57-8913-4B7E-8D1B-A9E1724E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4FC60-FA57-CA99-19F4-65D104430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sz="3300"/>
              <a:t>Breaking Down the Models: Commercial Ridge Model Residuals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FDCA9DA-1C97-4C8D-BFA2-B1E6B3420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D1AE0-9DE9-7E31-2BDB-FDBAAE81F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 dirty="0"/>
              <a:t>Building square footage and number of occupants had minor positive correlations with residual size</a:t>
            </a:r>
          </a:p>
          <a:p>
            <a:r>
              <a:rPr lang="en-US" sz="2000" dirty="0"/>
              <a:t>Number of appliances and average temperature in the building had negative correlations with residual size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3FE2F3-6A7A-655D-6BD8-84BB01D12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3064" y="1997781"/>
            <a:ext cx="2084832" cy="17647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322A82-B88B-6A41-60AE-7634DB203404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787355" y="4136531"/>
            <a:ext cx="2084832" cy="176479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609AF7D-0D11-0D47-F8F7-76E364067ED6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938867" y="1997781"/>
            <a:ext cx="2084832" cy="176479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5E7ED03-1A94-6CF5-D29C-02017F1C4F1E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9938867" y="4136531"/>
            <a:ext cx="2084832" cy="176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08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2473746-93F6-446E-8FE1-D2D80EE7F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CE7759D1-6E78-4433-99CE-74FE7DEBF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3D36ACC-2755-44AA-850E-CB2DD94A7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6E384FF-15B1-4D29-BF85-B6C698743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79" y="1"/>
            <a:ext cx="4641022" cy="6857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F65D57-8913-4B7E-8D1B-A9E1724E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69D0B-D23A-D657-7E29-7A4B8DED1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Breaking Down the Models: Industrial Ridge Residuals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FDCA9DA-1C97-4C8D-BFA2-B1E6B3420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C47EF-C199-7C55-334A-D0BA6244A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 dirty="0"/>
              <a:t>Increases in all numerical component fields led to an increase in the size of residuals</a:t>
            </a:r>
          </a:p>
          <a:p>
            <a:pPr lvl="1"/>
            <a:r>
              <a:rPr lang="en-US" sz="1600" dirty="0"/>
              <a:t>Due to all residuals being negative already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C2FFD3-624C-95F6-F87C-CA25619DD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688" y="4133088"/>
            <a:ext cx="2084832" cy="1764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7069DD-EAE3-D830-0B32-B0CAA9A7E0F5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790688" y="2002536"/>
            <a:ext cx="2084832" cy="17647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6C6E4A0-6C37-F7AE-3E8E-7D1E1E401176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939528" y="2002536"/>
            <a:ext cx="2084832" cy="17647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938E4A-3C93-CB84-9E52-F7455A25E7BE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9939528" y="4133088"/>
            <a:ext cx="2084832" cy="176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4490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407</TotalTime>
  <Words>658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Times New Roman</vt:lpstr>
      <vt:lpstr>Trebuchet MS</vt:lpstr>
      <vt:lpstr>Berlin</vt:lpstr>
      <vt:lpstr>Predicting Energy Consumption Using Linear Regression Models</vt:lpstr>
      <vt:lpstr>Business Problem &amp; Project Goal</vt:lpstr>
      <vt:lpstr>About the Data</vt:lpstr>
      <vt:lpstr>Data Preparation</vt:lpstr>
      <vt:lpstr>Modeling the Data</vt:lpstr>
      <vt:lpstr>Evaluating the Models: Model Metrics</vt:lpstr>
      <vt:lpstr>Evaluating the Models: Ridge Residuals</vt:lpstr>
      <vt:lpstr>Breaking Down the Models: Commercial Ridge Model Residuals</vt:lpstr>
      <vt:lpstr>Breaking Down the Models: Industrial Ridge Residuals</vt:lpstr>
      <vt:lpstr>Breaking Down the Models: Residential Ridge Residuals</vt:lpstr>
      <vt:lpstr>Evaluating the Models: Day of the Week Residuals</vt:lpstr>
      <vt:lpstr>Evaluating the Models: Basic Linear Regression Residuals</vt:lpstr>
      <vt:lpstr>Model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Culhane</dc:creator>
  <cp:lastModifiedBy>David Culhane</cp:lastModifiedBy>
  <cp:revision>9</cp:revision>
  <dcterms:created xsi:type="dcterms:W3CDTF">2025-01-30T15:36:41Z</dcterms:created>
  <dcterms:modified xsi:type="dcterms:W3CDTF">2025-01-30T22:24:00Z</dcterms:modified>
</cp:coreProperties>
</file>