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99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03F756D-3815-4A0A-A7C1-3E14E8B76CD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CA298D8-6D6E-4F04-A962-FBB3C72C6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4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mustafatz/diabetes-prediction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8B43-333C-20A9-FD4D-6D07CE0BC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Diabetes With a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644C5-949E-8341-260E-75D8DE4C5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Culhane</a:t>
            </a:r>
          </a:p>
        </p:txBody>
      </p:sp>
    </p:spTree>
    <p:extLst>
      <p:ext uri="{BB962C8B-B14F-4D97-AF65-F5344CB8AC3E}">
        <p14:creationId xmlns:p14="http://schemas.microsoft.com/office/powerpoint/2010/main" val="16425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D058-331A-54C9-EA76-CF6054D3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False Negatives: A1C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EC22-971C-55E6-C759-741621E32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3869499" cy="4206240"/>
          </a:xfrm>
        </p:spPr>
        <p:txBody>
          <a:bodyPr/>
          <a:lstStyle/>
          <a:p>
            <a:r>
              <a:rPr lang="en-US" dirty="0"/>
              <a:t>False negative patients’ A1C values appear in the pre-diabetic range</a:t>
            </a:r>
          </a:p>
          <a:p>
            <a:r>
              <a:rPr lang="en-US" dirty="0"/>
              <a:t>Dataset did not specify if pre-diabetic patients were included in non-diabetic or diabetic populations</a:t>
            </a:r>
          </a:p>
          <a:p>
            <a:r>
              <a:rPr lang="en-US" dirty="0"/>
              <a:t>Quartile values for predicted diabetics higher than actual diabetics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FF0D1-55CA-C9E8-46B4-90FF3700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29" y="2034457"/>
            <a:ext cx="3248652" cy="1394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768C1-4FDA-933E-7631-0CA72B645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55" y="2054937"/>
            <a:ext cx="3052061" cy="1308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913AB-4F23-32F0-5885-0703D0F2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482" y="3495038"/>
            <a:ext cx="3913505" cy="3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97BE-9AD7-9F40-07D6-EB6732D9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False Negatives: BMI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DA9D-6076-519E-948E-8EE1727C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3869499" cy="4206240"/>
          </a:xfrm>
        </p:spPr>
        <p:txBody>
          <a:bodyPr/>
          <a:lstStyle/>
          <a:p>
            <a:r>
              <a:rPr lang="en-US" dirty="0"/>
              <a:t>False Negative patients’ BMI range is similar to true positive population</a:t>
            </a:r>
          </a:p>
          <a:p>
            <a:r>
              <a:rPr lang="en-US" dirty="0"/>
              <a:t>Quartile values similar for predicted and actual sets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FB5CB-6B06-E966-711D-F479C99E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48" y="3460420"/>
            <a:ext cx="4013835" cy="3209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527E7-89E5-CBC1-F624-6859B80A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719" y="2068364"/>
            <a:ext cx="3106443" cy="1057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8F9A5-602C-B0B6-4016-CD6EEEBE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610" y="2011680"/>
            <a:ext cx="3498916" cy="11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636A-D17D-7D52-F1E8-435D021D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9BC5-00B0-CF4F-2D8C-BD51C6F9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BrimNet</a:t>
            </a:r>
            <a:r>
              <a:rPr lang="en-US" dirty="0"/>
              <a:t> performed incredibly well with providing negative diagnoses to non-diabetic patients</a:t>
            </a:r>
          </a:p>
          <a:p>
            <a:r>
              <a:rPr lang="en-US" dirty="0"/>
              <a:t>Model would need to be refined further to decrease the false negative rate</a:t>
            </a:r>
          </a:p>
        </p:txBody>
      </p:sp>
    </p:spTree>
    <p:extLst>
      <p:ext uri="{BB962C8B-B14F-4D97-AF65-F5344CB8AC3E}">
        <p14:creationId xmlns:p14="http://schemas.microsoft.com/office/powerpoint/2010/main" val="33323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7A8F-D622-47E7-C662-CBC45C3B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&amp; Project Goal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57B044-11EF-62FB-1B6C-57AB06027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ED4121-3C5F-25D2-3BCC-867123E65C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Diabetes diagnosis requires testing that can take long periods of time</a:t>
            </a:r>
          </a:p>
          <a:p>
            <a:r>
              <a:rPr lang="en-US" dirty="0"/>
              <a:t>Many people don’t have the ability to take tests due to the time requirement</a:t>
            </a:r>
          </a:p>
          <a:p>
            <a:r>
              <a:rPr lang="en-US" dirty="0"/>
              <a:t>Diabetes diagnosis is crucial for those becoming insulin resistant (Type 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379F46-B62E-AC4B-74D7-F7D9C7AD9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B92C7B-9270-9E23-6317-799E22B092C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Construct a neural network model to help doctors diagnose patients with diabetes</a:t>
            </a:r>
          </a:p>
          <a:p>
            <a:r>
              <a:rPr lang="en-US" dirty="0"/>
              <a:t>Model predictions would be intended to help diagnosis, not become the sole basis of diagnosis</a:t>
            </a:r>
          </a:p>
        </p:txBody>
      </p:sp>
    </p:spTree>
    <p:extLst>
      <p:ext uri="{BB962C8B-B14F-4D97-AF65-F5344CB8AC3E}">
        <p14:creationId xmlns:p14="http://schemas.microsoft.com/office/powerpoint/2010/main" val="117103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E61E-6148-0287-EEB8-ABB2A53E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EA72-C401-472D-67A8-A317E92C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Found on Kaggle at: </a:t>
            </a:r>
            <a:r>
              <a:rPr lang="en-US" dirty="0">
                <a:hlinkClick r:id="rId2"/>
              </a:rPr>
              <a:t>https://www.kaggle.com/datasets/iammustafatz/diabetes-prediction-dataset</a:t>
            </a:r>
            <a:endParaRPr lang="en-US" dirty="0"/>
          </a:p>
          <a:p>
            <a:r>
              <a:rPr lang="en-US" dirty="0"/>
              <a:t>Full dataset contains real, anonymized medical data of 100,000 patients</a:t>
            </a:r>
          </a:p>
          <a:p>
            <a:r>
              <a:rPr lang="en-US" dirty="0"/>
              <a:t>Fields include age, gender, hypertension diagnosis, heart disease diagnosis, smoking status, BMI, blood glucose level, HbA1c level, and diabetes diagnosis</a:t>
            </a:r>
          </a:p>
          <a:p>
            <a:r>
              <a:rPr lang="en-US" dirty="0"/>
              <a:t>Target class (diabetes diagnosis) is imbalanced with 8,500 positive diabetes values</a:t>
            </a:r>
          </a:p>
        </p:txBody>
      </p:sp>
    </p:spTree>
    <p:extLst>
      <p:ext uri="{BB962C8B-B14F-4D97-AF65-F5344CB8AC3E}">
        <p14:creationId xmlns:p14="http://schemas.microsoft.com/office/powerpoint/2010/main" val="3483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6D2-1CCA-EDC7-28A6-B8D64AB2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D4AA-C3AF-BF44-2C2D-8D451C190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split into training and testing sets of features and target data</a:t>
            </a:r>
          </a:p>
          <a:p>
            <a:pPr lvl="1"/>
            <a:r>
              <a:rPr lang="en-US" dirty="0"/>
              <a:t>15,000 rows for testing set</a:t>
            </a:r>
          </a:p>
          <a:p>
            <a:r>
              <a:rPr lang="en-US" dirty="0"/>
              <a:t>Categorical fields were one-hot encoded</a:t>
            </a:r>
          </a:p>
          <a:p>
            <a:r>
              <a:rPr lang="en-US" dirty="0"/>
              <a:t>Numerical fields were converted into z-scores</a:t>
            </a:r>
          </a:p>
          <a:p>
            <a:pPr lvl="1"/>
            <a:r>
              <a:rPr lang="en-US" dirty="0"/>
              <a:t>Used function to apply to specified columns</a:t>
            </a:r>
          </a:p>
          <a:p>
            <a:pPr lvl="1"/>
            <a:r>
              <a:rPr lang="en-US" dirty="0"/>
              <a:t>Categorical fields stayed Boolean</a:t>
            </a:r>
          </a:p>
          <a:p>
            <a:r>
              <a:rPr lang="en-US" dirty="0"/>
              <a:t>Training and Testing objects were converted into tensors for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188F-122A-F94C-A154-17F88D24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A476-0FA3-8C3F-2B63-3B3B256D3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557800" cy="4206240"/>
          </a:xfrm>
        </p:spPr>
        <p:txBody>
          <a:bodyPr>
            <a:normAutofit/>
          </a:bodyPr>
          <a:lstStyle/>
          <a:p>
            <a:r>
              <a:rPr lang="en-US" sz="1700" dirty="0" err="1"/>
              <a:t>BrimNet</a:t>
            </a:r>
            <a:r>
              <a:rPr lang="en-US" sz="1700" dirty="0"/>
              <a:t> was created using </a:t>
            </a:r>
            <a:r>
              <a:rPr lang="en-US" sz="1700" dirty="0" err="1"/>
              <a:t>PyTorch</a:t>
            </a:r>
            <a:endParaRPr lang="en-US" sz="1700" dirty="0"/>
          </a:p>
          <a:p>
            <a:r>
              <a:rPr lang="en-US" sz="1700" dirty="0"/>
              <a:t>Input layer contained 15 neurons for Linear transformation</a:t>
            </a:r>
          </a:p>
          <a:p>
            <a:r>
              <a:rPr lang="en-US" sz="1700" dirty="0"/>
              <a:t>Hidden layers each contained 24 neurons</a:t>
            </a:r>
          </a:p>
          <a:p>
            <a:pPr lvl="1"/>
            <a:r>
              <a:rPr lang="en-US" sz="1700" dirty="0"/>
              <a:t>Hidden layer pairs consisted of Linear transformation and </a:t>
            </a:r>
            <a:r>
              <a:rPr lang="en-US" sz="1700" dirty="0" err="1"/>
              <a:t>ReLU</a:t>
            </a:r>
            <a:r>
              <a:rPr lang="en-US" sz="1700" dirty="0"/>
              <a:t> activation functions with 24 neuron inputs and outputs</a:t>
            </a:r>
          </a:p>
          <a:p>
            <a:r>
              <a:rPr lang="en-US" sz="1700" dirty="0"/>
              <a:t>Output layer consisted of a (24,1) sigmoid function to convert to a single probability</a:t>
            </a:r>
          </a:p>
          <a:p>
            <a:r>
              <a:rPr lang="en-US" sz="1900" dirty="0"/>
              <a:t>Batch Size of 50 samples</a:t>
            </a:r>
          </a:p>
          <a:p>
            <a:r>
              <a:rPr lang="en-US" sz="1900" dirty="0"/>
              <a:t>Determined 2 epochs were best for training</a:t>
            </a:r>
          </a:p>
          <a:p>
            <a:endParaRPr lang="en-US" sz="1700" dirty="0"/>
          </a:p>
        </p:txBody>
      </p:sp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7CA5D25C-58E5-3D24-C8BA-6913CAD7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44716"/>
            <a:ext cx="4742951" cy="37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2838-1B38-CCC2-4285-3C4B611B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Model:</a:t>
            </a:r>
            <a:br>
              <a:rPr lang="en-US" dirty="0"/>
            </a:br>
            <a:r>
              <a:rPr lang="en-US" dirty="0"/>
              <a:t>ROC Curve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32FA-92D1-F992-EB00-61BF8EC09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Calculates TP and FP rates at series of threshold values</a:t>
            </a:r>
          </a:p>
          <a:p>
            <a:r>
              <a:rPr lang="en-US" dirty="0"/>
              <a:t>Plot quickly approaches upper-left corner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D5B26C-B26F-BAB1-E150-159392C3B7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8894" y="2295525"/>
            <a:ext cx="44386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9D0F-21F3-2B92-5271-52D5F05B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Model: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9EBD6-9488-6A69-135E-71D391B7C3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Scores found using Scikit-Learn metric functions</a:t>
                </a:r>
              </a:p>
              <a:p>
                <a:r>
                  <a:rPr lang="en-US" dirty="0"/>
                  <a:t>Classic Accuracy: 97.173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Recall: 65.9</a:t>
                </a:r>
              </a:p>
              <a:p>
                <a:pPr lvl="1"/>
                <a:r>
                  <a:rPr lang="en-US" dirty="0"/>
                  <a:t>Measures model’s ability to find all positive samples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99EBD6-9488-6A69-135E-71D391B7C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ADABF3-3606-3DF8-E039-429711E0E1A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Precision: 100</a:t>
                </a:r>
              </a:p>
              <a:p>
                <a:pPr lvl="1"/>
                <a:r>
                  <a:rPr lang="en-US" dirty="0"/>
                  <a:t>Measures accuracy of positive diagnoses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F1 Score: 79.4</a:t>
                </a:r>
              </a:p>
              <a:p>
                <a:pPr lvl="1"/>
                <a:r>
                  <a:rPr lang="en-US" dirty="0"/>
                  <a:t>Harmonic mean of Recall and Precision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ADABF3-3606-3DF8-E039-429711E0E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10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F49D-641B-A761-8EA3-5B83F9B7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Evaluating The Model:</a:t>
            </a:r>
            <a:br>
              <a:rPr lang="en-US" dirty="0"/>
            </a:br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B59E-B7A6-45C8-0EFA-66FCD6F5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4893080" cy="4206240"/>
          </a:xfrm>
        </p:spPr>
        <p:txBody>
          <a:bodyPr>
            <a:normAutofit/>
          </a:bodyPr>
          <a:lstStyle/>
          <a:p>
            <a:r>
              <a:rPr lang="en-US" sz="2000" dirty="0" err="1"/>
              <a:t>BrimNet</a:t>
            </a:r>
            <a:r>
              <a:rPr lang="en-US" sz="2000" dirty="0"/>
              <a:t> perfectly diagnosed non-diabetics to not be diabetic</a:t>
            </a:r>
          </a:p>
          <a:p>
            <a:r>
              <a:rPr lang="en-US" sz="2000" dirty="0"/>
              <a:t>Accuracy for actual diabetics appeared to be around 66%</a:t>
            </a:r>
          </a:p>
          <a:p>
            <a:pPr lvl="1"/>
            <a:r>
              <a:rPr lang="en-US" sz="1800" dirty="0"/>
              <a:t>Recall score</a:t>
            </a:r>
          </a:p>
          <a:p>
            <a:r>
              <a:rPr lang="en-US" sz="2000" dirty="0"/>
              <a:t>Investigated False Negatives using summary statistics and violin plots</a:t>
            </a:r>
          </a:p>
          <a:p>
            <a:endParaRPr lang="en-US" sz="2000" dirty="0"/>
          </a:p>
        </p:txBody>
      </p:sp>
      <p:pic>
        <p:nvPicPr>
          <p:cNvPr id="4" name="Picture 3" descr="A graph showing a number of diabetes&#10;&#10;AI-generated content may be incorrect.">
            <a:extLst>
              <a:ext uri="{FF2B5EF4-FFF2-40B4-BE49-F238E27FC236}">
                <a16:creationId xmlns:a16="http://schemas.microsoft.com/office/drawing/2014/main" id="{522A7BFD-CEB6-45C5-6FCA-DBA6D6FA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445" y="2121962"/>
            <a:ext cx="4610059" cy="3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391F-575C-27A2-8DEF-77D7693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False Negatives: Blood Glucose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4B53-945F-4BF7-2879-4FF62D17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874048" cy="4206240"/>
          </a:xfrm>
        </p:spPr>
        <p:txBody>
          <a:bodyPr/>
          <a:lstStyle/>
          <a:p>
            <a:r>
              <a:rPr lang="en-US" dirty="0"/>
              <a:t>False negative patients appear at the upper end of true negative blood glucose values</a:t>
            </a:r>
          </a:p>
          <a:p>
            <a:r>
              <a:rPr lang="en-US" dirty="0"/>
              <a:t>Quartile values for predicted diabetics higher than actual diabetics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3993F-8C5D-102D-AFF1-CFCA4484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443" y="1847310"/>
            <a:ext cx="3411940" cy="1340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042E2-8961-4A6D-C51B-6887F2B5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694" y="1896964"/>
            <a:ext cx="3140172" cy="1241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AE11E-A4FD-922D-0B4B-5C65D3B73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007" y="3364534"/>
            <a:ext cx="4077970" cy="32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81</TotalTime>
  <Words>509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Cambria Math</vt:lpstr>
      <vt:lpstr>Corbel</vt:lpstr>
      <vt:lpstr>Wingdings</vt:lpstr>
      <vt:lpstr>Banded</vt:lpstr>
      <vt:lpstr>Predicting Diabetes With a Neural Network</vt:lpstr>
      <vt:lpstr>Problem &amp; Project Goal </vt:lpstr>
      <vt:lpstr>About the Data</vt:lpstr>
      <vt:lpstr>Data preparation</vt:lpstr>
      <vt:lpstr>Modeling the Data</vt:lpstr>
      <vt:lpstr>Evaluating the Model: ROC Curve</vt:lpstr>
      <vt:lpstr>Evaluating the Model: metrics</vt:lpstr>
      <vt:lpstr>Evaluating The Model: Confusion Matrix</vt:lpstr>
      <vt:lpstr>Breaking down the False Negatives: Blood Glucose Levels</vt:lpstr>
      <vt:lpstr>Breaking Down the False Negatives: A1C Values</vt:lpstr>
      <vt:lpstr>Breaking Down the False Negatives: BMI</vt:lpstr>
      <vt:lpstr>Model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Culhane</dc:creator>
  <cp:lastModifiedBy>David Culhane</cp:lastModifiedBy>
  <cp:revision>3</cp:revision>
  <dcterms:created xsi:type="dcterms:W3CDTF">2025-02-26T01:15:37Z</dcterms:created>
  <dcterms:modified xsi:type="dcterms:W3CDTF">2025-02-26T18:06:35Z</dcterms:modified>
</cp:coreProperties>
</file>