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60" r:id="rId9"/>
    <p:sldId id="261" r:id="rId10"/>
    <p:sldId id="262" r:id="rId11"/>
    <p:sldId id="263" r:id="rId12"/>
    <p:sldId id="265" r:id="rId13"/>
    <p:sldId id="264" r:id="rId14"/>
    <p:sldId id="267" r:id="rId15"/>
    <p:sldId id="268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09" autoAdjust="0"/>
  </p:normalViewPr>
  <p:slideViewPr>
    <p:cSldViewPr snapToGrid="0" snapToObjects="1">
      <p:cViewPr varScale="1">
        <p:scale>
          <a:sx n="104" d="100"/>
          <a:sy n="104" d="100"/>
        </p:scale>
        <p:origin x="-1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Jacobi</c:v>
          </c:tx>
          <c:val>
            <c:numRef>
              <c:f>工作表1!$A$1:$A$7</c:f>
              <c:numCache>
                <c:formatCode>General</c:formatCode>
                <c:ptCount val="7"/>
                <c:pt idx="0">
                  <c:v>2.815721871</c:v>
                </c:pt>
                <c:pt idx="1">
                  <c:v>0.037900019</c:v>
                </c:pt>
                <c:pt idx="2">
                  <c:v>0.023992189</c:v>
                </c:pt>
                <c:pt idx="3">
                  <c:v>0.009920314</c:v>
                </c:pt>
                <c:pt idx="4">
                  <c:v>0.003951915</c:v>
                </c:pt>
                <c:pt idx="5">
                  <c:v>0.001055545</c:v>
                </c:pt>
                <c:pt idx="6" formatCode="0.00E+00">
                  <c:v>0.000662</c:v>
                </c:pt>
              </c:numCache>
            </c:numRef>
          </c:val>
          <c:smooth val="0"/>
        </c:ser>
        <c:ser>
          <c:idx val="1"/>
          <c:order val="1"/>
          <c:tx>
            <c:v>Gauss-Seidel</c:v>
          </c:tx>
          <c:val>
            <c:numRef>
              <c:f>工作表1!$B$1:$B$7</c:f>
              <c:numCache>
                <c:formatCode>General</c:formatCode>
                <c:ptCount val="7"/>
                <c:pt idx="0">
                  <c:v>2.816151833999999</c:v>
                </c:pt>
                <c:pt idx="1">
                  <c:v>0.038937141</c:v>
                </c:pt>
                <c:pt idx="2">
                  <c:v>0.025301635</c:v>
                </c:pt>
                <c:pt idx="3">
                  <c:v>0.011160375</c:v>
                </c:pt>
                <c:pt idx="4">
                  <c:v>0.005083253</c:v>
                </c:pt>
                <c:pt idx="5">
                  <c:v>0.001918714</c:v>
                </c:pt>
                <c:pt idx="6" formatCode="0.00E+00">
                  <c:v>0.000845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6932152"/>
        <c:axId val="-2146580744"/>
      </c:lineChart>
      <c:catAx>
        <c:axId val="-2146932152"/>
        <c:scaling>
          <c:orientation val="minMax"/>
        </c:scaling>
        <c:delete val="0"/>
        <c:axPos val="b"/>
        <c:majorTickMark val="none"/>
        <c:minorTickMark val="none"/>
        <c:tickLblPos val="nextTo"/>
        <c:crossAx val="-2146580744"/>
        <c:crosses val="autoZero"/>
        <c:auto val="1"/>
        <c:lblAlgn val="ctr"/>
        <c:lblOffset val="100"/>
        <c:noMultiLvlLbl val="0"/>
      </c:catAx>
      <c:valAx>
        <c:axId val="-2146580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-2146932152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Jacobi</c:v>
          </c:tx>
          <c:val>
            <c:numRef>
              <c:f>工作表1!$A$11:$A$17</c:f>
              <c:numCache>
                <c:formatCode>General</c:formatCode>
                <c:ptCount val="7"/>
                <c:pt idx="0">
                  <c:v>17.485294</c:v>
                </c:pt>
                <c:pt idx="1">
                  <c:v>7.161765</c:v>
                </c:pt>
                <c:pt idx="2">
                  <c:v>5.867647</c:v>
                </c:pt>
                <c:pt idx="3">
                  <c:v>3.897059</c:v>
                </c:pt>
                <c:pt idx="4">
                  <c:v>2.558824</c:v>
                </c:pt>
                <c:pt idx="5">
                  <c:v>1.426471</c:v>
                </c:pt>
                <c:pt idx="6">
                  <c:v>1.176471</c:v>
                </c:pt>
              </c:numCache>
            </c:numRef>
          </c:val>
          <c:smooth val="0"/>
        </c:ser>
        <c:ser>
          <c:idx val="1"/>
          <c:order val="1"/>
          <c:tx>
            <c:v>Gauss-Seidel</c:v>
          </c:tx>
          <c:val>
            <c:numRef>
              <c:f>工作表1!$B$11:$B$17</c:f>
              <c:numCache>
                <c:formatCode>General</c:formatCode>
                <c:ptCount val="7"/>
                <c:pt idx="0">
                  <c:v>10.088235</c:v>
                </c:pt>
                <c:pt idx="1">
                  <c:v>5.102940999999999</c:v>
                </c:pt>
                <c:pt idx="2">
                  <c:v>4.367647</c:v>
                </c:pt>
                <c:pt idx="3">
                  <c:v>3.220588</c:v>
                </c:pt>
                <c:pt idx="4">
                  <c:v>2.367647</c:v>
                </c:pt>
                <c:pt idx="5">
                  <c:v>1.661765</c:v>
                </c:pt>
                <c:pt idx="6">
                  <c:v>1.308824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6630568"/>
        <c:axId val="2138050904"/>
      </c:lineChart>
      <c:catAx>
        <c:axId val="-2146630568"/>
        <c:scaling>
          <c:orientation val="minMax"/>
        </c:scaling>
        <c:delete val="0"/>
        <c:axPos val="b"/>
        <c:majorTickMark val="none"/>
        <c:minorTickMark val="none"/>
        <c:tickLblPos val="nextTo"/>
        <c:crossAx val="2138050904"/>
        <c:crosses val="autoZero"/>
        <c:auto val="1"/>
        <c:lblAlgn val="ctr"/>
        <c:lblOffset val="100"/>
        <c:noMultiLvlLbl val="0"/>
      </c:catAx>
      <c:valAx>
        <c:axId val="2138050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-2146630568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Blocked</c:v>
          </c:tx>
          <c:val>
            <c:numRef>
              <c:f>error!$B$2:$B$8</c:f>
              <c:numCache>
                <c:formatCode>General</c:formatCode>
                <c:ptCount val="7"/>
                <c:pt idx="0">
                  <c:v>2.81572187139672</c:v>
                </c:pt>
                <c:pt idx="1">
                  <c:v>0.037900019126241</c:v>
                </c:pt>
                <c:pt idx="2">
                  <c:v>0.0239921885217589</c:v>
                </c:pt>
                <c:pt idx="3">
                  <c:v>0.00992031445533458</c:v>
                </c:pt>
                <c:pt idx="4">
                  <c:v>0.00395191477851447</c:v>
                </c:pt>
                <c:pt idx="5">
                  <c:v>0.00105554456993143</c:v>
                </c:pt>
                <c:pt idx="6" formatCode="0.00E+00">
                  <c:v>0.000662269774753498</c:v>
                </c:pt>
              </c:numCache>
            </c:numRef>
          </c:val>
          <c:smooth val="0"/>
        </c:ser>
        <c:ser>
          <c:idx val="2"/>
          <c:order val="1"/>
          <c:tx>
            <c:v>Random Blocked</c:v>
          </c:tx>
          <c:val>
            <c:numRef>
              <c:f>error!$D$2:$D$8</c:f>
              <c:numCache>
                <c:formatCode>General</c:formatCode>
                <c:ptCount val="7"/>
                <c:pt idx="0">
                  <c:v>2.33920505293427</c:v>
                </c:pt>
                <c:pt idx="1">
                  <c:v>0.322338531099608</c:v>
                </c:pt>
                <c:pt idx="2">
                  <c:v>0.19120350060835</c:v>
                </c:pt>
                <c:pt idx="3">
                  <c:v>0.0935208527719078</c:v>
                </c:pt>
                <c:pt idx="4">
                  <c:v>0.062049689719819</c:v>
                </c:pt>
                <c:pt idx="5">
                  <c:v>0.0334326800940161</c:v>
                </c:pt>
                <c:pt idx="6">
                  <c:v>0.02673716890107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0688408"/>
        <c:axId val="-2140685432"/>
      </c:lineChart>
      <c:catAx>
        <c:axId val="-2140688408"/>
        <c:scaling>
          <c:orientation val="minMax"/>
        </c:scaling>
        <c:delete val="0"/>
        <c:axPos val="b"/>
        <c:majorTickMark val="none"/>
        <c:minorTickMark val="none"/>
        <c:tickLblPos val="nextTo"/>
        <c:crossAx val="-2140685432"/>
        <c:crosses val="autoZero"/>
        <c:auto val="1"/>
        <c:lblAlgn val="ctr"/>
        <c:lblOffset val="100"/>
        <c:noMultiLvlLbl val="0"/>
      </c:catAx>
      <c:valAx>
        <c:axId val="-2140685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-214068840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Blocked</c:v>
          </c:tx>
          <c:val>
            <c:numRef>
              <c:f>工作表2!$B$2:$B$8</c:f>
              <c:numCache>
                <c:formatCode>General</c:formatCode>
                <c:ptCount val="7"/>
                <c:pt idx="0">
                  <c:v>17.485294</c:v>
                </c:pt>
                <c:pt idx="1">
                  <c:v>7.161765</c:v>
                </c:pt>
                <c:pt idx="2">
                  <c:v>5.867647</c:v>
                </c:pt>
                <c:pt idx="3">
                  <c:v>3.897059</c:v>
                </c:pt>
                <c:pt idx="4">
                  <c:v>2.558824</c:v>
                </c:pt>
                <c:pt idx="5">
                  <c:v>1.426471</c:v>
                </c:pt>
                <c:pt idx="6">
                  <c:v>1.176471</c:v>
                </c:pt>
              </c:numCache>
            </c:numRef>
          </c:val>
          <c:smooth val="0"/>
        </c:ser>
        <c:ser>
          <c:idx val="2"/>
          <c:order val="1"/>
          <c:tx>
            <c:v>Random Blocked</c:v>
          </c:tx>
          <c:val>
            <c:numRef>
              <c:f>工作表2!$D$2:$D$8</c:f>
              <c:numCache>
                <c:formatCode>General</c:formatCode>
                <c:ptCount val="7"/>
                <c:pt idx="0">
                  <c:v>3.0</c:v>
                </c:pt>
                <c:pt idx="1">
                  <c:v>2.720588</c:v>
                </c:pt>
                <c:pt idx="2">
                  <c:v>2.0</c:v>
                </c:pt>
                <c:pt idx="3">
                  <c:v>2.0</c:v>
                </c:pt>
                <c:pt idx="4">
                  <c:v>2.0</c:v>
                </c:pt>
                <c:pt idx="5">
                  <c:v>2.0</c:v>
                </c:pt>
                <c:pt idx="6">
                  <c:v>2.0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0661816"/>
        <c:axId val="-2140658840"/>
      </c:lineChart>
      <c:catAx>
        <c:axId val="-2140661816"/>
        <c:scaling>
          <c:orientation val="minMax"/>
        </c:scaling>
        <c:delete val="0"/>
        <c:axPos val="b"/>
        <c:majorTickMark val="none"/>
        <c:minorTickMark val="none"/>
        <c:tickLblPos val="nextTo"/>
        <c:crossAx val="-2140658840"/>
        <c:crosses val="autoZero"/>
        <c:auto val="1"/>
        <c:lblAlgn val="ctr"/>
        <c:lblOffset val="100"/>
        <c:noMultiLvlLbl val="0"/>
      </c:catAx>
      <c:valAx>
        <c:axId val="-21406588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-214066181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5/9/14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5/9/14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5/9/14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，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5/9/14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 2 张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5/9/14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5/9/14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5/9/14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kumimoji="1" lang="en-US" altLang="zh-CN" sz="3600" dirty="0" smtClean="0"/>
              <a:t>PageRank</a:t>
            </a:r>
            <a:r>
              <a:rPr kumimoji="1" lang="zh-CN" altLang="en-US" sz="3600" dirty="0" smtClean="0"/>
              <a:t> </a:t>
            </a:r>
            <a:r>
              <a:rPr kumimoji="1" lang="en-US" altLang="zh-CN" sz="3600" dirty="0" smtClean="0"/>
              <a:t>Project</a:t>
            </a:r>
            <a:r>
              <a:rPr kumimoji="1" lang="zh-CN" altLang="en-US" sz="3600" dirty="0" smtClean="0"/>
              <a:t> </a:t>
            </a:r>
            <a:endParaRPr kumimoji="1"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kumimoji="1" lang="en-US" altLang="zh-CN" dirty="0" smtClean="0"/>
              <a:t>Zecheng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(zx78)</a:t>
            </a:r>
          </a:p>
          <a:p>
            <a:pPr algn="r"/>
            <a:r>
              <a:rPr kumimoji="1" lang="en-US" altLang="zh-CN" dirty="0" err="1" smtClean="0"/>
              <a:t>Shuo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Xiong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(sx78)</a:t>
            </a:r>
          </a:p>
          <a:p>
            <a:pPr algn="r"/>
            <a:r>
              <a:rPr kumimoji="1" lang="en-US" altLang="zh-CN" dirty="0" err="1" smtClean="0"/>
              <a:t>Qianying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Zhang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(qz226)</a:t>
            </a:r>
          </a:p>
        </p:txBody>
      </p:sp>
    </p:spTree>
    <p:extLst>
      <p:ext uri="{BB962C8B-B14F-4D97-AF65-F5344CB8AC3E}">
        <p14:creationId xmlns:p14="http://schemas.microsoft.com/office/powerpoint/2010/main" val="2366285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99425"/>
            <a:ext cx="7556313" cy="1116106"/>
          </a:xfrm>
        </p:spPr>
        <p:txBody>
          <a:bodyPr/>
          <a:lstStyle/>
          <a:p>
            <a:pPr algn="ctr"/>
            <a:r>
              <a:rPr kumimoji="1" lang="en-US" altLang="zh-CN" dirty="0" smtClean="0"/>
              <a:t>Blocked PageRank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Mapper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5902" y="2126085"/>
            <a:ext cx="7951604" cy="397605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ts val="2400"/>
              </a:lnSpc>
            </a:pPr>
            <a:r>
              <a:rPr lang="en-US" altLang="zh-CN" sz="2800" dirty="0"/>
              <a:t>If </a:t>
            </a:r>
            <a:r>
              <a:rPr lang="en-US" altLang="zh-CN" sz="2800" dirty="0" err="1"/>
              <a:t>srcDegree</a:t>
            </a:r>
            <a:r>
              <a:rPr lang="en-US" altLang="zh-CN" sz="2800" dirty="0"/>
              <a:t> = 0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                                                                      </a:t>
            </a:r>
            <a:r>
              <a:rPr lang="en-US" altLang="zh-CN" sz="2800" dirty="0" smtClean="0"/>
              <a:t>&lt;</a:t>
            </a:r>
            <a:r>
              <a:rPr lang="en-US" altLang="zh-CN" sz="2800" dirty="0" err="1"/>
              <a:t>srcBlock</a:t>
            </a:r>
            <a:r>
              <a:rPr lang="en-US" altLang="zh-CN" sz="2800" dirty="0"/>
              <a:t>, “</a:t>
            </a:r>
            <a:r>
              <a:rPr lang="en-US" altLang="zh-CN" sz="2800" dirty="0" err="1"/>
              <a:t>prevNodeInfo</a:t>
            </a:r>
            <a:r>
              <a:rPr lang="en-US" altLang="zh-CN" sz="2800" dirty="0"/>
              <a:t>” + </a:t>
            </a:r>
            <a:r>
              <a:rPr lang="en-US" altLang="zh-CN" sz="2800" dirty="0" err="1"/>
              <a:t>srcNode</a:t>
            </a:r>
            <a:r>
              <a:rPr lang="en-US" altLang="zh-CN" sz="2800" dirty="0"/>
              <a:t> + </a:t>
            </a:r>
            <a:r>
              <a:rPr lang="en-US" altLang="zh-CN" sz="2800" dirty="0" err="1"/>
              <a:t>pageRank</a:t>
            </a:r>
            <a:r>
              <a:rPr lang="en-US" altLang="zh-CN" sz="2800" dirty="0"/>
              <a:t> + </a:t>
            </a:r>
            <a:r>
              <a:rPr lang="en-US" altLang="zh-CN" sz="2800" dirty="0" err="1"/>
              <a:t>srcDegree</a:t>
            </a:r>
            <a:r>
              <a:rPr lang="en-US" altLang="zh-CN" sz="2800" dirty="0"/>
              <a:t>&gt;</a:t>
            </a:r>
            <a:br>
              <a:rPr lang="en-US" altLang="zh-CN" sz="2800" dirty="0"/>
            </a:br>
            <a:r>
              <a:rPr lang="en-US" altLang="zh-CN" sz="2800" dirty="0" smtClean="0"/>
              <a:t>otherwise</a:t>
            </a:r>
            <a:r>
              <a:rPr lang="en-US" altLang="zh-CN" sz="2800" dirty="0"/>
              <a:t>:</a:t>
            </a:r>
            <a:br>
              <a:rPr lang="en-US" altLang="zh-CN" sz="2800" dirty="0"/>
            </a:br>
            <a:r>
              <a:rPr lang="en-US" altLang="zh-CN" sz="2800" dirty="0"/>
              <a:t>&lt;</a:t>
            </a:r>
            <a:r>
              <a:rPr lang="en-US" altLang="zh-CN" sz="2800" dirty="0" err="1"/>
              <a:t>srcBlock</a:t>
            </a:r>
            <a:r>
              <a:rPr lang="en-US" altLang="zh-CN" sz="2800" dirty="0"/>
              <a:t>, “</a:t>
            </a:r>
            <a:r>
              <a:rPr lang="en-US" altLang="zh-CN" sz="2800" dirty="0" err="1"/>
              <a:t>prevNodeInfo</a:t>
            </a:r>
            <a:r>
              <a:rPr lang="en-US" altLang="zh-CN" sz="2800" dirty="0"/>
              <a:t>” + </a:t>
            </a:r>
            <a:r>
              <a:rPr lang="en-US" altLang="zh-CN" sz="2800" dirty="0" err="1"/>
              <a:t>srcNode</a:t>
            </a:r>
            <a:r>
              <a:rPr lang="en-US" altLang="zh-CN" sz="2800" dirty="0"/>
              <a:t> + PageRank + </a:t>
            </a:r>
            <a:r>
              <a:rPr lang="en-US" altLang="zh-CN" sz="2800" dirty="0" err="1"/>
              <a:t>srcDegree</a:t>
            </a:r>
            <a:r>
              <a:rPr lang="en-US" altLang="zh-CN" sz="2800" dirty="0"/>
              <a:t> + </a:t>
            </a:r>
            <a:r>
              <a:rPr lang="en-US" altLang="zh-CN" sz="2800" dirty="0" err="1"/>
              <a:t>dstNodes</a:t>
            </a:r>
            <a:r>
              <a:rPr lang="en-US" altLang="zh-CN" sz="2800" dirty="0"/>
              <a:t>&gt; </a:t>
            </a:r>
          </a:p>
          <a:p>
            <a:r>
              <a:rPr lang="en-US" altLang="zh-CN" sz="2800" dirty="0" smtClean="0"/>
              <a:t>For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edges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within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block,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{</a:t>
            </a:r>
            <a:r>
              <a:rPr lang="en-US" altLang="zh-CN" sz="2800" dirty="0"/>
              <a:t>&lt;</a:t>
            </a:r>
            <a:r>
              <a:rPr lang="en-US" altLang="zh-CN" sz="2800" dirty="0" err="1"/>
              <a:t>u,v</a:t>
            </a:r>
            <a:r>
              <a:rPr lang="en-US" altLang="zh-CN" sz="2800" dirty="0"/>
              <a:t>&gt;|</a:t>
            </a:r>
            <a:r>
              <a:rPr lang="en-US" altLang="zh-CN" sz="2800" dirty="0" err="1"/>
              <a:t>u∈B∧u→v</a:t>
            </a:r>
            <a:r>
              <a:rPr lang="en-US" altLang="zh-CN" sz="2800" dirty="0"/>
              <a:t>} </a:t>
            </a:r>
          </a:p>
          <a:p>
            <a:pPr marL="0" indent="0">
              <a:buNone/>
            </a:pPr>
            <a:r>
              <a:rPr lang="zh-CN" altLang="en-US" sz="2800" dirty="0" smtClean="0"/>
              <a:t> </a:t>
            </a:r>
            <a:r>
              <a:rPr lang="en-US" altLang="zh-CN" sz="2800" dirty="0" smtClean="0"/>
              <a:t>	&lt;</a:t>
            </a:r>
            <a:r>
              <a:rPr lang="en-US" altLang="zh-CN" sz="2800" dirty="0" err="1"/>
              <a:t>dstBlock</a:t>
            </a:r>
            <a:r>
              <a:rPr lang="en-US" altLang="zh-CN" sz="2800" dirty="0"/>
              <a:t>, “BE” + </a:t>
            </a:r>
            <a:r>
              <a:rPr lang="en-US" altLang="zh-CN" sz="2800" dirty="0" err="1"/>
              <a:t>srcNode</a:t>
            </a:r>
            <a:r>
              <a:rPr lang="en-US" altLang="zh-CN" sz="2800" dirty="0"/>
              <a:t>(u) + </a:t>
            </a:r>
            <a:r>
              <a:rPr lang="en-US" altLang="zh-CN" sz="2800" dirty="0" err="1"/>
              <a:t>dstNode</a:t>
            </a:r>
            <a:r>
              <a:rPr lang="en-US" altLang="zh-CN" sz="2800" dirty="0"/>
              <a:t>(v)&gt; </a:t>
            </a:r>
          </a:p>
          <a:p>
            <a:r>
              <a:rPr lang="en-US" altLang="zh-CN" sz="2800" dirty="0" smtClean="0"/>
              <a:t>For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edges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entering,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{</a:t>
            </a:r>
            <a:r>
              <a:rPr lang="en-US" altLang="zh-CN" sz="2800" dirty="0"/>
              <a:t>&lt;</a:t>
            </a:r>
            <a:r>
              <a:rPr lang="en-US" altLang="zh-CN" sz="2800" dirty="0" err="1"/>
              <a:t>u,v,R</a:t>
            </a:r>
            <a:r>
              <a:rPr lang="en-US" altLang="zh-CN" sz="2800" dirty="0"/>
              <a:t>&gt;|</a:t>
            </a:r>
            <a:r>
              <a:rPr lang="en-US" altLang="zh-CN" sz="2800" dirty="0" err="1"/>
              <a:t>u</a:t>
            </a:r>
            <a:r>
              <a:rPr lang="en-US" altLang="zh-CN" sz="2800" dirty="0" err="1" smtClean="0"/>
              <a:t>∈B</a:t>
            </a:r>
            <a:r>
              <a:rPr lang="en-US" altLang="zh-CN" sz="2800" dirty="0" err="1"/>
              <a:t>∧v∈B∧u→v∧R</a:t>
            </a:r>
            <a:r>
              <a:rPr lang="en-US" altLang="zh-CN" sz="2800" dirty="0"/>
              <a:t>=PR(u)/</a:t>
            </a:r>
            <a:r>
              <a:rPr lang="en-US" altLang="zh-CN" sz="2800" dirty="0" err="1"/>
              <a:t>deg</a:t>
            </a:r>
            <a:r>
              <a:rPr lang="en-US" altLang="zh-CN" sz="2800" dirty="0"/>
              <a:t>(u)} </a:t>
            </a:r>
          </a:p>
          <a:p>
            <a:pPr marL="0" indent="0">
              <a:buNone/>
            </a:pPr>
            <a:r>
              <a:rPr lang="en-US" altLang="zh-CN" sz="2800" dirty="0" smtClean="0"/>
              <a:t>	&lt;</a:t>
            </a:r>
            <a:r>
              <a:rPr lang="en-US" altLang="zh-CN" sz="2800" dirty="0" err="1"/>
              <a:t>dstBlock</a:t>
            </a:r>
            <a:r>
              <a:rPr lang="en-US" altLang="zh-CN" sz="2800" dirty="0"/>
              <a:t>, “BC” + </a:t>
            </a:r>
            <a:r>
              <a:rPr lang="en-US" altLang="zh-CN" sz="2800" dirty="0" err="1"/>
              <a:t>dstNode</a:t>
            </a:r>
            <a:r>
              <a:rPr lang="en-US" altLang="zh-CN" sz="2800" dirty="0"/>
              <a:t>(v) + </a:t>
            </a:r>
            <a:r>
              <a:rPr lang="en-US" altLang="zh-CN" sz="2800" dirty="0" err="1"/>
              <a:t>srcPR</a:t>
            </a:r>
            <a:r>
              <a:rPr lang="en-US" altLang="zh-CN" sz="2800" dirty="0"/>
              <a:t>(u)/</a:t>
            </a:r>
            <a:r>
              <a:rPr lang="en-US" altLang="zh-CN" sz="2800" dirty="0" err="1"/>
              <a:t>deg</a:t>
            </a:r>
            <a:r>
              <a:rPr lang="en-US" altLang="zh-CN" sz="2800" dirty="0"/>
              <a:t>(u)&gt; </a:t>
            </a:r>
          </a:p>
          <a:p>
            <a:pPr marL="0" indent="0">
              <a:buNone/>
            </a:pPr>
            <a:endParaRPr lang="en-US" altLang="zh-CN" sz="28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5718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99425"/>
            <a:ext cx="7556313" cy="1116106"/>
          </a:xfrm>
        </p:spPr>
        <p:txBody>
          <a:bodyPr/>
          <a:lstStyle/>
          <a:p>
            <a:pPr algn="ctr"/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Structure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Reducer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5902" y="2126085"/>
            <a:ext cx="7951604" cy="3976052"/>
          </a:xfrm>
        </p:spPr>
        <p:txBody>
          <a:bodyPr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zh-CN" sz="2400" dirty="0" err="1" smtClean="0"/>
              <a:t>HashMap</a:t>
            </a:r>
            <a:r>
              <a:rPr lang="en-US" altLang="zh-CN" sz="2400" dirty="0" smtClean="0"/>
              <a:t>&lt;Integer,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Float&gt;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oldPageRanks</a:t>
            </a:r>
            <a:endParaRPr lang="en-US" altLang="zh-CN" sz="2400" dirty="0"/>
          </a:p>
          <a:p>
            <a:pPr>
              <a:lnSpc>
                <a:spcPts val="2400"/>
              </a:lnSpc>
            </a:pPr>
            <a:r>
              <a:rPr lang="en-US" altLang="zh-CN" sz="2400" dirty="0" err="1" smtClean="0"/>
              <a:t>HashMap</a:t>
            </a:r>
            <a:r>
              <a:rPr lang="en-US" altLang="zh-CN" sz="2400" dirty="0"/>
              <a:t>&lt;Integer,</a:t>
            </a:r>
            <a:r>
              <a:rPr lang="zh-CN" altLang="en-US" sz="2400" dirty="0"/>
              <a:t> </a:t>
            </a:r>
            <a:r>
              <a:rPr lang="en-US" altLang="zh-CN" sz="2400" dirty="0"/>
              <a:t>Float&gt;</a:t>
            </a:r>
            <a:r>
              <a:rPr lang="zh-CN" altLang="en-US" sz="2400" dirty="0"/>
              <a:t> </a:t>
            </a:r>
            <a:r>
              <a:rPr lang="en-US" altLang="zh-CN" sz="2400" dirty="0" err="1" smtClean="0"/>
              <a:t>newPageRanks</a:t>
            </a:r>
            <a:endParaRPr lang="en-US" altLang="zh-CN" sz="2400" dirty="0" smtClean="0"/>
          </a:p>
          <a:p>
            <a:pPr>
              <a:lnSpc>
                <a:spcPts val="2400"/>
              </a:lnSpc>
            </a:pPr>
            <a:r>
              <a:rPr lang="en-US" altLang="zh-CN" sz="2400" dirty="0" err="1"/>
              <a:t>HashMap</a:t>
            </a:r>
            <a:r>
              <a:rPr lang="en-US" altLang="zh-CN" sz="2400" dirty="0"/>
              <a:t>&lt;Integer,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Integer&gt;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nodeDegrees</a:t>
            </a:r>
            <a:endParaRPr lang="en-US" altLang="zh-CN" sz="2400" dirty="0" smtClean="0"/>
          </a:p>
          <a:p>
            <a:pPr>
              <a:lnSpc>
                <a:spcPts val="2400"/>
              </a:lnSpc>
            </a:pPr>
            <a:r>
              <a:rPr lang="en-US" altLang="zh-CN" sz="2400" dirty="0" err="1"/>
              <a:t>HashMap</a:t>
            </a:r>
            <a:r>
              <a:rPr lang="en-US" altLang="zh-CN" sz="2400" dirty="0"/>
              <a:t>&lt;Integer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ArrayList</a:t>
            </a:r>
            <a:r>
              <a:rPr lang="en-US" altLang="zh-CN" sz="2400" dirty="0" smtClean="0"/>
              <a:t>&lt;Integer&gt;&gt;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outNodes</a:t>
            </a:r>
            <a:endParaRPr lang="en-US" altLang="zh-CN" sz="2400" dirty="0" smtClean="0"/>
          </a:p>
          <a:p>
            <a:pPr>
              <a:lnSpc>
                <a:spcPts val="2400"/>
              </a:lnSpc>
            </a:pPr>
            <a:r>
              <a:rPr lang="en-US" altLang="zh-CN" sz="2400" dirty="0" err="1" smtClean="0"/>
              <a:t>HashMap</a:t>
            </a:r>
            <a:r>
              <a:rPr lang="en-US" altLang="zh-CN" sz="2400" dirty="0" smtClean="0"/>
              <a:t>&lt;</a:t>
            </a:r>
            <a:r>
              <a:rPr lang="en-US" altLang="zh-CN" sz="2400" dirty="0" smtClean="0"/>
              <a:t>Integer,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ArrayList</a:t>
            </a:r>
            <a:r>
              <a:rPr lang="en-US" altLang="zh-CN" sz="2400" dirty="0" smtClean="0"/>
              <a:t>&lt;Integer&gt;&gt;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beMap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>
              <a:lnSpc>
                <a:spcPts val="2400"/>
              </a:lnSpc>
            </a:pPr>
            <a:r>
              <a:rPr lang="en-US" altLang="zh-CN" sz="2400" dirty="0" err="1" smtClean="0"/>
              <a:t>HashMap</a:t>
            </a:r>
            <a:r>
              <a:rPr lang="en-US" altLang="zh-CN" sz="2400" dirty="0" smtClean="0"/>
              <a:t>&lt;</a:t>
            </a:r>
            <a:r>
              <a:rPr lang="en-US" altLang="zh-CN" sz="2400" dirty="0" smtClean="0"/>
              <a:t>Integer,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ArrayList</a:t>
            </a:r>
            <a:r>
              <a:rPr lang="en-US" altLang="zh-CN" sz="2400" dirty="0" smtClean="0"/>
              <a:t>&lt;Float&gt;&gt;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bcMap</a:t>
            </a:r>
            <a:endParaRPr lang="en-US" altLang="zh-CN" sz="2400" dirty="0" smtClean="0"/>
          </a:p>
          <a:p>
            <a:pPr>
              <a:lnSpc>
                <a:spcPts val="2400"/>
              </a:lnSpc>
            </a:pPr>
            <a:r>
              <a:rPr lang="en-US" altLang="zh-CN" sz="2400" dirty="0" err="1" smtClean="0"/>
              <a:t>ArrayList</a:t>
            </a:r>
            <a:r>
              <a:rPr lang="en-US" altLang="zh-CN" sz="2400" dirty="0" smtClean="0"/>
              <a:t>&lt;Integer&gt;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nodeList</a:t>
            </a:r>
            <a:endParaRPr lang="en-US" altLang="zh-CN" sz="2400" dirty="0"/>
          </a:p>
          <a:p>
            <a:pPr>
              <a:lnSpc>
                <a:spcPts val="2400"/>
              </a:lnSpc>
            </a:pPr>
            <a:endParaRPr lang="en-US" altLang="zh-CN" sz="2800" dirty="0"/>
          </a:p>
          <a:p>
            <a:pPr>
              <a:lnSpc>
                <a:spcPts val="2400"/>
              </a:lnSpc>
            </a:pPr>
            <a:endParaRPr lang="en-US" altLang="zh-CN" sz="2800" dirty="0"/>
          </a:p>
          <a:p>
            <a:pPr marL="0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16244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865094"/>
            <a:ext cx="7556313" cy="1116106"/>
          </a:xfrm>
        </p:spPr>
        <p:txBody>
          <a:bodyPr/>
          <a:lstStyle/>
          <a:p>
            <a:r>
              <a:rPr kumimoji="1" lang="en-US" altLang="zh-CN" sz="3200" dirty="0" smtClean="0"/>
              <a:t>Implementation of </a:t>
            </a:r>
            <a:r>
              <a:rPr kumimoji="1" lang="en-US" altLang="zh-CN" sz="3200" dirty="0" err="1" smtClean="0"/>
              <a:t>IterationBlockOnce</a:t>
            </a:r>
            <a:endParaRPr kumimoji="1"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8621"/>
          <a:stretch/>
        </p:blipFill>
        <p:spPr>
          <a:xfrm>
            <a:off x="869707" y="1981200"/>
            <a:ext cx="7185080" cy="4144963"/>
          </a:xfrm>
        </p:spPr>
      </p:pic>
    </p:spTree>
    <p:extLst>
      <p:ext uri="{BB962C8B-B14F-4D97-AF65-F5344CB8AC3E}">
        <p14:creationId xmlns:p14="http://schemas.microsoft.com/office/powerpoint/2010/main" val="1043326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99425"/>
            <a:ext cx="7556313" cy="1116106"/>
          </a:xfrm>
        </p:spPr>
        <p:txBody>
          <a:bodyPr/>
          <a:lstStyle/>
          <a:p>
            <a:pPr algn="ctr"/>
            <a:r>
              <a:rPr kumimoji="1" lang="en-US" altLang="zh-CN" dirty="0" smtClean="0"/>
              <a:t>Blocked PageRank Reducer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5902" y="2126085"/>
            <a:ext cx="7951604" cy="3976052"/>
          </a:xfrm>
        </p:spPr>
        <p:txBody>
          <a:bodyPr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zh-CN" sz="2400" dirty="0"/>
              <a:t>The termination condition in reducer is while the nodes within the block are converged</a:t>
            </a:r>
            <a:r>
              <a:rPr lang="en-US" altLang="zh-CN" sz="2400" dirty="0" smtClean="0"/>
              <a:t>.</a:t>
            </a:r>
          </a:p>
          <a:p>
            <a:pPr marL="0" indent="0">
              <a:lnSpc>
                <a:spcPts val="2400"/>
              </a:lnSpc>
              <a:spcAft>
                <a:spcPts val="600"/>
              </a:spcAft>
              <a:buNone/>
            </a:pPr>
            <a:r>
              <a:rPr lang="en-US" altLang="zh-CN" sz="2400" dirty="0" smtClean="0"/>
              <a:t>After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termination</a:t>
            </a:r>
            <a:r>
              <a:rPr lang="zh-CN" altLang="en-US" sz="2400" dirty="0" smtClean="0"/>
              <a:t>,</a:t>
            </a:r>
            <a:r>
              <a:rPr lang="en-US" altLang="zh-CN" sz="2400" dirty="0" smtClean="0"/>
              <a:t>increase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counter:</a:t>
            </a:r>
          </a:p>
          <a:p>
            <a:pPr>
              <a:lnSpc>
                <a:spcPts val="2400"/>
              </a:lnSpc>
              <a:spcBef>
                <a:spcPts val="800"/>
              </a:spcBef>
              <a:buFont typeface="Wingdings" charset="2"/>
              <a:buChar char="l"/>
            </a:pPr>
            <a:r>
              <a:rPr lang="en-US" altLang="zh-CN" dirty="0" smtClean="0"/>
              <a:t>REDUCER_COUNTER </a:t>
            </a:r>
            <a:r>
              <a:rPr lang="en-US" altLang="zh-CN" dirty="0"/>
              <a:t>by </a:t>
            </a:r>
            <a:r>
              <a:rPr lang="en-US" altLang="zh-CN" dirty="0" smtClean="0"/>
              <a:t>1</a:t>
            </a:r>
            <a:endParaRPr lang="en-US" altLang="zh-CN" dirty="0"/>
          </a:p>
          <a:p>
            <a:pPr>
              <a:lnSpc>
                <a:spcPts val="2400"/>
              </a:lnSpc>
              <a:spcBef>
                <a:spcPts val="800"/>
              </a:spcBef>
              <a:buFont typeface="Wingdings" charset="2"/>
              <a:buChar char="l"/>
            </a:pPr>
            <a:r>
              <a:rPr lang="en-US" altLang="zh-CN" dirty="0" smtClean="0"/>
              <a:t>INNER_ITERATION_COUNTER </a:t>
            </a:r>
            <a:r>
              <a:rPr lang="en-US" altLang="zh-CN" dirty="0"/>
              <a:t>by # of iterations of </a:t>
            </a:r>
            <a:r>
              <a:rPr lang="en-US" altLang="zh-CN" dirty="0" err="1" smtClean="0"/>
              <a:t>IteratorBlockOnce</a:t>
            </a:r>
            <a:endParaRPr lang="en-US" altLang="zh-CN" dirty="0"/>
          </a:p>
          <a:p>
            <a:pPr>
              <a:lnSpc>
                <a:spcPts val="2400"/>
              </a:lnSpc>
              <a:spcBef>
                <a:spcPts val="800"/>
              </a:spcBef>
              <a:buFont typeface="Wingdings" charset="2"/>
              <a:buChar char="l"/>
            </a:pPr>
            <a:r>
              <a:rPr lang="en-US" altLang="zh-CN" dirty="0" smtClean="0"/>
              <a:t>RESIDUAL_COUNTER </a:t>
            </a:r>
            <a:r>
              <a:rPr lang="en-US" altLang="zh-CN" dirty="0"/>
              <a:t>by the total residual errors in the </a:t>
            </a:r>
            <a:r>
              <a:rPr lang="en-US" altLang="zh-CN" dirty="0" smtClean="0"/>
              <a:t>block</a:t>
            </a:r>
          </a:p>
          <a:p>
            <a:pPr>
              <a:lnSpc>
                <a:spcPts val="2400"/>
              </a:lnSpc>
              <a:spcBef>
                <a:spcPts val="800"/>
              </a:spcBef>
              <a:buFont typeface="Wingdings" charset="2"/>
              <a:buChar char="l"/>
            </a:pPr>
            <a:r>
              <a:rPr lang="en-US" altLang="zh-CN" dirty="0" smtClean="0"/>
              <a:t>corresponding </a:t>
            </a:r>
            <a:r>
              <a:rPr lang="en-US" altLang="zh-CN" dirty="0"/>
              <a:t>PAGERANK[</a:t>
            </a:r>
            <a:r>
              <a:rPr lang="en-US" altLang="zh-CN" dirty="0" err="1"/>
              <a:t>blockID</a:t>
            </a:r>
            <a:r>
              <a:rPr lang="en-US" altLang="zh-CN" dirty="0"/>
              <a:t>] by the </a:t>
            </a:r>
            <a:r>
              <a:rPr lang="en-US" altLang="zh-CN" dirty="0" err="1"/>
              <a:t>pagerank</a:t>
            </a:r>
            <a:r>
              <a:rPr lang="en-US" altLang="zh-CN" dirty="0"/>
              <a:t> of the highest numbered nodes in block. </a:t>
            </a:r>
          </a:p>
          <a:p>
            <a:pPr marL="0" indent="0">
              <a:lnSpc>
                <a:spcPts val="2400"/>
              </a:lnSpc>
              <a:buNone/>
            </a:pPr>
            <a:endParaRPr lang="en-US" altLang="zh-CN" sz="2800" dirty="0"/>
          </a:p>
          <a:p>
            <a:pPr>
              <a:lnSpc>
                <a:spcPts val="2400"/>
              </a:lnSpc>
            </a:pPr>
            <a:endParaRPr lang="en-US" altLang="zh-CN" sz="2800" dirty="0"/>
          </a:p>
          <a:p>
            <a:pPr marL="0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66970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99425"/>
            <a:ext cx="7556313" cy="1116106"/>
          </a:xfrm>
        </p:spPr>
        <p:txBody>
          <a:bodyPr/>
          <a:lstStyle/>
          <a:p>
            <a:pPr algn="ctr"/>
            <a:r>
              <a:rPr kumimoji="1" lang="en-US" altLang="zh-CN" dirty="0" smtClean="0"/>
              <a:t>Blocked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PageRank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Counter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5902" y="2126085"/>
            <a:ext cx="7951604" cy="3976052"/>
          </a:xfrm>
        </p:spPr>
        <p:txBody>
          <a:bodyPr>
            <a:normAutofit lnSpcReduction="10000"/>
          </a:bodyPr>
          <a:lstStyle/>
          <a:p>
            <a:r>
              <a:rPr lang="en-US" altLang="zh-CN" sz="2600" dirty="0"/>
              <a:t>RESIDUAL_COUNTER: sum of residual errors </a:t>
            </a:r>
          </a:p>
          <a:p>
            <a:r>
              <a:rPr lang="en-US" altLang="zh-CN" sz="2600" dirty="0"/>
              <a:t>REDUCER_COUNTER: # of reducers</a:t>
            </a:r>
          </a:p>
          <a:p>
            <a:r>
              <a:rPr lang="en-US" altLang="zh-CN" sz="2600" dirty="0"/>
              <a:t>INNER_ITERATION_COUNTER: sum of iterations within blocks</a:t>
            </a:r>
          </a:p>
          <a:p>
            <a:pPr marL="0" indent="0" algn="ctr">
              <a:buNone/>
            </a:pPr>
            <a:r>
              <a:rPr lang="en-US" altLang="zh-CN" sz="1700" i="1" dirty="0" err="1"/>
              <a:t>Avg</a:t>
            </a:r>
            <a:r>
              <a:rPr lang="en-US" altLang="zh-CN" sz="1700" i="1" dirty="0"/>
              <a:t> iterations  =  INNER_ITERATION_COUNTER / </a:t>
            </a:r>
            <a:r>
              <a:rPr lang="en-US" altLang="zh-CN" sz="1700" i="1" dirty="0" smtClean="0"/>
              <a:t>REDUCER_COUNTER</a:t>
            </a:r>
            <a:endParaRPr lang="en-US" altLang="zh-CN" sz="1700" dirty="0"/>
          </a:p>
          <a:p>
            <a:r>
              <a:rPr lang="en-US" altLang="zh-CN" sz="2600" dirty="0"/>
              <a:t>PAGERANK0 – PAGERANK67: store </a:t>
            </a:r>
            <a:r>
              <a:rPr lang="en-US" altLang="zh-CN" sz="2600" dirty="0" err="1"/>
              <a:t>pagerank</a:t>
            </a:r>
            <a:r>
              <a:rPr lang="en-US" altLang="zh-CN" sz="2600" dirty="0"/>
              <a:t> of highest numbered nodes in the corresponding block </a:t>
            </a:r>
          </a:p>
          <a:p>
            <a:pPr>
              <a:lnSpc>
                <a:spcPts val="2400"/>
              </a:lnSpc>
            </a:pPr>
            <a:endParaRPr lang="en-US" altLang="zh-CN" sz="2800" dirty="0" smtClean="0"/>
          </a:p>
          <a:p>
            <a:pPr>
              <a:lnSpc>
                <a:spcPts val="2400"/>
              </a:lnSpc>
            </a:pPr>
            <a:endParaRPr lang="en-US" altLang="zh-CN" sz="2800" dirty="0"/>
          </a:p>
          <a:p>
            <a:pPr marL="0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86286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312864"/>
            <a:ext cx="7556313" cy="1116106"/>
          </a:xfrm>
        </p:spPr>
        <p:txBody>
          <a:bodyPr/>
          <a:lstStyle/>
          <a:p>
            <a:pPr algn="ctr"/>
            <a:r>
              <a:rPr kumimoji="1" lang="en-US" altLang="zh-CN" dirty="0" smtClean="0"/>
              <a:t>Blocked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PageRank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Result</a:t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5902" y="2126085"/>
            <a:ext cx="7951604" cy="3976052"/>
          </a:xfrm>
        </p:spPr>
        <p:txBody>
          <a:bodyPr>
            <a:normAutofit/>
          </a:bodyPr>
          <a:lstStyle/>
          <a:p>
            <a:pPr marL="0" indent="0">
              <a:lnSpc>
                <a:spcPts val="2400"/>
              </a:lnSpc>
              <a:buNone/>
            </a:pPr>
            <a:endParaRPr lang="en-US" altLang="zh-CN" sz="2800" dirty="0" smtClean="0"/>
          </a:p>
          <a:p>
            <a:pPr>
              <a:lnSpc>
                <a:spcPts val="2400"/>
              </a:lnSpc>
            </a:pPr>
            <a:endParaRPr lang="en-US" altLang="zh-CN" sz="2800" dirty="0"/>
          </a:p>
          <a:p>
            <a:pPr marL="0" indent="0">
              <a:buNone/>
            </a:pP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39" y="1170381"/>
            <a:ext cx="7915367" cy="533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9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Gauss-Seidel Iteration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Gauss-Seidel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iteration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recent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PageRank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values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wherever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possible.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Following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equation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defines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PageRank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value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Gauss-Seidel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method: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Nodes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sorted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computation.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7" name="图片 6" descr="Screenshot 2014-05-08 22.07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3608612"/>
            <a:ext cx="8026400" cy="114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1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Result</a:t>
            </a:r>
            <a:endParaRPr kumimoji="1" lang="zh-CN" altLang="en-US" dirty="0"/>
          </a:p>
        </p:txBody>
      </p:sp>
      <p:pic>
        <p:nvPicPr>
          <p:cNvPr id="6" name="图片 5" descr="Screenshot 2014-05-08 22.56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845899"/>
            <a:ext cx="72390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69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Jacobi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Gauss-Seidel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Iteration</a:t>
            </a:r>
            <a:endParaRPr kumimoji="1"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16611099"/>
              </p:ext>
            </p:extLst>
          </p:nvPr>
        </p:nvGraphicFramePr>
        <p:xfrm>
          <a:off x="701674" y="4495799"/>
          <a:ext cx="3441699" cy="2061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1485900"/>
                <a:gridCol w="1384299"/>
              </a:tblGrid>
              <a:tr h="25773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Pass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/>
                        <a:ea typeface="+mj-ea"/>
                        <a:cs typeface="Georgi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Jacobi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/>
                        <a:ea typeface="+mj-ea"/>
                        <a:cs typeface="Georgi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Gauss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-Seidel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/>
                        <a:ea typeface="+mj-ea"/>
                        <a:cs typeface="Georgia"/>
                      </a:endParaRPr>
                    </a:p>
                  </a:txBody>
                  <a:tcPr marL="12700" marR="12700" marT="12700" marB="0" anchor="b"/>
                </a:tc>
              </a:tr>
              <a:tr h="25773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2.815721871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2.816151834</a:t>
                      </a:r>
                    </a:p>
                  </a:txBody>
                  <a:tcPr marL="12700" marR="12700" marT="12700" marB="0" anchor="b"/>
                </a:tc>
              </a:tr>
              <a:tr h="25773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0.037900019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0.038937141</a:t>
                      </a:r>
                    </a:p>
                  </a:txBody>
                  <a:tcPr marL="12700" marR="12700" marT="12700" marB="0" anchor="b"/>
                </a:tc>
              </a:tr>
              <a:tr h="25773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0.023992189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0.025301635</a:t>
                      </a:r>
                    </a:p>
                  </a:txBody>
                  <a:tcPr marL="12700" marR="12700" marT="12700" marB="0" anchor="b"/>
                </a:tc>
              </a:tr>
              <a:tr h="25773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0.009920314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0.011160375</a:t>
                      </a:r>
                    </a:p>
                  </a:txBody>
                  <a:tcPr marL="12700" marR="12700" marT="12700" marB="0" anchor="b"/>
                </a:tc>
              </a:tr>
              <a:tr h="25773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0.003951915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0.005083253</a:t>
                      </a:r>
                    </a:p>
                  </a:txBody>
                  <a:tcPr marL="12700" marR="12700" marT="12700" marB="0" anchor="b"/>
                </a:tc>
              </a:tr>
              <a:tr h="25773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0.001055545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0.001918714</a:t>
                      </a:r>
                    </a:p>
                  </a:txBody>
                  <a:tcPr marL="12700" marR="12700" marT="12700" marB="0" anchor="b"/>
                </a:tc>
              </a:tr>
              <a:tr h="25773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6.62E-04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8.45E-04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97541" y="1385047"/>
            <a:ext cx="3657600" cy="322729"/>
          </a:xfrm>
        </p:spPr>
        <p:txBody>
          <a:bodyPr/>
          <a:lstStyle/>
          <a:p>
            <a:r>
              <a:rPr kumimoji="1" lang="en-US" altLang="zh-CN" dirty="0" smtClean="0"/>
              <a:t>Residual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Error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>
          <a:xfrm>
            <a:off x="4399878" y="1385047"/>
            <a:ext cx="3657600" cy="322729"/>
          </a:xfrm>
        </p:spPr>
        <p:txBody>
          <a:bodyPr/>
          <a:lstStyle/>
          <a:p>
            <a:r>
              <a:rPr kumimoji="1" lang="en-US" altLang="zh-CN" dirty="0" smtClean="0"/>
              <a:t>Average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Iteration</a:t>
            </a:r>
            <a:endParaRPr kumimoji="1" lang="zh-CN" altLang="en-US" dirty="0"/>
          </a:p>
        </p:txBody>
      </p:sp>
      <p:graphicFrame>
        <p:nvGraphicFramePr>
          <p:cNvPr id="11" name="内容占位符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80585542"/>
              </p:ext>
            </p:extLst>
          </p:nvPr>
        </p:nvGraphicFramePr>
        <p:xfrm>
          <a:off x="4704679" y="4495799"/>
          <a:ext cx="3441699" cy="2061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1485900"/>
                <a:gridCol w="1384299"/>
              </a:tblGrid>
              <a:tr h="25773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Pass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/>
                        <a:ea typeface="+mj-ea"/>
                        <a:cs typeface="Georgi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Jacobi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/>
                        <a:ea typeface="+mj-ea"/>
                        <a:cs typeface="Georgi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Gauss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-Seidel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/>
                        <a:ea typeface="+mj-ea"/>
                        <a:cs typeface="Georgia"/>
                      </a:endParaRPr>
                    </a:p>
                  </a:txBody>
                  <a:tcPr marL="12700" marR="12700" marT="12700" marB="0" anchor="b"/>
                </a:tc>
              </a:tr>
              <a:tr h="25773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cs typeface="Georgia"/>
                        </a:rPr>
                        <a:t>17.485294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  <a:cs typeface="Georgia"/>
                        </a:rPr>
                        <a:t>10.088235</a:t>
                      </a:r>
                    </a:p>
                  </a:txBody>
                  <a:tcPr marL="12700" marR="12700" marT="12700" marB="0" anchor="b"/>
                </a:tc>
              </a:tr>
              <a:tr h="25773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cs typeface="Georgia"/>
                        </a:rPr>
                        <a:t>7.161765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  <a:cs typeface="Georgia"/>
                        </a:rPr>
                        <a:t>5.102941</a:t>
                      </a:r>
                    </a:p>
                  </a:txBody>
                  <a:tcPr marL="12700" marR="12700" marT="12700" marB="0" anchor="b"/>
                </a:tc>
              </a:tr>
              <a:tr h="25773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cs typeface="Georgia"/>
                        </a:rPr>
                        <a:t>5.867647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cs typeface="Georgia"/>
                        </a:rPr>
                        <a:t>4.367647</a:t>
                      </a:r>
                    </a:p>
                  </a:txBody>
                  <a:tcPr marL="12700" marR="12700" marT="12700" marB="0" anchor="b"/>
                </a:tc>
              </a:tr>
              <a:tr h="25773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cs typeface="Georgia"/>
                        </a:rPr>
                        <a:t>3.897059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cs typeface="Georgia"/>
                        </a:rPr>
                        <a:t>3.220588</a:t>
                      </a:r>
                    </a:p>
                  </a:txBody>
                  <a:tcPr marL="12700" marR="12700" marT="12700" marB="0" anchor="b"/>
                </a:tc>
              </a:tr>
              <a:tr h="25773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  <a:cs typeface="Georgia"/>
                        </a:rPr>
                        <a:t>2.558824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cs typeface="Georgia"/>
                        </a:rPr>
                        <a:t>2.367647</a:t>
                      </a:r>
                    </a:p>
                  </a:txBody>
                  <a:tcPr marL="12700" marR="12700" marT="12700" marB="0" anchor="b"/>
                </a:tc>
              </a:tr>
              <a:tr h="25773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  <a:cs typeface="Georgia"/>
                        </a:rPr>
                        <a:t>1.426471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cs typeface="Georgia"/>
                        </a:rPr>
                        <a:t>1.661765</a:t>
                      </a:r>
                    </a:p>
                  </a:txBody>
                  <a:tcPr marL="12700" marR="12700" marT="12700" marB="0" anchor="b"/>
                </a:tc>
              </a:tr>
              <a:tr h="25773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  <a:cs typeface="Georgia"/>
                        </a:rPr>
                        <a:t>1.176471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cs typeface="Georgia"/>
                        </a:rPr>
                        <a:t>1.308824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7001539"/>
              </p:ext>
            </p:extLst>
          </p:nvPr>
        </p:nvGraphicFramePr>
        <p:xfrm>
          <a:off x="365761" y="1928143"/>
          <a:ext cx="4034117" cy="2420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7280212"/>
              </p:ext>
            </p:extLst>
          </p:nvPr>
        </p:nvGraphicFramePr>
        <p:xfrm>
          <a:off x="4256350" y="1894472"/>
          <a:ext cx="4090235" cy="2454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1874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Partition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181100"/>
            <a:ext cx="7556313" cy="4144963"/>
          </a:xfrm>
        </p:spPr>
        <p:txBody>
          <a:bodyPr/>
          <a:lstStyle/>
          <a:p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Hash(</a:t>
            </a:r>
            <a:r>
              <a:rPr kumimoji="1" lang="en-US" altLang="zh-CN" dirty="0" err="1" smtClean="0"/>
              <a:t>nodeID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nodeID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%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NUM_OF_BLOCKS</a:t>
            </a:r>
            <a:endParaRPr kumimoji="1" lang="zh-CN" altLang="en-US" dirty="0"/>
          </a:p>
        </p:txBody>
      </p:sp>
      <p:pic>
        <p:nvPicPr>
          <p:cNvPr id="4" name="图片 3" descr="Screenshot 2014-05-08 22.43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2225062"/>
            <a:ext cx="5765800" cy="436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20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829237"/>
            <a:ext cx="7556313" cy="1116106"/>
          </a:xfrm>
        </p:spPr>
        <p:txBody>
          <a:bodyPr/>
          <a:lstStyle/>
          <a:p>
            <a:pPr algn="ctr"/>
            <a:r>
              <a:rPr kumimoji="1" lang="en-US" altLang="zh-CN" sz="4000" dirty="0" smtClean="0"/>
              <a:t>Implemented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PageRank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2070862"/>
            <a:ext cx="7556313" cy="4055302"/>
          </a:xfrm>
        </p:spPr>
        <p:txBody>
          <a:bodyPr>
            <a:normAutofit/>
          </a:bodyPr>
          <a:lstStyle/>
          <a:p>
            <a:endParaRPr kumimoji="1" lang="en-US" altLang="zh-CN" sz="2800" dirty="0" smtClean="0"/>
          </a:p>
          <a:p>
            <a:r>
              <a:rPr kumimoji="1" lang="zh-CN" altLang="en-US" sz="2800" dirty="0" smtClean="0"/>
              <a:t>  </a:t>
            </a:r>
            <a:r>
              <a:rPr kumimoji="1" lang="en-US" altLang="zh-CN" sz="2800" dirty="0" smtClean="0"/>
              <a:t>Simple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(node-by-node)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computation</a:t>
            </a:r>
          </a:p>
          <a:p>
            <a:r>
              <a:rPr kumimoji="1" lang="zh-CN" altLang="en-US" sz="2800" dirty="0" smtClean="0"/>
              <a:t>  </a:t>
            </a:r>
            <a:r>
              <a:rPr kumimoji="1" lang="en-US" altLang="zh-CN" sz="2800" dirty="0" smtClean="0"/>
              <a:t>Jacobi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Blocked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computation</a:t>
            </a:r>
          </a:p>
          <a:p>
            <a:r>
              <a:rPr kumimoji="1" lang="zh-CN" altLang="en-US" sz="2800" dirty="0" smtClean="0"/>
              <a:t>  </a:t>
            </a:r>
            <a:r>
              <a:rPr kumimoji="1" lang="en-US" altLang="zh-CN" sz="2800" dirty="0" smtClean="0"/>
              <a:t>Gauss-Seidel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computation</a:t>
            </a:r>
          </a:p>
          <a:p>
            <a:r>
              <a:rPr kumimoji="1" lang="zh-CN" altLang="en-US" sz="2800" dirty="0" smtClean="0"/>
              <a:t>  </a:t>
            </a:r>
            <a:r>
              <a:rPr kumimoji="1" lang="en-US" altLang="zh-CN" sz="2800" dirty="0" smtClean="0"/>
              <a:t>Random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Partition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computation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86828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Result &amp; Comparison</a:t>
            </a:r>
            <a:endParaRPr kumimoji="1"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idx="1"/>
          </p:nvPr>
        </p:nvSpPr>
        <p:spPr>
          <a:xfrm>
            <a:off x="494850" y="1278218"/>
            <a:ext cx="3657600" cy="322729"/>
          </a:xfrm>
        </p:spPr>
        <p:txBody>
          <a:bodyPr/>
          <a:lstStyle/>
          <a:p>
            <a:r>
              <a:rPr kumimoji="1" lang="en-US" altLang="zh-CN" dirty="0" smtClean="0"/>
              <a:t>Residual Error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97187" y="1278218"/>
            <a:ext cx="3657600" cy="322729"/>
          </a:xfrm>
        </p:spPr>
        <p:txBody>
          <a:bodyPr/>
          <a:lstStyle/>
          <a:p>
            <a:r>
              <a:rPr kumimoji="1" lang="en-US" altLang="zh-CN" dirty="0" smtClean="0"/>
              <a:t>Average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Iteration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graphicFrame>
        <p:nvGraphicFramePr>
          <p:cNvPr id="16" name="图表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6048317"/>
              </p:ext>
            </p:extLst>
          </p:nvPr>
        </p:nvGraphicFramePr>
        <p:xfrm>
          <a:off x="290854" y="2006600"/>
          <a:ext cx="4106333" cy="246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图表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1440021"/>
              </p:ext>
            </p:extLst>
          </p:nvPr>
        </p:nvGraphicFramePr>
        <p:xfrm>
          <a:off x="4152450" y="1968500"/>
          <a:ext cx="4169833" cy="250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内容占位符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780124758"/>
              </p:ext>
            </p:extLst>
          </p:nvPr>
        </p:nvGraphicFramePr>
        <p:xfrm>
          <a:off x="701674" y="4495799"/>
          <a:ext cx="3441699" cy="2061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1485900"/>
                <a:gridCol w="1384299"/>
              </a:tblGrid>
              <a:tr h="25773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Pass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/>
                        <a:ea typeface="+mj-ea"/>
                        <a:cs typeface="Georgi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Blocked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/>
                        <a:ea typeface="+mj-ea"/>
                        <a:cs typeface="Georgi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Random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 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Blocked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/>
                        <a:ea typeface="+mj-ea"/>
                        <a:cs typeface="Georgia"/>
                      </a:endParaRPr>
                    </a:p>
                  </a:txBody>
                  <a:tcPr marL="12700" marR="12700" marT="12700" marB="0" anchor="b"/>
                </a:tc>
              </a:tr>
              <a:tr h="25773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2.815721871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cs typeface="Georgia"/>
                        </a:rPr>
                        <a:t>2.339205053</a:t>
                      </a:r>
                    </a:p>
                  </a:txBody>
                  <a:tcPr marL="12700" marR="12700" marT="12700" marB="0" anchor="b"/>
                </a:tc>
              </a:tr>
              <a:tr h="25773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0.037900019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cs typeface="Georgia"/>
                        </a:rPr>
                        <a:t>0.322338531</a:t>
                      </a:r>
                    </a:p>
                  </a:txBody>
                  <a:tcPr marL="12700" marR="12700" marT="12700" marB="0" anchor="b"/>
                </a:tc>
              </a:tr>
              <a:tr h="25773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0.023992189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cs typeface="Georgia"/>
                        </a:rPr>
                        <a:t>0.191203501</a:t>
                      </a:r>
                    </a:p>
                  </a:txBody>
                  <a:tcPr marL="12700" marR="12700" marT="12700" marB="0" anchor="b"/>
                </a:tc>
              </a:tr>
              <a:tr h="25773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0.009920314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cs typeface="Georgia"/>
                        </a:rPr>
                        <a:t>0.093520853</a:t>
                      </a:r>
                    </a:p>
                  </a:txBody>
                  <a:tcPr marL="12700" marR="12700" marT="12700" marB="0" anchor="b"/>
                </a:tc>
              </a:tr>
              <a:tr h="25773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0.003951915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cs typeface="Georgia"/>
                        </a:rPr>
                        <a:t>0.06204969</a:t>
                      </a:r>
                    </a:p>
                  </a:txBody>
                  <a:tcPr marL="12700" marR="12700" marT="12700" marB="0" anchor="b"/>
                </a:tc>
              </a:tr>
              <a:tr h="25773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0.001055545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cs typeface="Georgia"/>
                        </a:rPr>
                        <a:t>0.03343268</a:t>
                      </a:r>
                    </a:p>
                  </a:txBody>
                  <a:tcPr marL="12700" marR="12700" marT="12700" marB="0" anchor="b"/>
                </a:tc>
              </a:tr>
              <a:tr h="25773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6.62E-04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cs typeface="Georgia"/>
                        </a:rPr>
                        <a:t>0.026737169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19" name="内容占位符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75724298"/>
              </p:ext>
            </p:extLst>
          </p:nvPr>
        </p:nvGraphicFramePr>
        <p:xfrm>
          <a:off x="4704679" y="4495799"/>
          <a:ext cx="3441699" cy="2061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1485900"/>
                <a:gridCol w="1384299"/>
              </a:tblGrid>
              <a:tr h="25773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Pass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/>
                        <a:ea typeface="+mj-ea"/>
                        <a:cs typeface="Georgi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Blocked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/>
                        <a:ea typeface="+mj-ea"/>
                        <a:cs typeface="Georgi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Random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 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Blocked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Georgia"/>
                        <a:ea typeface="+mj-ea"/>
                        <a:cs typeface="Georgia"/>
                      </a:endParaRPr>
                    </a:p>
                  </a:txBody>
                  <a:tcPr marL="12700" marR="12700" marT="12700" marB="0" anchor="b"/>
                </a:tc>
              </a:tr>
              <a:tr h="25773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cs typeface="Georgia"/>
                        </a:rPr>
                        <a:t>17.485294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cs typeface="Georgia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</a:tr>
              <a:tr h="25773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cs typeface="Georgia"/>
                        </a:rPr>
                        <a:t>7.161765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cs typeface="Georgia"/>
                        </a:rPr>
                        <a:t>2.720588</a:t>
                      </a:r>
                    </a:p>
                  </a:txBody>
                  <a:tcPr marL="12700" marR="12700" marT="12700" marB="0" anchor="b"/>
                </a:tc>
              </a:tr>
              <a:tr h="25773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cs typeface="Georgia"/>
                        </a:rPr>
                        <a:t>5.867647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cs typeface="Georgia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</a:tr>
              <a:tr h="25773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cs typeface="Georgia"/>
                        </a:rPr>
                        <a:t>3.897059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  <a:cs typeface="Georgia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</a:tr>
              <a:tr h="25773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  <a:cs typeface="Georgia"/>
                        </a:rPr>
                        <a:t>2.558824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cs typeface="Georgia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</a:tr>
              <a:tr h="25773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  <a:cs typeface="Georgia"/>
                        </a:rPr>
                        <a:t>1.426471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cs typeface="Georgia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</a:tr>
              <a:tr h="25773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  <a:ea typeface="+mj-ea"/>
                          <a:cs typeface="Georgia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  <a:cs typeface="Georgia"/>
                        </a:rPr>
                        <a:t>1.176471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  <a:cs typeface="Georgia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78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641600" y="2692400"/>
            <a:ext cx="5638800" cy="1362075"/>
          </a:xfrm>
        </p:spPr>
        <p:txBody>
          <a:bodyPr>
            <a:normAutofit/>
          </a:bodyPr>
          <a:lstStyle/>
          <a:p>
            <a:r>
              <a:rPr kumimoji="1" lang="en-US" altLang="zh-CN" sz="8000" dirty="0" smtClean="0"/>
              <a:t>Thank</a:t>
            </a:r>
            <a:r>
              <a:rPr kumimoji="1" lang="zh-CN" altLang="en-US" sz="8000" dirty="0" smtClean="0"/>
              <a:t> </a:t>
            </a:r>
            <a:r>
              <a:rPr kumimoji="1" lang="en-US" altLang="zh-CN" sz="8000" dirty="0" smtClean="0"/>
              <a:t>you</a:t>
            </a:r>
            <a:endParaRPr kumimoji="1"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262913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77374"/>
            <a:ext cx="7556313" cy="1116106"/>
          </a:xfrm>
        </p:spPr>
        <p:txBody>
          <a:bodyPr/>
          <a:lstStyle/>
          <a:p>
            <a:pPr algn="ctr"/>
            <a:r>
              <a:rPr kumimoji="1" lang="en-US" altLang="zh-CN" sz="4000" dirty="0" smtClean="0"/>
              <a:t>Structure of Source Code</a:t>
            </a:r>
            <a:endParaRPr kumimoji="1" lang="zh-CN" altLang="en-US" sz="4000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/>
          <a:srcRect l="-10475" r="-10475"/>
          <a:stretch>
            <a:fillRect/>
          </a:stretch>
        </p:blipFill>
        <p:spPr>
          <a:xfrm>
            <a:off x="498475" y="1793480"/>
            <a:ext cx="6983764" cy="3600026"/>
          </a:xfrm>
        </p:spPr>
      </p:pic>
      <p:sp>
        <p:nvSpPr>
          <p:cNvPr id="11" name="文本框 10"/>
          <p:cNvSpPr txBox="1"/>
          <p:nvPr/>
        </p:nvSpPr>
        <p:spPr>
          <a:xfrm>
            <a:off x="1035365" y="5826021"/>
            <a:ext cx="7019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Use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b="1" dirty="0"/>
              <a:t>C</a:t>
            </a:r>
            <a:r>
              <a:rPr kumimoji="1" lang="en-US" altLang="zh-CN" sz="2000" b="1" dirty="0" smtClean="0"/>
              <a:t>ounter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compute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average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residual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error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69120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/>
          </p:cNvSpPr>
          <p:nvPr/>
        </p:nvSpPr>
        <p:spPr bwMode="auto">
          <a:xfrm>
            <a:off x="8210550" y="280988"/>
            <a:ext cx="654050" cy="1600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4" name="Rectangle 2"/>
          <p:cNvSpPr>
            <a:spLocks/>
          </p:cNvSpPr>
          <p:nvPr/>
        </p:nvSpPr>
        <p:spPr bwMode="auto">
          <a:xfrm>
            <a:off x="222250" y="228600"/>
            <a:ext cx="2921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r>
              <a:rPr lang="en-US" altLang="zh-CN" sz="3600" b="1">
                <a:solidFill>
                  <a:srgbClr val="ACDCF5"/>
                </a:solidFill>
                <a:latin typeface="Rockwell" charset="0"/>
                <a:ea typeface="宋体" charset="0"/>
                <a:cs typeface="Rockwell" charset="0"/>
                <a:sym typeface="Rockwell" charset="0"/>
              </a:rPr>
              <a:t>+</a:t>
            </a:r>
          </a:p>
        </p:txBody>
      </p:sp>
      <p:sp>
        <p:nvSpPr>
          <p:cNvPr id="3075" name="Rectangle 3"/>
          <p:cNvSpPr>
            <a:spLocks/>
          </p:cNvSpPr>
          <p:nvPr/>
        </p:nvSpPr>
        <p:spPr bwMode="auto">
          <a:xfrm>
            <a:off x="8067675" y="280988"/>
            <a:ext cx="103188" cy="1600200"/>
          </a:xfrm>
          <a:prstGeom prst="rect">
            <a:avLst/>
          </a:prstGeom>
          <a:solidFill>
            <a:srgbClr val="FF67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509588" y="482600"/>
            <a:ext cx="7556500" cy="1497013"/>
          </a:xfrm>
          <a:ln/>
        </p:spPr>
        <p:txBody>
          <a:bodyPr/>
          <a:lstStyle/>
          <a:p>
            <a:pPr algn="ctr"/>
            <a:r>
              <a:rPr lang="en-US" altLang="zh-CN"/>
              <a:t>Data Pre-processing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190500" indent="-190500"/>
            <a:r>
              <a:rPr lang="en-US" altLang="zh-CN"/>
              <a:t>Reject edges based on netID:zx78</a:t>
            </a:r>
          </a:p>
          <a:p>
            <a:pPr marL="190500" indent="-190500"/>
            <a:r>
              <a:rPr lang="en-US" altLang="zh-CN"/>
              <a:t>rejectMin: 0.87*0.99=0.8613</a:t>
            </a:r>
          </a:p>
          <a:p>
            <a:pPr marL="190500" indent="-190500"/>
            <a:r>
              <a:rPr lang="en-US" altLang="zh-CN"/>
              <a:t>rejectLimit:0.87*0.99+0.01=0.8713</a:t>
            </a:r>
          </a:p>
          <a:p>
            <a:pPr marL="190500" indent="-190500"/>
            <a:r>
              <a:rPr lang="en-US" altLang="zh-CN"/>
              <a:t>number of edges selected:7524770</a:t>
            </a:r>
          </a:p>
          <a:p>
            <a:pPr marL="190500" indent="-190500"/>
            <a:r>
              <a:rPr lang="en-US" altLang="zh-CN"/>
              <a:t>The format of each line of the new file:</a:t>
            </a:r>
          </a:p>
          <a:p>
            <a:pPr marL="190500" indent="-190500"/>
            <a:r>
              <a:rPr lang="en-US" altLang="zh-CN"/>
              <a:t>&lt;Node+PageRank+0&gt; , if Degree=0</a:t>
            </a:r>
          </a:p>
          <a:p>
            <a:pPr marL="190500" indent="-190500"/>
            <a:r>
              <a:rPr lang="en-US" altLang="zh-CN"/>
              <a:t>&lt;Node+PageRank+Degree+NeighborNodes&gt; ,else</a:t>
            </a:r>
          </a:p>
        </p:txBody>
      </p:sp>
    </p:spTree>
    <p:extLst>
      <p:ext uri="{BB962C8B-B14F-4D97-AF65-F5344CB8AC3E}">
        <p14:creationId xmlns:p14="http://schemas.microsoft.com/office/powerpoint/2010/main" val="382010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8210550" y="280988"/>
            <a:ext cx="654050" cy="1600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098" name="Rectangle 2"/>
          <p:cNvSpPr>
            <a:spLocks/>
          </p:cNvSpPr>
          <p:nvPr/>
        </p:nvSpPr>
        <p:spPr bwMode="auto">
          <a:xfrm>
            <a:off x="222250" y="228600"/>
            <a:ext cx="2921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r>
              <a:rPr lang="en-US" altLang="zh-CN" sz="3600" b="1">
                <a:solidFill>
                  <a:srgbClr val="ACDCF5"/>
                </a:solidFill>
                <a:latin typeface="Rockwell" charset="0"/>
                <a:ea typeface="宋体" charset="0"/>
                <a:cs typeface="Rockwell" charset="0"/>
                <a:sym typeface="Rockwell" charset="0"/>
              </a:rPr>
              <a:t>+</a:t>
            </a:r>
          </a:p>
        </p:txBody>
      </p:sp>
      <p:sp>
        <p:nvSpPr>
          <p:cNvPr id="4099" name="Rectangle 3"/>
          <p:cNvSpPr>
            <a:spLocks/>
          </p:cNvSpPr>
          <p:nvPr/>
        </p:nvSpPr>
        <p:spPr bwMode="auto">
          <a:xfrm>
            <a:off x="8067675" y="280988"/>
            <a:ext cx="103188" cy="1600200"/>
          </a:xfrm>
          <a:prstGeom prst="rect">
            <a:avLst/>
          </a:prstGeom>
          <a:solidFill>
            <a:srgbClr val="FF67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ctr"/>
            <a:r>
              <a:rPr lang="en-US" altLang="zh-CN"/>
              <a:t>Simple PageRank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96888" y="1654175"/>
            <a:ext cx="7556500" cy="4471988"/>
          </a:xfrm>
          <a:ln/>
        </p:spPr>
        <p:txBody>
          <a:bodyPr>
            <a:normAutofit lnSpcReduction="10000"/>
          </a:bodyPr>
          <a:lstStyle/>
          <a:p>
            <a:r>
              <a:rPr lang="en-US" altLang="zh-CN"/>
              <a:t>There are four classes: </a:t>
            </a:r>
          </a:p>
          <a:p>
            <a:pPr marL="457200" lvl="1"/>
            <a:r>
              <a:rPr lang="en-US" altLang="zh-CN"/>
              <a:t>SimplePageRank: </a:t>
            </a:r>
          </a:p>
          <a:p>
            <a:pPr marL="685800" lvl="2"/>
            <a:r>
              <a:rPr lang="en-US" altLang="zh-CN"/>
              <a:t>main method</a:t>
            </a:r>
          </a:p>
          <a:p>
            <a:pPr marL="685800" lvl="2"/>
            <a:r>
              <a:rPr lang="en-US" altLang="zh-CN"/>
              <a:t>MapReduce job configuration </a:t>
            </a:r>
          </a:p>
          <a:p>
            <a:pPr marL="685800" lvl="2"/>
            <a:r>
              <a:rPr lang="en-US" altLang="zh-CN"/>
              <a:t>Stores intermediate results in HDFS to improve efficiency </a:t>
            </a:r>
          </a:p>
          <a:p>
            <a:pPr marL="457200" lvl="1"/>
            <a:endParaRPr lang="en-US" altLang="zh-CN"/>
          </a:p>
          <a:p>
            <a:pPr marL="457200" lvl="1"/>
            <a:r>
              <a:rPr lang="en-US" altLang="zh-CN"/>
              <a:t>SimplePageRankMapper:</a:t>
            </a:r>
          </a:p>
          <a:p>
            <a:pPr marL="685800" lvl="2"/>
            <a:r>
              <a:rPr lang="en-US" altLang="zh-CN"/>
              <a:t>Node information:</a:t>
            </a:r>
          </a:p>
          <a:p>
            <a:pPr marL="914400" lvl="3"/>
            <a:r>
              <a:rPr lang="en-US" altLang="zh-CN"/>
              <a:t>&lt;srcNode,</a:t>
            </a:r>
            <a:r>
              <a:rPr lang="zh-CN" altLang="en-US">
                <a:latin typeface="Arial"/>
              </a:rPr>
              <a:t>”</a:t>
            </a:r>
            <a:r>
              <a:rPr lang="en-US" altLang="zh-CN"/>
              <a:t>preNodeInfo</a:t>
            </a:r>
            <a:r>
              <a:rPr lang="zh-CN" altLang="en-US">
                <a:latin typeface="Arial"/>
              </a:rPr>
              <a:t>”</a:t>
            </a:r>
            <a:r>
              <a:rPr lang="en-US" altLang="zh-CN"/>
              <a:t>+PageRank+srcDegree&gt;  srcDegree=0</a:t>
            </a:r>
          </a:p>
          <a:p>
            <a:pPr marL="914400" lvl="3"/>
            <a:r>
              <a:rPr lang="en-US" altLang="zh-CN"/>
              <a:t> &lt;srcNode,</a:t>
            </a:r>
            <a:r>
              <a:rPr lang="zh-CN" altLang="en-US">
                <a:latin typeface="Arial"/>
              </a:rPr>
              <a:t>”</a:t>
            </a:r>
            <a:r>
              <a:rPr lang="en-US" altLang="zh-CN"/>
              <a:t>preNodeInfo</a:t>
            </a:r>
            <a:r>
              <a:rPr lang="zh-CN" altLang="en-US">
                <a:latin typeface="Arial"/>
              </a:rPr>
              <a:t>”</a:t>
            </a:r>
            <a:r>
              <a:rPr lang="en-US" altLang="zh-CN"/>
              <a:t>+PageRank+srcDegree+dstNodes&gt;                                        </a:t>
            </a:r>
          </a:p>
          <a:p>
            <a:pPr marL="685800" lvl="2"/>
            <a:r>
              <a:rPr lang="en-US" altLang="zh-CN"/>
              <a:t>PageRank:</a:t>
            </a:r>
          </a:p>
          <a:p>
            <a:pPr marL="914400" lvl="3"/>
            <a:r>
              <a:rPr lang="en-US" altLang="zh-CN"/>
              <a:t>&lt;dstNode,srcPageRank/srcDegree&gt;</a:t>
            </a:r>
          </a:p>
        </p:txBody>
      </p:sp>
    </p:spTree>
    <p:extLst>
      <p:ext uri="{BB962C8B-B14F-4D97-AF65-F5344CB8AC3E}">
        <p14:creationId xmlns:p14="http://schemas.microsoft.com/office/powerpoint/2010/main" val="30279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8210550" y="280988"/>
            <a:ext cx="654050" cy="1600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122" name="Rectangle 2"/>
          <p:cNvSpPr>
            <a:spLocks/>
          </p:cNvSpPr>
          <p:nvPr/>
        </p:nvSpPr>
        <p:spPr bwMode="auto">
          <a:xfrm>
            <a:off x="222250" y="228600"/>
            <a:ext cx="2921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r>
              <a:rPr lang="en-US" altLang="zh-CN" sz="3600" b="1">
                <a:solidFill>
                  <a:srgbClr val="ACDCF5"/>
                </a:solidFill>
                <a:latin typeface="Rockwell" charset="0"/>
                <a:ea typeface="宋体" charset="0"/>
                <a:cs typeface="Rockwell" charset="0"/>
                <a:sym typeface="Rockwell" charset="0"/>
              </a:rPr>
              <a:t>+</a:t>
            </a:r>
          </a:p>
        </p:txBody>
      </p:sp>
      <p:sp>
        <p:nvSpPr>
          <p:cNvPr id="5123" name="Rectangle 3"/>
          <p:cNvSpPr>
            <a:spLocks/>
          </p:cNvSpPr>
          <p:nvPr/>
        </p:nvSpPr>
        <p:spPr bwMode="auto">
          <a:xfrm>
            <a:off x="8067675" y="280988"/>
            <a:ext cx="103188" cy="1600200"/>
          </a:xfrm>
          <a:prstGeom prst="rect">
            <a:avLst/>
          </a:prstGeom>
          <a:solidFill>
            <a:srgbClr val="FF67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ctr"/>
            <a:r>
              <a:rPr lang="en-US" altLang="zh-CN"/>
              <a:t>SimplePageRank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190500" indent="-190500"/>
            <a:r>
              <a:rPr lang="en-US" altLang="zh-CN" dirty="0"/>
              <a:t>Continue...</a:t>
            </a:r>
          </a:p>
          <a:p>
            <a:pPr marL="419100" lvl="1"/>
            <a:r>
              <a:rPr lang="en-US" altLang="zh-CN" dirty="0" err="1"/>
              <a:t>SimplePageRankReducer</a:t>
            </a:r>
            <a:r>
              <a:rPr lang="en-US" altLang="zh-CN" dirty="0"/>
              <a:t>:</a:t>
            </a:r>
          </a:p>
          <a:p>
            <a:pPr marL="647700" lvl="2"/>
            <a:r>
              <a:rPr lang="en-US" altLang="zh-CN" dirty="0"/>
              <a:t>reconstructs the node graph </a:t>
            </a:r>
            <a:r>
              <a:rPr lang="en-US" altLang="zh-CN"/>
              <a:t>and </a:t>
            </a:r>
            <a:r>
              <a:rPr lang="en-US" altLang="zh-CN" smtClean="0"/>
              <a:t>computes </a:t>
            </a:r>
            <a:r>
              <a:rPr lang="en-US" altLang="zh-CN" dirty="0"/>
              <a:t>PageRank value of this node </a:t>
            </a:r>
          </a:p>
          <a:p>
            <a:pPr marL="647700" lvl="2"/>
            <a:r>
              <a:rPr lang="en-US" altLang="zh-CN" dirty="0"/>
              <a:t>increments the RESIDUAL_COUNTER in Counter class</a:t>
            </a:r>
          </a:p>
          <a:p>
            <a:pPr marL="419100" lvl="1"/>
            <a:endParaRPr lang="en-US" altLang="zh-CN" dirty="0"/>
          </a:p>
          <a:p>
            <a:pPr marL="419100" lvl="1"/>
            <a:r>
              <a:rPr lang="en-US" altLang="zh-CN" dirty="0"/>
              <a:t>Counter:</a:t>
            </a:r>
          </a:p>
          <a:p>
            <a:pPr marL="647700" lvl="2"/>
            <a:r>
              <a:rPr lang="en-US" altLang="zh-CN" dirty="0"/>
              <a:t>every reducer increments RESIDUAL_COUNTER after computing residual error.</a:t>
            </a:r>
          </a:p>
          <a:p>
            <a:pPr marL="647700" lvl="2"/>
            <a:r>
              <a:rPr lang="en-US" altLang="zh-CN" dirty="0"/>
              <a:t>Finally output average residual error in PageRank class at the end of each pass. </a:t>
            </a:r>
          </a:p>
        </p:txBody>
      </p:sp>
    </p:spTree>
    <p:extLst>
      <p:ext uri="{BB962C8B-B14F-4D97-AF65-F5344CB8AC3E}">
        <p14:creationId xmlns:p14="http://schemas.microsoft.com/office/powerpoint/2010/main" val="72623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A5865-B54D-2540-9C83-32ABC126CCDC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ctr"/>
            <a:r>
              <a:rPr lang="en-US" altLang="zh-CN"/>
              <a:t>Result of SimplePageRank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zh-CN"/>
              <a:t>Iteration 0  Avg. residual error: 2.3385827422062664</a:t>
            </a:r>
          </a:p>
          <a:p>
            <a:r>
              <a:rPr lang="en-US" altLang="zh-CN"/>
              <a:t>Iteration 1  Avg. residual error: 0.3229186718255184</a:t>
            </a:r>
          </a:p>
          <a:p>
            <a:r>
              <a:rPr lang="en-US" altLang="zh-CN"/>
              <a:t>Iteration 2  Avg. residual error: 0.19205372241145308</a:t>
            </a:r>
          </a:p>
          <a:p>
            <a:r>
              <a:rPr lang="en-US" altLang="zh-CN"/>
              <a:t>Iteration 3  Avg. residual error: 0.09416565085445763</a:t>
            </a:r>
          </a:p>
          <a:p>
            <a:r>
              <a:rPr lang="en-US" altLang="zh-CN"/>
              <a:t>Iteration 4  Avg. residual error: 0.06287620062460779</a:t>
            </a:r>
          </a:p>
          <a:p>
            <a:r>
              <a:rPr lang="en-US" altLang="zh-CN"/>
              <a:t>Iteration 5  Avg. residual error: 0.03389726990207667</a:t>
            </a:r>
          </a:p>
        </p:txBody>
      </p:sp>
    </p:spTree>
    <p:extLst>
      <p:ext uri="{BB962C8B-B14F-4D97-AF65-F5344CB8AC3E}">
        <p14:creationId xmlns:p14="http://schemas.microsoft.com/office/powerpoint/2010/main" val="303362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865094"/>
            <a:ext cx="7556313" cy="1116106"/>
          </a:xfrm>
        </p:spPr>
        <p:txBody>
          <a:bodyPr/>
          <a:lstStyle/>
          <a:p>
            <a:pPr algn="ctr"/>
            <a:r>
              <a:rPr kumimoji="1" lang="en-US" altLang="zh-CN" dirty="0" smtClean="0"/>
              <a:t>Blocked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(Jacobi) PageRank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3951" y="2443616"/>
            <a:ext cx="6709166" cy="3492851"/>
          </a:xfrm>
        </p:spPr>
        <p:txBody>
          <a:bodyPr/>
          <a:lstStyle/>
          <a:p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BlockedPageRank</a:t>
            </a:r>
            <a:endParaRPr lang="en-US" altLang="zh-CN" sz="2800" dirty="0"/>
          </a:p>
          <a:p>
            <a:r>
              <a:rPr lang="en-US" altLang="zh-CN" sz="2800" dirty="0" smtClean="0"/>
              <a:t> 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BlockedPageRankMapper</a:t>
            </a:r>
            <a:endParaRPr lang="en-US" altLang="zh-CN" sz="2800" dirty="0" smtClean="0"/>
          </a:p>
          <a:p>
            <a:r>
              <a:rPr lang="zh-CN" altLang="en-US" sz="2800" dirty="0" smtClean="0"/>
              <a:t>  </a:t>
            </a:r>
            <a:r>
              <a:rPr lang="en-US" altLang="zh-CN" sz="2800" dirty="0" err="1" smtClean="0"/>
              <a:t>BlockedPageRankReducer</a:t>
            </a:r>
            <a:endParaRPr lang="en-US" altLang="zh-CN" sz="2800" dirty="0"/>
          </a:p>
          <a:p>
            <a:r>
              <a:rPr lang="en-US" altLang="zh-CN" sz="2800" dirty="0" smtClean="0"/>
              <a:t> 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BlockCounter</a:t>
            </a:r>
            <a:r>
              <a:rPr lang="en-US" altLang="zh-CN" sz="2800" dirty="0" smtClean="0"/>
              <a:t> </a:t>
            </a:r>
            <a:endParaRPr lang="en-US" altLang="zh-CN" sz="28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4554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865094"/>
            <a:ext cx="7556313" cy="1116106"/>
          </a:xfrm>
        </p:spPr>
        <p:txBody>
          <a:bodyPr/>
          <a:lstStyle/>
          <a:p>
            <a:pPr algn="ctr"/>
            <a:r>
              <a:rPr kumimoji="1" lang="en-US" altLang="zh-CN" dirty="0" smtClean="0"/>
              <a:t>Blocked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(Jacobi) PageRank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0146" y="2609285"/>
            <a:ext cx="7226495" cy="3492851"/>
          </a:xfrm>
        </p:spPr>
        <p:txBody>
          <a:bodyPr/>
          <a:lstStyle/>
          <a:p>
            <a:r>
              <a:rPr lang="zh-CN" altLang="en-US" sz="2400" dirty="0" smtClean="0"/>
              <a:t> </a:t>
            </a:r>
            <a:r>
              <a:rPr lang="en-US" altLang="zh-CN" sz="2400" dirty="0" smtClean="0"/>
              <a:t>block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boundaries</a:t>
            </a:r>
            <a:r>
              <a:rPr lang="zh-CN" altLang="en-US" sz="2400" dirty="0"/>
              <a:t> </a:t>
            </a:r>
            <a:r>
              <a:rPr lang="en-US" altLang="zh-CN" sz="2400" dirty="0"/>
              <a:t>are</a:t>
            </a:r>
            <a:r>
              <a:rPr lang="zh-CN" altLang="en-US" sz="2400" dirty="0"/>
              <a:t> </a:t>
            </a:r>
            <a:r>
              <a:rPr lang="en-US" altLang="zh-CN" sz="2400" dirty="0"/>
              <a:t>hard-</a:t>
            </a:r>
            <a:r>
              <a:rPr lang="en-US" altLang="zh-CN" sz="2400" dirty="0" smtClean="0"/>
              <a:t>coded</a:t>
            </a:r>
          </a:p>
          <a:p>
            <a:r>
              <a:rPr lang="zh-CN" altLang="zh-CN" sz="2400" dirty="0"/>
              <a:t> 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blockIDofNode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runs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constant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time</a:t>
            </a:r>
          </a:p>
          <a:p>
            <a:r>
              <a:rPr lang="zh-CN" altLang="zh-CN" sz="2400" dirty="0"/>
              <a:t> 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use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Counter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compute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Avg.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residual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error</a:t>
            </a:r>
          </a:p>
          <a:p>
            <a:r>
              <a:rPr lang="zh-CN" altLang="zh-CN" sz="2400" dirty="0"/>
              <a:t> 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use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Coutner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compute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Avg.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iteration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times</a:t>
            </a:r>
            <a:r>
              <a:rPr lang="zh-CN" altLang="en-US" sz="2400" dirty="0" smtClean="0"/>
              <a:t>          </a:t>
            </a:r>
            <a:r>
              <a:rPr lang="en-US" altLang="zh-CN" sz="2800" dirty="0" smtClean="0"/>
              <a:t>	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002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优势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优势.thmx</Template>
  <TotalTime>143</TotalTime>
  <Words>696</Words>
  <Application>Microsoft Macintosh PowerPoint</Application>
  <PresentationFormat>全屏显示(4:3)</PresentationFormat>
  <Paragraphs>211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优势</vt:lpstr>
      <vt:lpstr>PageRank Project </vt:lpstr>
      <vt:lpstr>Implemented PageRank</vt:lpstr>
      <vt:lpstr>Structure of Source Code</vt:lpstr>
      <vt:lpstr>Data Pre-processing</vt:lpstr>
      <vt:lpstr>Simple PageRank</vt:lpstr>
      <vt:lpstr>SimplePageRank</vt:lpstr>
      <vt:lpstr>Result of SimplePageRank</vt:lpstr>
      <vt:lpstr>Blocked (Jacobi) PageRank</vt:lpstr>
      <vt:lpstr>Blocked (Jacobi) PageRank</vt:lpstr>
      <vt:lpstr>Blocked PageRank Mapper</vt:lpstr>
      <vt:lpstr>Data Structure in Reducer</vt:lpstr>
      <vt:lpstr>Implementation of IterationBlockOnce</vt:lpstr>
      <vt:lpstr>Blocked PageRank Reducer</vt:lpstr>
      <vt:lpstr>Blocked PageRank Counter</vt:lpstr>
      <vt:lpstr>Blocked PageRank Result </vt:lpstr>
      <vt:lpstr>Gauss-Seidel Iteration</vt:lpstr>
      <vt:lpstr>Result</vt:lpstr>
      <vt:lpstr>Jacobi &amp; Gauss-Seidel Iteration</vt:lpstr>
      <vt:lpstr>Random Block Partition</vt:lpstr>
      <vt:lpstr>Result &amp; Comparison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qz Zhang</dc:creator>
  <cp:lastModifiedBy>Zecheng Xu</cp:lastModifiedBy>
  <cp:revision>54</cp:revision>
  <dcterms:created xsi:type="dcterms:W3CDTF">2014-05-09T00:05:46Z</dcterms:created>
  <dcterms:modified xsi:type="dcterms:W3CDTF">2014-05-09T13:55:07Z</dcterms:modified>
</cp:coreProperties>
</file>