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6" r:id="rId2"/>
    <p:sldId id="363" r:id="rId3"/>
    <p:sldId id="366" r:id="rId4"/>
    <p:sldId id="371" r:id="rId5"/>
    <p:sldId id="357" r:id="rId6"/>
    <p:sldId id="367" r:id="rId7"/>
    <p:sldId id="368" r:id="rId8"/>
    <p:sldId id="369" r:id="rId9"/>
    <p:sldId id="372" r:id="rId10"/>
    <p:sldId id="373" r:id="rId11"/>
    <p:sldId id="378" r:id="rId12"/>
    <p:sldId id="374" r:id="rId13"/>
    <p:sldId id="376" r:id="rId14"/>
    <p:sldId id="377" r:id="rId15"/>
    <p:sldId id="375" r:id="rId16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8" charset="0"/>
        <a:ea typeface="ヒラギノ角ゴ Pro W3" pitchFamily="32" charset="-128"/>
        <a:cs typeface="ヒラギノ角ゴ Pro W3" pitchFamily="3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59">
          <p15:clr>
            <a:srgbClr val="A4A3A4"/>
          </p15:clr>
        </p15:guide>
        <p15:guide id="2" pos="362">
          <p15:clr>
            <a:srgbClr val="A4A3A4"/>
          </p15:clr>
        </p15:guide>
        <p15:guide id="3" orient="horz" pos="4178" userDrawn="1">
          <p15:clr>
            <a:srgbClr val="A4A3A4"/>
          </p15:clr>
        </p15:guide>
        <p15:guide id="4" pos="5624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AC"/>
    <a:srgbClr val="FFFFFF"/>
    <a:srgbClr val="7A7A7A"/>
    <a:srgbClr val="8E8F92"/>
    <a:srgbClr val="9ADEEF"/>
    <a:srgbClr val="75C5DC"/>
    <a:srgbClr val="C7DDF5"/>
    <a:srgbClr val="0384AE"/>
    <a:srgbClr val="0591BE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756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1184" y="184"/>
      </p:cViewPr>
      <p:guideLst>
        <p:guide orient="horz" pos="559"/>
        <p:guide pos="362"/>
        <p:guide orient="horz" pos="4178"/>
        <p:guide pos="5624"/>
        <p:guide orient="horz" pos="618"/>
      </p:guideLst>
    </p:cSldViewPr>
  </p:slideViewPr>
  <p:outlineViewPr>
    <p:cViewPr>
      <p:scale>
        <a:sx n="33" d="100"/>
        <a:sy n="33" d="100"/>
      </p:scale>
      <p:origin x="0" y="-27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28FA0329-6ECD-084C-A8A7-5CA2C21BB21E}" type="datetime1">
              <a:rPr lang="de-DE"/>
              <a:pPr>
                <a:defRPr/>
              </a:pPr>
              <a:t>16.01.17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D57386E1-806E-0B48-B7B5-2913AF83611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721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147C-8236-47F0-8CFE-6672125BFAE6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B0F64-150A-46B2-8440-AF2FEA6B4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04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B0F64-150A-46B2-8440-AF2FEA6B41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49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Graphdatenbank</a:t>
            </a:r>
            <a:r>
              <a:rPr lang="de-DE" baseline="0" dirty="0" smtClean="0"/>
              <a:t> kann aus vielen semantisch </a:t>
            </a:r>
            <a:r>
              <a:rPr lang="de-DE" baseline="0" dirty="0" err="1" smtClean="0"/>
              <a:t>unabhaengigen</a:t>
            </a:r>
            <a:r>
              <a:rPr lang="de-DE" baseline="0" dirty="0" smtClean="0"/>
              <a:t> Graphen bestehen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vielen Domains anwendbar: Communities, </a:t>
            </a:r>
            <a:r>
              <a:rPr lang="de-DE" baseline="0" dirty="0" err="1" smtClean="0"/>
              <a:t>Geschaeftsprozesse</a:t>
            </a:r>
            <a:r>
              <a:rPr lang="de-DE" baseline="0" dirty="0" smtClean="0"/>
              <a:t>, biologische Prozesse, Regionen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Beziehungen zwischen Graphen vorstellbar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CF81C-AE8F-4B06-8DFD-F6554F335C2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B0F64-150A-46B2-8440-AF2FEA6B41F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1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wolfgang.nagel@tu-dresden.de" TargetMode="External"/><Relationship Id="rId3" Type="http://schemas.openxmlformats.org/officeDocument/2006/relationships/hyperlink" Target="mailto:rahm@informatik.uni-leipzig.de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0093" y="1520825"/>
            <a:ext cx="2716107" cy="1072800"/>
          </a:xfrm>
          <a:prstGeom prst="rect">
            <a:avLst/>
          </a:prstGeom>
        </p:spPr>
      </p:pic>
      <p:sp>
        <p:nvSpPr>
          <p:cNvPr id="4" name="Rechteck 3"/>
          <p:cNvSpPr/>
          <p:nvPr userDrawn="1"/>
        </p:nvSpPr>
        <p:spPr>
          <a:xfrm>
            <a:off x="0" y="5803900"/>
            <a:ext cx="9144000" cy="1181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  <a:ea typeface="ヒラギノ角ゴ Pro W3" pitchFamily="32" charset="-128"/>
              <a:cs typeface="ヒラギノ角ゴ Pro W3" pitchFamily="32" charset="-128"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4827588" y="6053667"/>
            <a:ext cx="1946275" cy="230832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de-DE" sz="15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www.scads.de</a:t>
            </a:r>
            <a:endParaRPr lang="de-DE" sz="15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354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881064" y="2827867"/>
            <a:ext cx="5892270" cy="931333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3500" b="0" cap="all" spc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8" name="Inhaltsplatzhalter 12"/>
          <p:cNvSpPr>
            <a:spLocks noGrp="1"/>
          </p:cNvSpPr>
          <p:nvPr>
            <p:ph sz="quarter" idx="10"/>
          </p:nvPr>
        </p:nvSpPr>
        <p:spPr>
          <a:xfrm>
            <a:off x="881065" y="3767661"/>
            <a:ext cx="5892270" cy="558806"/>
          </a:xfrm>
          <a:prstGeom prst="rect">
            <a:avLst/>
          </a:prstGeom>
        </p:spPr>
        <p:txBody>
          <a:bodyPr vert="horz" lIns="0" tIns="0" rIns="0" bIns="0"/>
          <a:lstStyle>
            <a:lvl1pPr algn="r">
              <a:defRPr sz="2000" cap="all" baseline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algn="r">
              <a:defRPr>
                <a:solidFill>
                  <a:srgbClr val="7D7D7D"/>
                </a:solidFill>
                <a:latin typeface="Corbel"/>
                <a:cs typeface="Corbel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" name="Inhaltsplatzhalter 12"/>
          <p:cNvSpPr>
            <a:spLocks noGrp="1"/>
          </p:cNvSpPr>
          <p:nvPr>
            <p:ph sz="quarter" idx="11"/>
          </p:nvPr>
        </p:nvSpPr>
        <p:spPr>
          <a:xfrm>
            <a:off x="883286" y="4859599"/>
            <a:ext cx="5892270" cy="558806"/>
          </a:xfrm>
          <a:prstGeom prst="rect">
            <a:avLst/>
          </a:prstGeom>
        </p:spPr>
        <p:txBody>
          <a:bodyPr vert="horz" lIns="0" tIns="0" rIns="0" bIns="0"/>
          <a:lstStyle>
            <a:lvl1pPr algn="r">
              <a:defRPr sz="2000" cap="all" baseline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algn="r">
              <a:defRPr>
                <a:solidFill>
                  <a:srgbClr val="7D7D7D"/>
                </a:solidFill>
                <a:latin typeface="Corbel"/>
                <a:cs typeface="Corbel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www.scads.de</a:t>
            </a:r>
            <a:endParaRPr lang="de-DE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7525-BC50-41FE-92A8-0B6518DB5016}" type="slidenum">
              <a:rPr lang="de-DE" altLang="en-US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3324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08000" y="3029477"/>
            <a:ext cx="7314733" cy="1259283"/>
          </a:xfrm>
          <a:prstGeom prst="rect">
            <a:avLst/>
          </a:prstGeom>
        </p:spPr>
        <p:txBody>
          <a:bodyPr lIns="0" tIns="36000" rIns="0" bIns="0" anchor="t"/>
          <a:lstStyle>
            <a:lvl1pPr algn="ctr">
              <a:defRPr sz="3500" b="0" cap="all" spc="0">
                <a:solidFill>
                  <a:srgbClr val="0A789A"/>
                </a:solidFill>
                <a:latin typeface="Open Sans Light"/>
                <a:cs typeface="Open Sans Ligh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1008000" y="2138230"/>
            <a:ext cx="7314733" cy="882780"/>
          </a:xfrm>
          <a:prstGeom prst="rect">
            <a:avLst/>
          </a:prstGeom>
        </p:spPr>
        <p:txBody>
          <a:bodyPr lIns="0" tIns="0" rIns="0" bIns="36000" anchor="b"/>
          <a:lstStyle>
            <a:lvl1pPr marL="0" indent="0" algn="ctr">
              <a:buNone/>
              <a:defRPr sz="1500">
                <a:solidFill>
                  <a:srgbClr val="7D7D7D"/>
                </a:solidFill>
                <a:latin typeface="Open Sans Light"/>
                <a:cs typeface="Open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0" y="5824538"/>
            <a:ext cx="9144000" cy="1033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  <a:ea typeface="ヒラギノ角ゴ Pro W3" pitchFamily="32" charset="-128"/>
              <a:cs typeface="ヒラギノ角ゴ Pro W3" pitchFamily="32" charset="-128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7332132" y="0"/>
            <a:ext cx="1811867" cy="1033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  <a:ea typeface="ヒラギノ角ゴ Pro W3" pitchFamily="32" charset="-128"/>
              <a:cs typeface="ヒラギノ角ゴ Pro W3" pitchFamily="32" charset="-128"/>
            </a:endParaRPr>
          </a:p>
        </p:txBody>
      </p:sp>
      <p:pic>
        <p:nvPicPr>
          <p:cNvPr id="8" name="Bild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5890" y="2541722"/>
            <a:ext cx="77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0187" y="3482112"/>
            <a:ext cx="660146" cy="66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1260001" y="1692000"/>
            <a:ext cx="6845984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0" indent="0">
              <a:spcBef>
                <a:spcPts val="1200"/>
              </a:spcBef>
              <a:spcAft>
                <a:spcPts val="600"/>
              </a:spcAft>
              <a:tabLst/>
              <a:defRPr sz="20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spcBef>
                <a:spcPts val="200"/>
              </a:spcBef>
              <a:spcAft>
                <a:spcPts val="600"/>
              </a:spcAft>
              <a:buNone/>
              <a:tabLst/>
              <a:defRPr sz="2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  <a:tabLst/>
              <a:defRPr sz="20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0000" indent="-270000">
              <a:spcBef>
                <a:spcPts val="2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810000" indent="-270000">
              <a:spcBef>
                <a:spcPts val="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tabLst/>
              <a:defRPr sz="2000">
                <a:solidFill>
                  <a:srgbClr val="7D7D7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1872000" y="360000"/>
            <a:ext cx="6233984" cy="690858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>
              <a:defRPr sz="2400" cap="all" spc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1260001" y="1692000"/>
            <a:ext cx="6845984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0" indent="0">
              <a:spcBef>
                <a:spcPts val="1200"/>
              </a:spcBef>
              <a:spcAft>
                <a:spcPts val="600"/>
              </a:spcAft>
              <a:tabLst/>
              <a:defRPr sz="20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spcBef>
                <a:spcPts val="200"/>
              </a:spcBef>
              <a:spcAft>
                <a:spcPts val="600"/>
              </a:spcAft>
              <a:buNone/>
              <a:tabLst/>
              <a:defRPr sz="20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0000" indent="-2700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tabLst/>
              <a:defRPr sz="20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0000" indent="-270000">
              <a:spcBef>
                <a:spcPts val="2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810000" indent="-270000">
              <a:spcBef>
                <a:spcPts val="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tabLst/>
              <a:defRPr sz="2000">
                <a:solidFill>
                  <a:srgbClr val="7D7D7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1872000" y="360000"/>
            <a:ext cx="6233984" cy="690858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>
              <a:defRPr sz="2400" cap="all" spc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872000" y="1064021"/>
            <a:ext cx="6233984" cy="627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lang="de-DE" sz="2000" kern="1200" cap="all" spc="0" baseline="0" dirty="0" smtClean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2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1260001" y="1692000"/>
            <a:ext cx="6845984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270000" indent="-27000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4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tabLst/>
              <a:defRPr sz="20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80000" indent="-270000"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charset="2"/>
              <a:buChar char="-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50000" indent="-270000">
              <a:spcBef>
                <a:spcPts val="200"/>
              </a:spcBef>
              <a:spcAft>
                <a:spcPts val="600"/>
              </a:spcAft>
              <a:buSzPct val="100000"/>
              <a:buFont typeface="Symbol" charset="2"/>
              <a:buChar char="-"/>
              <a:tabLst/>
              <a:defRPr lang="de-DE" sz="2000" kern="1200" dirty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872000" y="360000"/>
            <a:ext cx="6233984" cy="69120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de-DE" sz="2400" kern="1200" cap="all" spc="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 hasCustomPrompt="1"/>
          </p:nvPr>
        </p:nvSpPr>
        <p:spPr>
          <a:xfrm>
            <a:off x="1260001" y="1698072"/>
            <a:ext cx="6845984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270000" indent="-27000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4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tabLst/>
              <a:defRPr sz="20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80000" indent="-270000"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charset="2"/>
              <a:buChar char="-"/>
              <a:tabLst/>
              <a:defRPr lang="de-DE" sz="2000" kern="12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50000" indent="-270000">
              <a:spcBef>
                <a:spcPts val="200"/>
              </a:spcBef>
              <a:spcAft>
                <a:spcPts val="600"/>
              </a:spcAft>
              <a:buSzPct val="100000"/>
              <a:buFont typeface="Symbol" charset="2"/>
              <a:buChar char="-"/>
              <a:tabLst/>
              <a:defRPr lang="de-DE" sz="2000" kern="1200" dirty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872000" y="360000"/>
            <a:ext cx="6233984" cy="690858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de-DE" sz="2400" kern="1200" cap="all" spc="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872001" y="1050858"/>
            <a:ext cx="6233984" cy="6662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lang="de-DE" sz="2000" kern="1200" cap="all" spc="0" baseline="0" dirty="0" smtClean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5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6"/>
          </p:nvPr>
        </p:nvSpPr>
        <p:spPr>
          <a:xfrm>
            <a:off x="5059806" y="1692000"/>
            <a:ext cx="3600000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270000" indent="-27000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sz="1800" baseline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0000" indent="-2700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0000" indent="-270000"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charset="2"/>
              <a:buChar char="-"/>
              <a:tabLst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10000" indent="-270000">
              <a:spcBef>
                <a:spcPts val="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tabLst/>
              <a:defRPr sz="1800">
                <a:solidFill>
                  <a:srgbClr val="7D7D7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080000" indent="-270000">
              <a:spcBef>
                <a:spcPts val="2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  <a:lvl7pPr marL="1350000" indent="-228600">
              <a:spcBef>
                <a:spcPts val="2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2"/>
            <a:r>
              <a:rPr lang="de-DE" dirty="0" smtClean="0"/>
              <a:t>Zweite Ebene</a:t>
            </a:r>
          </a:p>
          <a:p>
            <a:pPr lvl="4"/>
            <a:r>
              <a:rPr lang="de-DE" dirty="0" smtClean="0"/>
              <a:t>Dritte Ebene</a:t>
            </a:r>
          </a:p>
          <a:p>
            <a:pPr lvl="5"/>
            <a:r>
              <a:rPr lang="de-DE" dirty="0" smtClean="0"/>
              <a:t>Vierte Ebene</a:t>
            </a:r>
          </a:p>
          <a:p>
            <a:pPr lvl="6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1260000" y="1692000"/>
            <a:ext cx="3600000" cy="4320000"/>
          </a:xfrm>
          <a:prstGeom prst="rect">
            <a:avLst/>
          </a:prstGeom>
        </p:spPr>
        <p:txBody>
          <a:bodyPr vert="horz" lIns="0" tIns="0" rIns="0" bIns="0" numCol="1" spcCol="270000" anchor="t" anchorCtr="0">
            <a:noAutofit/>
          </a:bodyPr>
          <a:lstStyle>
            <a:lvl1pPr marL="270000" indent="-27000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40000" indent="-270000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0000" indent="-270000">
              <a:spcBef>
                <a:spcPts val="2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0000" indent="-270000">
              <a:spcBef>
                <a:spcPts val="2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charset="2"/>
              <a:buChar char="-"/>
              <a:tabLst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80000" indent="-270000">
              <a:spcBef>
                <a:spcPts val="200"/>
              </a:spcBef>
              <a:spcAft>
                <a:spcPts val="600"/>
              </a:spcAft>
              <a:buSzPct val="100000"/>
              <a:buFont typeface="Symbol" charset="2"/>
              <a:buChar char="-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350000" indent="-270000">
              <a:spcBef>
                <a:spcPts val="2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5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872000" y="335063"/>
            <a:ext cx="6233984" cy="690858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>
              <a:defRPr sz="2400" cap="all" spc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spaced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>
            <a:spLocks noGrp="1"/>
          </p:cNvSpPr>
          <p:nvPr>
            <p:ph type="sldNum" sz="quarter" idx="19"/>
          </p:nvPr>
        </p:nvSpPr>
        <p:spPr>
          <a:xfrm>
            <a:off x="8714590" y="6508706"/>
            <a:ext cx="216000" cy="138499"/>
          </a:xfrm>
        </p:spPr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+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959645" y="5955804"/>
            <a:ext cx="8184356" cy="902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  <a:ea typeface="ヒラギノ角ゴ Pro W3" pitchFamily="32" charset="-128"/>
              <a:cs typeface="ヒラギノ角ゴ Pro W3" pitchFamily="32" charset="-128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547551" y="6047089"/>
            <a:ext cx="5878649" cy="369332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2400" cap="all" dirty="0">
                <a:solidFill>
                  <a:schemeClr val="accent1"/>
                </a:solidFill>
                <a:latin typeface="Open Sans Light"/>
                <a:ea typeface="Dax-Light" pitchFamily="-65" charset="0"/>
                <a:cs typeface="Open Sans Light"/>
              </a:rPr>
              <a:t>Vielen Dank für Ihre Aufmerksamkeit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6549116" y="6037740"/>
            <a:ext cx="2287588" cy="369332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de-DE" sz="2400" dirty="0" smtClean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www.scads.de</a:t>
            </a:r>
            <a:endParaRPr lang="de-DE" sz="2400" dirty="0">
              <a:solidFill>
                <a:schemeClr val="accent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1274766" y="4487333"/>
            <a:ext cx="4038600" cy="1233954"/>
          </a:xfrm>
          <a:prstGeom prst="rect">
            <a:avLst/>
          </a:prstGeom>
        </p:spPr>
        <p:txBody>
          <a:bodyPr lIns="0" tIns="0"/>
          <a:lstStyle>
            <a:lvl1pPr>
              <a:defRPr sz="1300">
                <a:latin typeface="Open Sans Light"/>
                <a:cs typeface="Open Sans Ligh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872000" y="650458"/>
            <a:ext cx="6542088" cy="385762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/>
          <a:p>
            <a:pPr>
              <a:defRPr/>
            </a:pPr>
            <a:r>
              <a:rPr lang="de-DE" sz="2500" cap="all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Kontakt</a:t>
            </a:r>
            <a:endParaRPr lang="de-DE" sz="2500" cap="all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1274766" y="1704023"/>
            <a:ext cx="3018858" cy="200055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1300" cap="all" dirty="0">
                <a:solidFill>
                  <a:srgbClr val="0A789A"/>
                </a:solidFill>
                <a:latin typeface="Open Sans"/>
                <a:ea typeface="Open Sans" pitchFamily="-65" charset="0"/>
                <a:cs typeface="Open Sans"/>
              </a:rPr>
              <a:t>Wissenschaftlicher </a:t>
            </a:r>
            <a:r>
              <a:rPr lang="de-DE" sz="1300" cap="all" dirty="0" smtClean="0">
                <a:solidFill>
                  <a:srgbClr val="0A789A"/>
                </a:solidFill>
                <a:latin typeface="Open Sans"/>
                <a:ea typeface="Open Sans" pitchFamily="-65" charset="0"/>
                <a:cs typeface="Open Sans"/>
              </a:rPr>
              <a:t>Koordinator</a:t>
            </a:r>
            <a:endParaRPr lang="de-DE" sz="1300" cap="all" dirty="0">
              <a:solidFill>
                <a:srgbClr val="0A789A"/>
              </a:solidFill>
              <a:latin typeface="Open Sans"/>
              <a:ea typeface="Open Sans" pitchFamily="-65" charset="0"/>
              <a:cs typeface="Open Sans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800268" y="1704023"/>
            <a:ext cx="3251863" cy="400110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300" cap="all" baseline="0" dirty="0" smtClean="0">
                <a:solidFill>
                  <a:srgbClr val="0A789A"/>
                </a:solidFill>
                <a:latin typeface="Open Sans" pitchFamily="-108" charset="0"/>
                <a:ea typeface="Corbel Bold" pitchFamily="-108" charset="0"/>
              </a:rPr>
              <a:t>stellvertretender</a:t>
            </a:r>
            <a:br>
              <a:rPr lang="de-DE" sz="1300" cap="all" baseline="0" dirty="0" smtClean="0">
                <a:solidFill>
                  <a:srgbClr val="0A789A"/>
                </a:solidFill>
                <a:latin typeface="Open Sans" pitchFamily="-108" charset="0"/>
                <a:ea typeface="Corbel Bold" pitchFamily="-108" charset="0"/>
              </a:rPr>
            </a:br>
            <a:r>
              <a:rPr lang="de-DE" sz="1300" cap="all" baseline="0" dirty="0" smtClean="0">
                <a:solidFill>
                  <a:srgbClr val="0A789A"/>
                </a:solidFill>
                <a:latin typeface="Open Sans" pitchFamily="-108" charset="0"/>
                <a:ea typeface="Corbel Bold" pitchFamily="-108" charset="0"/>
              </a:rPr>
              <a:t>WISSENSCHAFTLICHER KOORDINATOR</a:t>
            </a:r>
            <a:endParaRPr lang="de-DE" sz="1300" dirty="0">
              <a:latin typeface="Open Sans Light" pitchFamily="-108" charset="0"/>
              <a:ea typeface="Dax-Regular" pitchFamily="-108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1274763" y="2191385"/>
            <a:ext cx="3018858" cy="1892826"/>
          </a:xfrm>
          <a:prstGeom prst="rect">
            <a:avLst/>
          </a:prstGeom>
          <a:noFill/>
        </p:spPr>
        <p:txBody>
          <a:bodyPr wrap="square" lIns="0" anchor="b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13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Technische </a:t>
            </a:r>
            <a:r>
              <a:rPr lang="de-DE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Universität Dresden</a:t>
            </a:r>
            <a:br>
              <a:rPr lang="de-DE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>Zentrum für Informationsdienste und Hochleistungsrechnen </a:t>
            </a:r>
            <a:br>
              <a:rPr lang="de-DE" sz="1300" dirty="0">
                <a:latin typeface="Open Sans Light"/>
                <a:ea typeface="Open Sans Light" pitchFamily="-65" charset="0"/>
                <a:cs typeface="Open Sans Light"/>
              </a:rPr>
            </a:br>
            <a:endParaRPr lang="de-DE" sz="1300" dirty="0">
              <a:latin typeface="Open Sans Light"/>
              <a:ea typeface="Open Sans Light" pitchFamily="-65" charset="0"/>
              <a:cs typeface="Open Sans Light"/>
            </a:endParaRPr>
          </a:p>
          <a:p>
            <a:pPr>
              <a:defRPr/>
            </a:pPr>
            <a:r>
              <a:rPr lang="de-DE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Dr. Wolfgang E. Nagel</a:t>
            </a:r>
            <a:br>
              <a:rPr lang="de-DE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>01062 Dresden</a:t>
            </a:r>
          </a:p>
          <a:p>
            <a:pPr>
              <a:defRPr/>
            </a:pP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/>
            </a:r>
            <a:br>
              <a:rPr lang="de-DE" sz="1300" dirty="0">
                <a:latin typeface="Open Sans Light"/>
                <a:ea typeface="Open Sans Light" pitchFamily="-65" charset="0"/>
                <a:cs typeface="Open Sans Light"/>
              </a:rPr>
            </a:b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>Telefon: +49 351 463-35450</a:t>
            </a:r>
          </a:p>
          <a:p>
            <a:pPr>
              <a:defRPr/>
            </a:pPr>
            <a:r>
              <a:rPr lang="de-DE" sz="1300" dirty="0">
                <a:latin typeface="Open Sans Light"/>
                <a:ea typeface="Open Sans Light" pitchFamily="-65" charset="0"/>
                <a:cs typeface="Open Sans Light"/>
              </a:rPr>
              <a:t>E-Mail:   </a:t>
            </a:r>
            <a:r>
              <a:rPr lang="de-DE" sz="1300" dirty="0">
                <a:latin typeface="Open Sans Light"/>
                <a:ea typeface="Open Sans Light" pitchFamily="-65" charset="0"/>
                <a:cs typeface="Open Sans Light"/>
                <a:hlinkClick r:id="rId2"/>
              </a:rPr>
              <a:t>wolfgang.nagel@tu-dresden.de</a:t>
            </a:r>
            <a:endParaRPr lang="de-DE" sz="1300" dirty="0">
              <a:latin typeface="Open Sans Light"/>
              <a:ea typeface="Dax-Regular" pitchFamily="-65" charset="0"/>
              <a:cs typeface="Open Sans Light"/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4800268" y="2191385"/>
            <a:ext cx="3251863" cy="1892826"/>
          </a:xfrm>
          <a:prstGeom prst="rect">
            <a:avLst/>
          </a:prstGeom>
          <a:noFill/>
        </p:spPr>
        <p:txBody>
          <a:bodyPr wrap="square" lIns="0" anchor="b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>
              <a:defRPr sz="1300">
                <a:latin typeface="Open Sans Light"/>
                <a:ea typeface="Open Sans Light" pitchFamily="-65" charset="0"/>
                <a:cs typeface="Open Sans Light"/>
              </a:defRPr>
            </a:lvl1pPr>
          </a:lstStyle>
          <a:p>
            <a:pPr lvl="0"/>
            <a:r>
              <a:rPr lang="de-D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Universität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dirty="0"/>
              <a:t>Fakultät für Mathematik und Informatik</a:t>
            </a:r>
            <a:br>
              <a:rPr lang="de-DE" dirty="0"/>
            </a:br>
            <a:endParaRPr lang="de-DE" dirty="0" smtClean="0"/>
          </a:p>
          <a:p>
            <a:pPr lvl="0"/>
            <a:endParaRPr lang="de-DE" dirty="0"/>
          </a:p>
          <a:p>
            <a:pPr lvl="0"/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Dr. Erhard Rahm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dirty="0"/>
              <a:t>04109 Leipzig 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Telefon:  +49 341 9732-22</a:t>
            </a:r>
          </a:p>
          <a:p>
            <a:pPr lvl="0"/>
            <a:r>
              <a:rPr lang="de-DE" dirty="0"/>
              <a:t>E-Mail:    </a:t>
            </a:r>
            <a:r>
              <a:rPr lang="de-DE" dirty="0">
                <a:hlinkClick r:id="rId3"/>
              </a:rPr>
              <a:t>rahm@informatik.uni-leipzig.de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wmf"/><Relationship Id="rId13" Type="http://schemas.openxmlformats.org/officeDocument/2006/relationships/image" Target="../media/image2.wmf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10800000">
            <a:off x="218282" y="5878400"/>
            <a:ext cx="749030" cy="74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32027" y="584713"/>
            <a:ext cx="1332000" cy="526109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258888" y="6508706"/>
            <a:ext cx="324000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lang="de-DE" sz="900" smtClean="0">
                <a:solidFill>
                  <a:schemeClr val="accent1"/>
                </a:solidFill>
                <a:latin typeface="Open Sans" panose="020B0606030504020204" pitchFamily="34" charset="0"/>
                <a:ea typeface="Dax-Regular" pitchFamily="-108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4572000" y="6508706"/>
            <a:ext cx="406800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lang="de-DE" sz="900">
                <a:solidFill>
                  <a:schemeClr val="accent1"/>
                </a:solidFill>
                <a:latin typeface="Open Sans" panose="020B0606030504020204" pitchFamily="34" charset="0"/>
                <a:ea typeface="Dax-Regular" pitchFamily="-108" charset="0"/>
              </a:defRPr>
            </a:lvl1pPr>
          </a:lstStyle>
          <a:p>
            <a:pPr algn="r"/>
            <a:r>
              <a:rPr lang="de-DE" smtClean="0"/>
              <a:t>www.scads.de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8714590" y="6508706"/>
            <a:ext cx="21600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lang="de-DE" sz="900" smtClean="0">
                <a:solidFill>
                  <a:schemeClr val="accent1"/>
                </a:solidFill>
                <a:latin typeface="Open Sans" panose="020B0606030504020204" pitchFamily="34" charset="0"/>
                <a:ea typeface="Dax-Regular" pitchFamily="-108" charset="0"/>
              </a:defRPr>
            </a:lvl1pPr>
          </a:lstStyle>
          <a:p>
            <a:pPr algn="r"/>
            <a:fld id="{F414C13A-16BB-42B5-B5F7-8971A7358FC9}" type="slidenum">
              <a:rPr lang="de-DE" smtClean="0"/>
              <a:pPr algn="r"/>
              <a:t>‹Nr.›</a:t>
            </a:fld>
            <a:endParaRPr lang="de-DE" dirty="0"/>
          </a:p>
        </p:txBody>
      </p:sp>
      <p:pic>
        <p:nvPicPr>
          <p:cNvPr id="8" name="Picture 8" descr="logo.neu.png                                                   0006D0EDwpunktw Server                 B39E3728: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0"/>
            <a:ext cx="30861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07" r:id="rId3"/>
    <p:sldLayoutId id="2147483717" r:id="rId4"/>
    <p:sldLayoutId id="2147483708" r:id="rId5"/>
    <p:sldLayoutId id="2147483716" r:id="rId6"/>
    <p:sldLayoutId id="2147483709" r:id="rId7"/>
    <p:sldLayoutId id="2147483710" r:id="rId8"/>
    <p:sldLayoutId id="2147483714" r:id="rId9"/>
    <p:sldLayoutId id="214748371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kern="1200">
          <a:solidFill>
            <a:srgbClr val="BFBFBF"/>
          </a:solidFill>
          <a:latin typeface="Dax-Regular"/>
          <a:ea typeface="ヒラギノ角ゴ Pro W3" pitchFamily="32" charset="-128"/>
          <a:cs typeface="Dax-Regular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  <a:cs typeface="Dax-Regular" pitchFamily="-6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  <a:cs typeface="Dax-Regular" pitchFamily="-6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  <a:cs typeface="Dax-Regular" pitchFamily="-6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  <a:cs typeface="Dax-Regular" pitchFamily="-65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BFBFBF"/>
          </a:solidFill>
          <a:latin typeface="Dax-Regular" pitchFamily="-65" charset="0"/>
          <a:ea typeface="ヒラギノ角ゴ Pro W3" pitchFamily="3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defRPr sz="1300" kern="1200">
          <a:solidFill>
            <a:schemeClr val="tx1"/>
          </a:solidFill>
          <a:latin typeface="Dax-Regular"/>
          <a:ea typeface="ヒラギノ角ゴ Pro W3" pitchFamily="32" charset="-128"/>
          <a:cs typeface="Dax-Regular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ヒラギノ角ゴ Pro W3" pitchFamily="3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ヒラギノ角ゴ Pro W3" pitchFamily="3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ヒラギノ角ゴ Pro W3" pitchFamily="3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ヒラギノ角ゴ Pro W3" pitchFamily="3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Business intelligence usually based on relational data warehouses</a:t>
            </a:r>
          </a:p>
          <a:p>
            <a:pPr lvl="1"/>
            <a:r>
              <a:rPr lang="en-US" dirty="0" smtClean="0"/>
              <a:t>enterprise data is integrated within dimensional schema  </a:t>
            </a:r>
          </a:p>
          <a:p>
            <a:pPr lvl="1"/>
            <a:r>
              <a:rPr lang="en-US" dirty="0" smtClean="0"/>
              <a:t>analysis limited to predefined relationships </a:t>
            </a:r>
          </a:p>
          <a:p>
            <a:pPr lvl="1"/>
            <a:r>
              <a:rPr lang="en-US" dirty="0" smtClean="0"/>
              <a:t>no support for relationship-oriented data mining</a:t>
            </a:r>
          </a:p>
          <a:p>
            <a:r>
              <a:rPr lang="en-US" dirty="0" smtClean="0"/>
              <a:t>Graph-based approach (BIIIG)</a:t>
            </a:r>
          </a:p>
          <a:p>
            <a:pPr lvl="1"/>
            <a:r>
              <a:rPr lang="en-US" dirty="0" smtClean="0"/>
              <a:t>Integrate data sources within an instance graph by preserving original relationships between data objects (transactional and master data)</a:t>
            </a:r>
          </a:p>
          <a:p>
            <a:pPr lvl="1"/>
            <a:r>
              <a:rPr lang="en-US" dirty="0" smtClean="0"/>
              <a:t>Determine subgraphs (business transaction graphs) related to business activities  </a:t>
            </a:r>
          </a:p>
          <a:p>
            <a:pPr lvl="1"/>
            <a:r>
              <a:rPr lang="en-US" dirty="0" smtClean="0"/>
              <a:t>Analyze subgraphs or entire graphs with aggregation queries, mining relationship patterns, etc. </a:t>
            </a:r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Case: Graph-based business Intelligence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05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/>
              <a:t>Requirements from EPGM:</a:t>
            </a:r>
          </a:p>
          <a:p>
            <a:pPr marL="612900" lvl="1" indent="-342900">
              <a:buFont typeface="Arial" charset="0"/>
              <a:buChar char="•"/>
            </a:pPr>
            <a:r>
              <a:rPr lang="de-DE" dirty="0"/>
              <a:t>labeled graph</a:t>
            </a:r>
          </a:p>
          <a:p>
            <a:pPr marL="612900" lvl="1" indent="-342900">
              <a:buFont typeface="Arial" charset="0"/>
              <a:buChar char="•"/>
            </a:pPr>
            <a:r>
              <a:rPr lang="de-DE" dirty="0"/>
              <a:t>properties at nodes and edges</a:t>
            </a:r>
          </a:p>
          <a:p>
            <a:pPr marL="612900" lvl="1" indent="-342900">
              <a:buFont typeface="Arial" charset="0"/>
              <a:buChar char="•"/>
            </a:pPr>
            <a:r>
              <a:rPr lang="de-DE" dirty="0"/>
              <a:t>multiple (directed) edges, self-edges</a:t>
            </a:r>
          </a:p>
          <a:p>
            <a:pPr marL="612900" lvl="1" indent="-342900">
              <a:buFont typeface="Arial" charset="0"/>
              <a:buChar char="•"/>
            </a:pPr>
            <a:r>
              <a:rPr lang="de-DE"/>
              <a:t>groups of nodes build logical graphs</a:t>
            </a:r>
          </a:p>
          <a:p>
            <a:pPr marL="612900" lvl="1" indent="-342900">
              <a:buFont typeface="Arial" charset="0"/>
              <a:buChar char="•"/>
            </a:pPr>
            <a:r>
              <a:rPr lang="de-DE"/>
              <a:t>logical graphs overlap can be contained in each other</a:t>
            </a:r>
          </a:p>
          <a:p>
            <a:pPr marL="612900" lvl="1" indent="-342900">
              <a:buFont typeface="Arial" charset="0"/>
              <a:buChar char="•"/>
            </a:pPr>
            <a:r>
              <a:rPr lang="de-DE"/>
              <a:t>links between logical graphs and nodes and logical graphs are possible</a:t>
            </a:r>
          </a:p>
        </p:txBody>
      </p:sp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79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Cytoscape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11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07" y="1122165"/>
            <a:ext cx="6131858" cy="4966857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9" y="2474259"/>
            <a:ext cx="2504620" cy="14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slow rendering 5000 nodes and dense edges</a:t>
            </a:r>
          </a:p>
          <a:p>
            <a:r>
              <a:rPr lang="de-DE" dirty="0"/>
              <a:t>selection of layout-algorithm _&gt; cose? not working - parameters to set is not clear..</a:t>
            </a:r>
          </a:p>
          <a:p>
            <a:r>
              <a:rPr lang="de-DE" dirty="0"/>
              <a:t>simple layouts are useless like gird, circle</a:t>
            </a:r>
          </a:p>
          <a:p>
            <a:r>
              <a:rPr lang="de-DE" dirty="0"/>
              <a:t>hierarchic layouts -&gt; layouting the components internally and then externally?</a:t>
            </a:r>
          </a:p>
          <a:p>
            <a:r>
              <a:rPr lang="de-DE" dirty="0"/>
              <a:t>modification of styles on the fly</a:t>
            </a:r>
          </a:p>
          <a:p>
            <a:r>
              <a:rPr lang="de-DE" dirty="0"/>
              <a:t>rendering of labels and properties at the labels</a:t>
            </a:r>
          </a:p>
          <a:p>
            <a:r>
              <a:rPr lang="de-DE" dirty="0"/>
              <a:t>rendering graph oder a map -&gt; in particular for georeferenced data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Cytoscape – Inital Eval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83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>
          <a:xfrm>
            <a:off x="1260001" y="1692000"/>
            <a:ext cx="6584117" cy="4320000"/>
          </a:xfrm>
        </p:spPr>
        <p:txBody>
          <a:bodyPr/>
          <a:lstStyle/>
          <a:p>
            <a:r>
              <a:rPr lang="de-DE" dirty="0"/>
              <a:t>list of 30 parameters, force, iterations, padding.. edge length.. no idea what the individual parameters influence. </a:t>
            </a:r>
          </a:p>
          <a:p>
            <a:r>
              <a:rPr lang="de-DE" dirty="0"/>
              <a:t>Alternative: cola layout – other parameters</a:t>
            </a:r>
          </a:p>
          <a:p>
            <a:r>
              <a:rPr lang="de-DE" dirty="0"/>
              <a:t>playing and finding the right parameters is very time-consuming without background knowledge.</a:t>
            </a:r>
          </a:p>
          <a:p>
            <a:r>
              <a:rPr lang="de-DE" dirty="0"/>
              <a:t>for small graphs layouts look nice - for larger graphs.. the problems occur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Bsp: Cose Bilkent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95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 embeddings of found patterns in the graph</a:t>
            </a:r>
          </a:p>
          <a:p>
            <a:r>
              <a:rPr lang="de-DE" dirty="0"/>
              <a:t>zooming in and out</a:t>
            </a:r>
          </a:p>
          <a:p>
            <a:r>
              <a:rPr lang="de-DE" dirty="0"/>
              <a:t>fixing position of nodes  - in case of recomputations or incremental addition of nodes and edges.</a:t>
            </a:r>
          </a:p>
          <a:p>
            <a:endParaRPr lang="de-DE" dirty="0"/>
          </a:p>
          <a:p>
            <a:r>
              <a:rPr lang="de-DE" dirty="0"/>
              <a:t>Exploids:</a:t>
            </a:r>
          </a:p>
          <a:p>
            <a:pPr lvl="1"/>
            <a:r>
              <a:rPr lang="de-DE" dirty="0"/>
              <a:t>dynamic graphs (vizalize changes and snapshots.)</a:t>
            </a:r>
            <a:endParaRPr lang="de-DE"/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FURTHER Needs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1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>
          <a:xfrm>
            <a:off x="1260001" y="1692000"/>
            <a:ext cx="3285105" cy="4320000"/>
          </a:xfrm>
        </p:spPr>
        <p:txBody>
          <a:bodyPr/>
          <a:lstStyle/>
          <a:p>
            <a:r>
              <a:rPr lang="de-DE"/>
              <a:t>Needs</a:t>
            </a:r>
          </a:p>
          <a:p>
            <a:pPr lvl="1"/>
            <a:r>
              <a:rPr lang="de-DE"/>
              <a:t>Zoom in/out</a:t>
            </a:r>
          </a:p>
          <a:p>
            <a:pPr lvl="1"/>
            <a:r>
              <a:rPr lang="de-DE"/>
              <a:t>Select/Filter</a:t>
            </a:r>
          </a:p>
          <a:p>
            <a:pPr lvl="1"/>
            <a:r>
              <a:rPr lang="de-DE"/>
              <a:t>Mark/Color</a:t>
            </a:r>
          </a:p>
          <a:p>
            <a:pPr lvl="1"/>
            <a:r>
              <a:rPr lang="de-DE"/>
              <a:t>Order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Beispiel – Transaktional Graphs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15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14" y="1900518"/>
            <a:ext cx="4579675" cy="41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606751" y="4383992"/>
            <a:ext cx="7499234" cy="1833107"/>
          </a:xfrm>
        </p:spPr>
        <p:txBody>
          <a:bodyPr>
            <a:noAutofit/>
          </a:bodyPr>
          <a:lstStyle/>
          <a:p>
            <a:r>
              <a:rPr lang="de-DE" sz="2200" b="1" dirty="0" err="1" smtClean="0"/>
              <a:t>integrate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data</a:t>
            </a:r>
            <a:r>
              <a:rPr lang="de-DE" sz="2200" b="1" dirty="0" smtClean="0"/>
              <a:t> </a:t>
            </a:r>
            <a:r>
              <a:rPr lang="de-DE" sz="2200" dirty="0" err="1" smtClean="0"/>
              <a:t>from</a:t>
            </a:r>
            <a:r>
              <a:rPr lang="de-DE" sz="2200" dirty="0" smtClean="0"/>
              <a:t> </a:t>
            </a:r>
            <a:r>
              <a:rPr lang="de-DE" sz="2200" dirty="0" err="1" smtClean="0"/>
              <a:t>one</a:t>
            </a:r>
            <a:r>
              <a:rPr lang="de-DE" sz="2200" dirty="0" smtClean="0"/>
              <a:t> </a:t>
            </a:r>
            <a:r>
              <a:rPr lang="de-DE" sz="2200" dirty="0" err="1" smtClean="0"/>
              <a:t>or</a:t>
            </a:r>
            <a:r>
              <a:rPr lang="de-DE" sz="2200" dirty="0" smtClean="0"/>
              <a:t> </a:t>
            </a:r>
            <a:r>
              <a:rPr lang="de-DE" sz="2200" dirty="0" err="1" smtClean="0"/>
              <a:t>more</a:t>
            </a:r>
            <a:r>
              <a:rPr lang="de-DE" sz="2200" dirty="0" smtClean="0"/>
              <a:t> </a:t>
            </a:r>
            <a:r>
              <a:rPr lang="de-DE" sz="2200" dirty="0" err="1"/>
              <a:t>sources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a </a:t>
            </a:r>
            <a:r>
              <a:rPr lang="de-DE" sz="2200" dirty="0" err="1"/>
              <a:t>dedicated</a:t>
            </a:r>
            <a:r>
              <a:rPr lang="de-DE" sz="2200" dirty="0"/>
              <a:t> </a:t>
            </a:r>
            <a:r>
              <a:rPr lang="de-DE" sz="2200" b="1" dirty="0" err="1"/>
              <a:t>graph</a:t>
            </a:r>
            <a:r>
              <a:rPr lang="de-DE" sz="2200" b="1" dirty="0"/>
              <a:t> </a:t>
            </a:r>
            <a:r>
              <a:rPr lang="de-DE" sz="2200" b="1" dirty="0" err="1" smtClean="0"/>
              <a:t>store</a:t>
            </a:r>
            <a:r>
              <a:rPr lang="de-DE" sz="2200" b="1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b="1" dirty="0" err="1" smtClean="0"/>
              <a:t>common</a:t>
            </a:r>
            <a:r>
              <a:rPr lang="de-DE" sz="2200" b="1" dirty="0" smtClean="0"/>
              <a:t> </a:t>
            </a:r>
            <a:r>
              <a:rPr lang="de-DE" sz="2200" b="1" dirty="0" err="1"/>
              <a:t>graph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model</a:t>
            </a:r>
            <a:r>
              <a:rPr lang="de-DE" sz="2200" dirty="0"/>
              <a:t> </a:t>
            </a:r>
            <a:endParaRPr lang="de-DE" sz="2200" b="1" dirty="0"/>
          </a:p>
          <a:p>
            <a:r>
              <a:rPr lang="de-DE" sz="2200" dirty="0" err="1" smtClean="0"/>
              <a:t>definition</a:t>
            </a:r>
            <a:r>
              <a:rPr lang="de-DE" sz="2200" dirty="0" smtClean="0"/>
              <a:t> </a:t>
            </a:r>
            <a:r>
              <a:rPr lang="de-DE" sz="2200" dirty="0"/>
              <a:t>of </a:t>
            </a:r>
            <a:r>
              <a:rPr lang="de-DE" sz="2200" b="1" dirty="0" err="1"/>
              <a:t>analytical</a:t>
            </a:r>
            <a:r>
              <a:rPr lang="de-DE" sz="2200" b="1" dirty="0"/>
              <a:t> </a:t>
            </a:r>
            <a:r>
              <a:rPr lang="de-DE" sz="2200" b="1" dirty="0" err="1" smtClean="0"/>
              <a:t>workflows</a:t>
            </a:r>
            <a:r>
              <a:rPr lang="de-DE" sz="2200" b="1" dirty="0" smtClean="0"/>
              <a:t> </a:t>
            </a:r>
            <a:r>
              <a:rPr lang="de-DE" sz="2200" dirty="0" err="1" smtClean="0"/>
              <a:t>from</a:t>
            </a:r>
            <a:r>
              <a:rPr lang="de-DE" sz="2200" dirty="0" smtClean="0"/>
              <a:t> </a:t>
            </a:r>
            <a:r>
              <a:rPr lang="de-DE" sz="2200" b="1" dirty="0" err="1" smtClean="0"/>
              <a:t>operator</a:t>
            </a:r>
            <a:r>
              <a:rPr lang="de-DE" sz="2200" b="1" dirty="0" smtClean="0"/>
              <a:t> </a:t>
            </a:r>
            <a:r>
              <a:rPr lang="de-DE" sz="2200" b="1" dirty="0" err="1"/>
              <a:t>algebra</a:t>
            </a:r>
            <a:r>
              <a:rPr lang="de-DE" sz="2200" b="1" dirty="0"/>
              <a:t> </a:t>
            </a:r>
            <a:endParaRPr lang="de-DE" sz="2200" b="1" dirty="0" smtClean="0"/>
          </a:p>
          <a:p>
            <a:r>
              <a:rPr lang="de-DE" sz="2200" dirty="0" err="1" smtClean="0"/>
              <a:t>result</a:t>
            </a:r>
            <a:r>
              <a:rPr lang="de-DE" sz="2200" dirty="0" smtClean="0"/>
              <a:t> </a:t>
            </a:r>
            <a:r>
              <a:rPr lang="de-DE" sz="2200" dirty="0" err="1"/>
              <a:t>representation</a:t>
            </a:r>
            <a:r>
              <a:rPr lang="de-DE" sz="2200" dirty="0"/>
              <a:t> </a:t>
            </a:r>
            <a:r>
              <a:rPr lang="de-DE" sz="2200" dirty="0" smtClean="0"/>
              <a:t>in </a:t>
            </a:r>
            <a:r>
              <a:rPr lang="de-DE" sz="2200" b="1" dirty="0" err="1"/>
              <a:t>meaningful</a:t>
            </a:r>
            <a:r>
              <a:rPr lang="de-DE" sz="2200" b="1" dirty="0"/>
              <a:t> </a:t>
            </a:r>
            <a:r>
              <a:rPr lang="de-DE" sz="2200" b="1" dirty="0" err="1" smtClean="0"/>
              <a:t>way</a:t>
            </a:r>
            <a:endParaRPr lang="de-DE" sz="2200" b="1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</a:rPr>
              <a:t>End-</a:t>
            </a:r>
            <a:r>
              <a:rPr lang="de-DE" dirty="0" err="1" smtClean="0">
                <a:latin typeface="Open Sans"/>
              </a:rPr>
              <a:t>to</a:t>
            </a:r>
            <a:r>
              <a:rPr lang="de-DE" dirty="0" smtClean="0">
                <a:latin typeface="Open Sans"/>
              </a:rPr>
              <a:t>-end Graph Analytics</a:t>
            </a:r>
            <a:endParaRPr lang="de-DE" dirty="0">
              <a:latin typeface="Open Sans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39552" y="1576347"/>
            <a:ext cx="7776863" cy="2500725"/>
            <a:chOff x="539552" y="1576347"/>
            <a:chExt cx="7776863" cy="2500725"/>
          </a:xfrm>
        </p:grpSpPr>
        <p:sp>
          <p:nvSpPr>
            <p:cNvPr id="434" name="Flussdiagramm: Magnetplattenspeicher 433"/>
            <p:cNvSpPr/>
            <p:nvPr/>
          </p:nvSpPr>
          <p:spPr>
            <a:xfrm>
              <a:off x="1697966" y="3457541"/>
              <a:ext cx="6518169" cy="619531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4548562" y="3742006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4455044" y="3881870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4639576" y="3851488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8" name="Gerade Verbindung 437"/>
            <p:cNvCxnSpPr>
              <a:stCxn id="437" idx="1"/>
              <a:endCxn id="435" idx="5"/>
            </p:cNvCxnSpPr>
            <p:nvPr/>
          </p:nvCxnSpPr>
          <p:spPr>
            <a:xfrm flipH="1" flipV="1">
              <a:off x="4599401" y="3792844"/>
              <a:ext cx="48898" cy="673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9" name="Gerade Verbindung 438"/>
            <p:cNvCxnSpPr>
              <a:stCxn id="435" idx="3"/>
              <a:endCxn id="436" idx="0"/>
            </p:cNvCxnSpPr>
            <p:nvPr/>
          </p:nvCxnSpPr>
          <p:spPr>
            <a:xfrm flipH="1">
              <a:off x="4484824" y="3792844"/>
              <a:ext cx="72460" cy="8902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0" name="Gerade Verbindung 439"/>
            <p:cNvCxnSpPr>
              <a:stCxn id="436" idx="6"/>
              <a:endCxn id="437" idx="2"/>
            </p:cNvCxnSpPr>
            <p:nvPr/>
          </p:nvCxnSpPr>
          <p:spPr>
            <a:xfrm flipV="1">
              <a:off x="4514605" y="3881268"/>
              <a:ext cx="124972" cy="3038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41" name="Ellipse 440"/>
            <p:cNvSpPr/>
            <p:nvPr/>
          </p:nvSpPr>
          <p:spPr>
            <a:xfrm>
              <a:off x="4716425" y="3717032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2" name="Ellipse 441"/>
            <p:cNvSpPr/>
            <p:nvPr/>
          </p:nvSpPr>
          <p:spPr>
            <a:xfrm>
              <a:off x="4784512" y="3842967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3" name="Gerade Verbindung 442"/>
            <p:cNvCxnSpPr>
              <a:stCxn id="441" idx="2"/>
              <a:endCxn id="435" idx="6"/>
            </p:cNvCxnSpPr>
            <p:nvPr/>
          </p:nvCxnSpPr>
          <p:spPr>
            <a:xfrm flipH="1">
              <a:off x="4608123" y="3746812"/>
              <a:ext cx="108302" cy="2497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4" name="Gerade Verbindung 443"/>
            <p:cNvCxnSpPr>
              <a:stCxn id="442" idx="2"/>
              <a:endCxn id="437" idx="6"/>
            </p:cNvCxnSpPr>
            <p:nvPr/>
          </p:nvCxnSpPr>
          <p:spPr>
            <a:xfrm flipH="1">
              <a:off x="4699137" y="3872747"/>
              <a:ext cx="85376" cy="852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5" name="Gerade Verbindung 444"/>
            <p:cNvCxnSpPr>
              <a:stCxn id="442" idx="1"/>
              <a:endCxn id="441" idx="5"/>
            </p:cNvCxnSpPr>
            <p:nvPr/>
          </p:nvCxnSpPr>
          <p:spPr>
            <a:xfrm flipH="1" flipV="1">
              <a:off x="4767264" y="3767870"/>
              <a:ext cx="25971" cy="8381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46" name="Ellipse 445"/>
            <p:cNvSpPr/>
            <p:nvPr/>
          </p:nvSpPr>
          <p:spPr>
            <a:xfrm>
              <a:off x="4909654" y="3803759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4991670" y="3719010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5159777" y="3733284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5327802" y="3769849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Ellipse 449"/>
            <p:cNvSpPr/>
            <p:nvPr/>
          </p:nvSpPr>
          <p:spPr>
            <a:xfrm>
              <a:off x="5224579" y="3872747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5051231" y="3854597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2" name="Gerade Verbindung 451"/>
            <p:cNvCxnSpPr>
              <a:stCxn id="446" idx="3"/>
              <a:endCxn id="442" idx="6"/>
            </p:cNvCxnSpPr>
            <p:nvPr/>
          </p:nvCxnSpPr>
          <p:spPr>
            <a:xfrm flipH="1">
              <a:off x="4844073" y="3854598"/>
              <a:ext cx="74304" cy="1815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3" name="Gerade Verbindung 452"/>
            <p:cNvCxnSpPr>
              <a:stCxn id="447" idx="3"/>
              <a:endCxn id="446" idx="7"/>
            </p:cNvCxnSpPr>
            <p:nvPr/>
          </p:nvCxnSpPr>
          <p:spPr>
            <a:xfrm flipH="1">
              <a:off x="4960492" y="3769849"/>
              <a:ext cx="39900" cy="426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4" name="Gerade Verbindung 453"/>
            <p:cNvCxnSpPr>
              <a:stCxn id="447" idx="4"/>
              <a:endCxn id="451" idx="1"/>
            </p:cNvCxnSpPr>
            <p:nvPr/>
          </p:nvCxnSpPr>
          <p:spPr>
            <a:xfrm>
              <a:off x="5021450" y="3778571"/>
              <a:ext cx="38503" cy="8474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5" name="Gerade Verbindung 454"/>
            <p:cNvCxnSpPr>
              <a:stCxn id="447" idx="6"/>
              <a:endCxn id="448" idx="2"/>
            </p:cNvCxnSpPr>
            <p:nvPr/>
          </p:nvCxnSpPr>
          <p:spPr>
            <a:xfrm>
              <a:off x="5051231" y="3748791"/>
              <a:ext cx="108546" cy="1427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6" name="Gerade Verbindung 455"/>
            <p:cNvCxnSpPr>
              <a:stCxn id="448" idx="6"/>
              <a:endCxn id="449" idx="2"/>
            </p:cNvCxnSpPr>
            <p:nvPr/>
          </p:nvCxnSpPr>
          <p:spPr>
            <a:xfrm>
              <a:off x="5219337" y="3763064"/>
              <a:ext cx="108465" cy="365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7" name="Gerade Verbindung 456"/>
            <p:cNvCxnSpPr>
              <a:stCxn id="449" idx="3"/>
              <a:endCxn id="450" idx="7"/>
            </p:cNvCxnSpPr>
            <p:nvPr/>
          </p:nvCxnSpPr>
          <p:spPr>
            <a:xfrm flipH="1">
              <a:off x="5275417" y="3820687"/>
              <a:ext cx="61107" cy="6078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8" name="Gerade Verbindung 457"/>
            <p:cNvCxnSpPr>
              <a:stCxn id="451" idx="6"/>
              <a:endCxn id="450" idx="2"/>
            </p:cNvCxnSpPr>
            <p:nvPr/>
          </p:nvCxnSpPr>
          <p:spPr>
            <a:xfrm>
              <a:off x="5110791" y="3884377"/>
              <a:ext cx="113788" cy="1815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9" name="Gerade Verbindung 458"/>
            <p:cNvCxnSpPr>
              <a:stCxn id="451" idx="7"/>
              <a:endCxn id="448" idx="3"/>
            </p:cNvCxnSpPr>
            <p:nvPr/>
          </p:nvCxnSpPr>
          <p:spPr>
            <a:xfrm flipV="1">
              <a:off x="5102069" y="3784122"/>
              <a:ext cx="66430" cy="791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0" name="Gerade Verbindung 459"/>
            <p:cNvCxnSpPr>
              <a:stCxn id="450" idx="0"/>
              <a:endCxn id="448" idx="5"/>
            </p:cNvCxnSpPr>
            <p:nvPr/>
          </p:nvCxnSpPr>
          <p:spPr>
            <a:xfrm flipH="1" flipV="1">
              <a:off x="5210615" y="3784122"/>
              <a:ext cx="43744" cy="8862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61" name="Rechteck 460"/>
            <p:cNvSpPr/>
            <p:nvPr/>
          </p:nvSpPr>
          <p:spPr>
            <a:xfrm>
              <a:off x="3131840" y="2026944"/>
              <a:ext cx="997116" cy="131534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2" name="Gruppieren 461"/>
            <p:cNvGrpSpPr/>
            <p:nvPr/>
          </p:nvGrpSpPr>
          <p:grpSpPr>
            <a:xfrm rot="18000000">
              <a:off x="3070212" y="2526211"/>
              <a:ext cx="1129461" cy="271849"/>
              <a:chOff x="1773883" y="3129699"/>
              <a:chExt cx="2275238" cy="547625"/>
            </a:xfrm>
          </p:grpSpPr>
          <p:sp>
            <p:nvSpPr>
              <p:cNvPr id="463" name="Ellipse 462"/>
              <p:cNvSpPr/>
              <p:nvPr/>
            </p:nvSpPr>
            <p:spPr>
              <a:xfrm>
                <a:off x="2002106" y="3190646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4" name="Ellipse 463"/>
              <p:cNvSpPr/>
              <p:nvPr/>
            </p:nvSpPr>
            <p:spPr>
              <a:xfrm>
                <a:off x="1773883" y="3531972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5" name="Ellipse 464"/>
              <p:cNvSpPr/>
              <p:nvPr/>
            </p:nvSpPr>
            <p:spPr>
              <a:xfrm>
                <a:off x="2224217" y="3457826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6" name="Gerade Verbindung 465"/>
              <p:cNvCxnSpPr>
                <a:stCxn id="465" idx="1"/>
                <a:endCxn id="463" idx="5"/>
              </p:cNvCxnSpPr>
              <p:nvPr/>
            </p:nvCxnSpPr>
            <p:spPr>
              <a:xfrm flipH="1" flipV="1">
                <a:off x="2126172" y="3314712"/>
                <a:ext cx="119331" cy="16440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67" name="Gerade Verbindung 466"/>
              <p:cNvCxnSpPr>
                <a:stCxn id="463" idx="3"/>
                <a:endCxn id="464" idx="0"/>
              </p:cNvCxnSpPr>
              <p:nvPr/>
            </p:nvCxnSpPr>
            <p:spPr>
              <a:xfrm flipH="1">
                <a:off x="1846559" y="3314712"/>
                <a:ext cx="176833" cy="21726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68" name="Gerade Verbindung 467"/>
              <p:cNvCxnSpPr>
                <a:stCxn id="464" idx="6"/>
                <a:endCxn id="465" idx="2"/>
              </p:cNvCxnSpPr>
              <p:nvPr/>
            </p:nvCxnSpPr>
            <p:spPr>
              <a:xfrm flipV="1">
                <a:off x="1919235" y="3530502"/>
                <a:ext cx="304982" cy="741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69" name="Ellipse 468"/>
              <p:cNvSpPr/>
              <p:nvPr/>
            </p:nvSpPr>
            <p:spPr>
              <a:xfrm>
                <a:off x="2411760" y="3129699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0" name="Ellipse 469"/>
              <p:cNvSpPr/>
              <p:nvPr/>
            </p:nvSpPr>
            <p:spPr>
              <a:xfrm>
                <a:off x="2577920" y="3437032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1" name="Gerade Verbindung 470"/>
              <p:cNvCxnSpPr>
                <a:stCxn id="469" idx="2"/>
                <a:endCxn id="463" idx="6"/>
              </p:cNvCxnSpPr>
              <p:nvPr/>
            </p:nvCxnSpPr>
            <p:spPr>
              <a:xfrm flipH="1">
                <a:off x="2147458" y="3202375"/>
                <a:ext cx="264302" cy="6094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2" name="Gerade Verbindung 471"/>
              <p:cNvCxnSpPr>
                <a:stCxn id="470" idx="2"/>
                <a:endCxn id="465" idx="6"/>
              </p:cNvCxnSpPr>
              <p:nvPr/>
            </p:nvCxnSpPr>
            <p:spPr>
              <a:xfrm flipH="1">
                <a:off x="2369569" y="3509708"/>
                <a:ext cx="208351" cy="20794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3" name="Gerade Verbindung 472"/>
              <p:cNvCxnSpPr>
                <a:stCxn id="470" idx="1"/>
                <a:endCxn id="469" idx="5"/>
              </p:cNvCxnSpPr>
              <p:nvPr/>
            </p:nvCxnSpPr>
            <p:spPr>
              <a:xfrm flipH="1" flipV="1">
                <a:off x="2535826" y="3253765"/>
                <a:ext cx="63380" cy="20455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74" name="Ellipse 473"/>
              <p:cNvSpPr/>
              <p:nvPr/>
            </p:nvSpPr>
            <p:spPr>
              <a:xfrm>
                <a:off x="2883317" y="3341349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5" name="Ellipse 474"/>
              <p:cNvSpPr/>
              <p:nvPr/>
            </p:nvSpPr>
            <p:spPr>
              <a:xfrm>
                <a:off x="3083469" y="3134527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6" name="Ellipse 475"/>
              <p:cNvSpPr/>
              <p:nvPr/>
            </p:nvSpPr>
            <p:spPr>
              <a:xfrm>
                <a:off x="3493718" y="3169360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7" name="Ellipse 476"/>
              <p:cNvSpPr/>
              <p:nvPr/>
            </p:nvSpPr>
            <p:spPr>
              <a:xfrm>
                <a:off x="3903769" y="3258593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8" name="Ellipse 477"/>
              <p:cNvSpPr/>
              <p:nvPr/>
            </p:nvSpPr>
            <p:spPr>
              <a:xfrm>
                <a:off x="3651862" y="3509708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9" name="Ellipse 478"/>
              <p:cNvSpPr/>
              <p:nvPr/>
            </p:nvSpPr>
            <p:spPr>
              <a:xfrm>
                <a:off x="3228821" y="3465414"/>
                <a:ext cx="145352" cy="14535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0" name="Gerade Verbindung 479"/>
              <p:cNvCxnSpPr>
                <a:stCxn id="474" idx="3"/>
                <a:endCxn id="470" idx="6"/>
              </p:cNvCxnSpPr>
              <p:nvPr/>
            </p:nvCxnSpPr>
            <p:spPr>
              <a:xfrm flipH="1">
                <a:off x="2723272" y="3465415"/>
                <a:ext cx="181331" cy="4429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1" name="Gerade Verbindung 480"/>
              <p:cNvCxnSpPr>
                <a:stCxn id="475" idx="3"/>
                <a:endCxn id="474" idx="7"/>
              </p:cNvCxnSpPr>
              <p:nvPr/>
            </p:nvCxnSpPr>
            <p:spPr>
              <a:xfrm flipH="1">
                <a:off x="3007383" y="3258593"/>
                <a:ext cx="97372" cy="10404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2" name="Gerade Verbindung 481"/>
              <p:cNvCxnSpPr>
                <a:stCxn id="475" idx="4"/>
                <a:endCxn id="479" idx="1"/>
              </p:cNvCxnSpPr>
              <p:nvPr/>
            </p:nvCxnSpPr>
            <p:spPr>
              <a:xfrm>
                <a:off x="3156145" y="3279879"/>
                <a:ext cx="93962" cy="206821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3" name="Gerade Verbindung 482"/>
              <p:cNvCxnSpPr>
                <a:stCxn id="475" idx="6"/>
                <a:endCxn id="476" idx="2"/>
              </p:cNvCxnSpPr>
              <p:nvPr/>
            </p:nvCxnSpPr>
            <p:spPr>
              <a:xfrm>
                <a:off x="3228821" y="3207203"/>
                <a:ext cx="264897" cy="3483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4" name="Gerade Verbindung 483"/>
              <p:cNvCxnSpPr>
                <a:stCxn id="476" idx="6"/>
                <a:endCxn id="477" idx="2"/>
              </p:cNvCxnSpPr>
              <p:nvPr/>
            </p:nvCxnSpPr>
            <p:spPr>
              <a:xfrm>
                <a:off x="3639070" y="3242036"/>
                <a:ext cx="264699" cy="8923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5" name="Gerade Verbindung 484"/>
              <p:cNvCxnSpPr>
                <a:stCxn id="477" idx="3"/>
                <a:endCxn id="478" idx="7"/>
              </p:cNvCxnSpPr>
              <p:nvPr/>
            </p:nvCxnSpPr>
            <p:spPr>
              <a:xfrm flipH="1">
                <a:off x="3775928" y="3382659"/>
                <a:ext cx="149127" cy="14833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6" name="Gerade Verbindung 485"/>
              <p:cNvCxnSpPr>
                <a:stCxn id="479" idx="6"/>
                <a:endCxn id="478" idx="2"/>
              </p:cNvCxnSpPr>
              <p:nvPr/>
            </p:nvCxnSpPr>
            <p:spPr>
              <a:xfrm>
                <a:off x="3374173" y="3538090"/>
                <a:ext cx="277689" cy="44294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7" name="Gerade Verbindung 486"/>
              <p:cNvCxnSpPr>
                <a:stCxn id="479" idx="7"/>
                <a:endCxn id="476" idx="3"/>
              </p:cNvCxnSpPr>
              <p:nvPr/>
            </p:nvCxnSpPr>
            <p:spPr>
              <a:xfrm flipV="1">
                <a:off x="3352887" y="3293426"/>
                <a:ext cx="162117" cy="193274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8" name="Gerade Verbindung 487"/>
              <p:cNvCxnSpPr>
                <a:stCxn id="478" idx="0"/>
                <a:endCxn id="476" idx="5"/>
              </p:cNvCxnSpPr>
              <p:nvPr/>
            </p:nvCxnSpPr>
            <p:spPr>
              <a:xfrm flipH="1" flipV="1">
                <a:off x="3617784" y="3293426"/>
                <a:ext cx="106754" cy="2162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89" name="Ellipse 488"/>
            <p:cNvSpPr/>
            <p:nvPr/>
          </p:nvSpPr>
          <p:spPr>
            <a:xfrm rot="18000000">
              <a:off x="3431368" y="2200591"/>
              <a:ext cx="685202" cy="41802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0" name="Ellipse 489"/>
            <p:cNvSpPr/>
            <p:nvPr/>
          </p:nvSpPr>
          <p:spPr>
            <a:xfrm rot="18000000">
              <a:off x="3168929" y="2770348"/>
              <a:ext cx="576196" cy="41831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Rechteck 490"/>
            <p:cNvSpPr/>
            <p:nvPr/>
          </p:nvSpPr>
          <p:spPr>
            <a:xfrm>
              <a:off x="4355241" y="2026625"/>
              <a:ext cx="997116" cy="131534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92" name="Gruppieren 491"/>
            <p:cNvGrpSpPr/>
            <p:nvPr/>
          </p:nvGrpSpPr>
          <p:grpSpPr>
            <a:xfrm>
              <a:off x="4668250" y="2474328"/>
              <a:ext cx="374527" cy="531396"/>
              <a:chOff x="4767214" y="2489028"/>
              <a:chExt cx="374527" cy="531396"/>
            </a:xfrm>
          </p:grpSpPr>
          <p:sp>
            <p:nvSpPr>
              <p:cNvPr id="493" name="Ellipse 492"/>
              <p:cNvSpPr/>
              <p:nvPr/>
            </p:nvSpPr>
            <p:spPr>
              <a:xfrm rot="18000000">
                <a:off x="4806449" y="2948269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4" name="Ellipse 493"/>
              <p:cNvSpPr/>
              <p:nvPr/>
            </p:nvSpPr>
            <p:spPr>
              <a:xfrm rot="18000000">
                <a:off x="4767214" y="2810887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5" name="Ellipse 494"/>
              <p:cNvSpPr/>
              <p:nvPr/>
            </p:nvSpPr>
            <p:spPr>
              <a:xfrm rot="18000000">
                <a:off x="4884015" y="2643164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6" name="Ellipse 495"/>
              <p:cNvSpPr/>
              <p:nvPr/>
            </p:nvSpPr>
            <p:spPr>
              <a:xfrm rot="18000000">
                <a:off x="5024155" y="2489028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7" name="Ellipse 496"/>
              <p:cNvSpPr/>
              <p:nvPr/>
            </p:nvSpPr>
            <p:spPr>
              <a:xfrm rot="18000000">
                <a:off x="5069586" y="2659653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8" name="Ellipse 497"/>
              <p:cNvSpPr/>
              <p:nvPr/>
            </p:nvSpPr>
            <p:spPr>
              <a:xfrm rot="18000000">
                <a:off x="4945542" y="2830528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9" name="Gerade Verbindung 498"/>
              <p:cNvCxnSpPr>
                <a:stCxn id="494" idx="3"/>
                <a:endCxn id="493" idx="7"/>
              </p:cNvCxnSpPr>
              <p:nvPr/>
            </p:nvCxnSpPr>
            <p:spPr>
              <a:xfrm rot="18000000" flipH="1">
                <a:off x="4798740" y="2889831"/>
                <a:ext cx="48337" cy="5164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0" name="Gerade Verbindung 499"/>
              <p:cNvCxnSpPr>
                <a:stCxn id="494" idx="4"/>
                <a:endCxn id="498" idx="1"/>
              </p:cNvCxnSpPr>
              <p:nvPr/>
            </p:nvCxnSpPr>
            <p:spPr>
              <a:xfrm rot="18000000">
                <a:off x="4867331" y="2819138"/>
                <a:ext cx="46644" cy="10266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1" name="Gerade Verbindung 500"/>
              <p:cNvCxnSpPr>
                <a:stCxn id="494" idx="6"/>
                <a:endCxn id="495" idx="2"/>
              </p:cNvCxnSpPr>
              <p:nvPr/>
            </p:nvCxnSpPr>
            <p:spPr>
              <a:xfrm rot="18000000">
                <a:off x="4795943" y="2754457"/>
                <a:ext cx="131499" cy="1729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2" name="Gerade Verbindung 501"/>
              <p:cNvCxnSpPr>
                <a:stCxn id="495" idx="6"/>
                <a:endCxn id="496" idx="2"/>
              </p:cNvCxnSpPr>
              <p:nvPr/>
            </p:nvCxnSpPr>
            <p:spPr>
              <a:xfrm rot="18000000">
                <a:off x="4924462" y="2580025"/>
                <a:ext cx="131400" cy="4429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3" name="Gerade Verbindung 502"/>
              <p:cNvCxnSpPr>
                <a:stCxn id="496" idx="3"/>
                <a:endCxn id="497" idx="7"/>
              </p:cNvCxnSpPr>
              <p:nvPr/>
            </p:nvCxnSpPr>
            <p:spPr>
              <a:xfrm rot="18000000" flipH="1">
                <a:off x="5045934" y="2573600"/>
                <a:ext cx="74029" cy="736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4" name="Gerade Verbindung 503"/>
              <p:cNvCxnSpPr>
                <a:stCxn id="498" idx="6"/>
                <a:endCxn id="497" idx="2"/>
              </p:cNvCxnSpPr>
              <p:nvPr/>
            </p:nvCxnSpPr>
            <p:spPr>
              <a:xfrm rot="18000000">
                <a:off x="4974717" y="2770174"/>
                <a:ext cx="137849" cy="2198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5" name="Gerade Verbindung 504"/>
              <p:cNvCxnSpPr>
                <a:stCxn id="498" idx="7"/>
                <a:endCxn id="495" idx="3"/>
              </p:cNvCxnSpPr>
              <p:nvPr/>
            </p:nvCxnSpPr>
            <p:spPr>
              <a:xfrm rot="18000000" flipV="1">
                <a:off x="4910618" y="2724951"/>
                <a:ext cx="80477" cy="95944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6" name="Gerade Verbindung 505"/>
              <p:cNvCxnSpPr>
                <a:stCxn id="497" idx="0"/>
                <a:endCxn id="495" idx="5"/>
              </p:cNvCxnSpPr>
              <p:nvPr/>
            </p:nvCxnSpPr>
            <p:spPr>
              <a:xfrm rot="18000000" flipH="1" flipV="1">
                <a:off x="4988183" y="2620115"/>
                <a:ext cx="52994" cy="10736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07" name="Ellipse 506"/>
            <p:cNvSpPr/>
            <p:nvPr/>
          </p:nvSpPr>
          <p:spPr>
            <a:xfrm rot="18000000">
              <a:off x="4524425" y="2524619"/>
              <a:ext cx="685202" cy="41802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Rechteck 507"/>
            <p:cNvSpPr/>
            <p:nvPr/>
          </p:nvSpPr>
          <p:spPr>
            <a:xfrm>
              <a:off x="5578642" y="2026530"/>
              <a:ext cx="997116" cy="131534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9" name="Ellipse 508"/>
            <p:cNvSpPr/>
            <p:nvPr/>
          </p:nvSpPr>
          <p:spPr>
            <a:xfrm rot="18000000">
              <a:off x="5646861" y="2245519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0" name="Ellipse 509"/>
            <p:cNvSpPr/>
            <p:nvPr/>
          </p:nvSpPr>
          <p:spPr>
            <a:xfrm rot="18000000">
              <a:off x="5787001" y="2091383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1" name="Ellipse 510"/>
            <p:cNvSpPr/>
            <p:nvPr/>
          </p:nvSpPr>
          <p:spPr>
            <a:xfrm rot="18000000">
              <a:off x="5832432" y="2262008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2" name="Gerade Verbindung 511"/>
            <p:cNvCxnSpPr>
              <a:stCxn id="509" idx="6"/>
              <a:endCxn id="510" idx="2"/>
            </p:cNvCxnSpPr>
            <p:nvPr/>
          </p:nvCxnSpPr>
          <p:spPr>
            <a:xfrm rot="18000000">
              <a:off x="5687308" y="2182380"/>
              <a:ext cx="131400" cy="442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3" name="Gerade Verbindung 512"/>
            <p:cNvCxnSpPr>
              <a:stCxn id="510" idx="3"/>
              <a:endCxn id="511" idx="7"/>
            </p:cNvCxnSpPr>
            <p:nvPr/>
          </p:nvCxnSpPr>
          <p:spPr>
            <a:xfrm rot="18000000" flipH="1">
              <a:off x="5808780" y="2175955"/>
              <a:ext cx="74029" cy="7363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4" name="Gerade Verbindung 513"/>
            <p:cNvCxnSpPr>
              <a:stCxn id="511" idx="0"/>
              <a:endCxn id="509" idx="5"/>
            </p:cNvCxnSpPr>
            <p:nvPr/>
          </p:nvCxnSpPr>
          <p:spPr>
            <a:xfrm rot="18000000" flipH="1" flipV="1">
              <a:off x="5751029" y="2222470"/>
              <a:ext cx="52994" cy="1073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15" name="Ellipse 514"/>
            <p:cNvSpPr/>
            <p:nvPr/>
          </p:nvSpPr>
          <p:spPr>
            <a:xfrm rot="18000000">
              <a:off x="6222272" y="2087560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6" name="Ellipse 515"/>
            <p:cNvSpPr/>
            <p:nvPr/>
          </p:nvSpPr>
          <p:spPr>
            <a:xfrm rot="18000000">
              <a:off x="6407843" y="2104049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7" name="Ellipse 516"/>
            <p:cNvSpPr/>
            <p:nvPr/>
          </p:nvSpPr>
          <p:spPr>
            <a:xfrm rot="18000000">
              <a:off x="6283799" y="2274924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8" name="Gerade Verbindung 517"/>
            <p:cNvCxnSpPr>
              <a:stCxn id="517" idx="6"/>
              <a:endCxn id="516" idx="2"/>
            </p:cNvCxnSpPr>
            <p:nvPr/>
          </p:nvCxnSpPr>
          <p:spPr>
            <a:xfrm rot="18000000">
              <a:off x="6312974" y="2214570"/>
              <a:ext cx="137849" cy="2198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9" name="Gerade Verbindung 518"/>
            <p:cNvCxnSpPr>
              <a:stCxn id="517" idx="7"/>
              <a:endCxn id="515" idx="3"/>
            </p:cNvCxnSpPr>
            <p:nvPr/>
          </p:nvCxnSpPr>
          <p:spPr>
            <a:xfrm rot="18000000" flipV="1">
              <a:off x="6248875" y="2169347"/>
              <a:ext cx="80477" cy="9594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0" name="Gerade Verbindung 519"/>
            <p:cNvCxnSpPr>
              <a:stCxn id="516" idx="0"/>
              <a:endCxn id="515" idx="5"/>
            </p:cNvCxnSpPr>
            <p:nvPr/>
          </p:nvCxnSpPr>
          <p:spPr>
            <a:xfrm rot="18000000" flipH="1" flipV="1">
              <a:off x="6326440" y="2064511"/>
              <a:ext cx="52994" cy="1073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21" name="Ellipse 520"/>
            <p:cNvSpPr/>
            <p:nvPr/>
          </p:nvSpPr>
          <p:spPr>
            <a:xfrm rot="18000000">
              <a:off x="5942360" y="2440864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2" name="Ellipse 521"/>
            <p:cNvSpPr/>
            <p:nvPr/>
          </p:nvSpPr>
          <p:spPr>
            <a:xfrm rot="18000000">
              <a:off x="6059161" y="2273141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3" name="Ellipse 522"/>
            <p:cNvSpPr/>
            <p:nvPr/>
          </p:nvSpPr>
          <p:spPr>
            <a:xfrm rot="18000000">
              <a:off x="6120688" y="2460505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4" name="Gerade Verbindung 523"/>
            <p:cNvCxnSpPr>
              <a:stCxn id="521" idx="4"/>
              <a:endCxn id="523" idx="1"/>
            </p:cNvCxnSpPr>
            <p:nvPr/>
          </p:nvCxnSpPr>
          <p:spPr>
            <a:xfrm rot="18000000">
              <a:off x="6042477" y="2449115"/>
              <a:ext cx="46644" cy="10266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5" name="Gerade Verbindung 524"/>
            <p:cNvCxnSpPr>
              <a:stCxn id="521" idx="6"/>
              <a:endCxn id="522" idx="2"/>
            </p:cNvCxnSpPr>
            <p:nvPr/>
          </p:nvCxnSpPr>
          <p:spPr>
            <a:xfrm rot="18000000">
              <a:off x="5971089" y="2384434"/>
              <a:ext cx="131499" cy="1729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6" name="Gerade Verbindung 525"/>
            <p:cNvCxnSpPr>
              <a:stCxn id="523" idx="7"/>
              <a:endCxn id="522" idx="3"/>
            </p:cNvCxnSpPr>
            <p:nvPr/>
          </p:nvCxnSpPr>
          <p:spPr>
            <a:xfrm rot="18000000" flipV="1">
              <a:off x="6085764" y="2354928"/>
              <a:ext cx="80477" cy="9594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27" name="Ellipse 526"/>
            <p:cNvSpPr/>
            <p:nvPr/>
          </p:nvSpPr>
          <p:spPr>
            <a:xfrm rot="18000000">
              <a:off x="5665185" y="2679660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8" name="Ellipse 527"/>
            <p:cNvSpPr/>
            <p:nvPr/>
          </p:nvSpPr>
          <p:spPr>
            <a:xfrm rot="18000000">
              <a:off x="5740662" y="2488419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9" name="Gerade Verbindung 528"/>
            <p:cNvCxnSpPr>
              <a:stCxn id="528" idx="2"/>
              <a:endCxn id="527" idx="6"/>
            </p:cNvCxnSpPr>
            <p:nvPr/>
          </p:nvCxnSpPr>
          <p:spPr>
            <a:xfrm rot="18000000" flipH="1">
              <a:off x="5673399" y="2604990"/>
              <a:ext cx="131203" cy="302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0" name="Ellipse 529"/>
            <p:cNvSpPr/>
            <p:nvPr/>
          </p:nvSpPr>
          <p:spPr>
            <a:xfrm rot="18000000">
              <a:off x="5896478" y="2602616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1" name="Ellipse 530"/>
            <p:cNvSpPr/>
            <p:nvPr/>
          </p:nvSpPr>
          <p:spPr>
            <a:xfrm rot="18000000">
              <a:off x="6069845" y="2607465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2" name="Gerade Verbindung 531"/>
            <p:cNvCxnSpPr>
              <a:stCxn id="531" idx="1"/>
              <a:endCxn id="530" idx="5"/>
            </p:cNvCxnSpPr>
            <p:nvPr/>
          </p:nvCxnSpPr>
          <p:spPr>
            <a:xfrm rot="18000000" flipH="1" flipV="1">
              <a:off x="6003508" y="2590347"/>
              <a:ext cx="31463" cy="1015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3" name="Ellipse 532"/>
            <p:cNvSpPr/>
            <p:nvPr/>
          </p:nvSpPr>
          <p:spPr>
            <a:xfrm rot="18000000">
              <a:off x="6122283" y="2806177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4" name="Ellipse 533"/>
            <p:cNvSpPr/>
            <p:nvPr/>
          </p:nvSpPr>
          <p:spPr>
            <a:xfrm rot="18000000">
              <a:off x="6202183" y="2594171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5" name="Gerade Verbindung 534"/>
            <p:cNvCxnSpPr>
              <a:stCxn id="533" idx="6"/>
              <a:endCxn id="534" idx="2"/>
            </p:cNvCxnSpPr>
            <p:nvPr/>
          </p:nvCxnSpPr>
          <p:spPr>
            <a:xfrm rot="18000000" flipV="1">
              <a:off x="6122611" y="2717848"/>
              <a:ext cx="151397" cy="3680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6" name="Ellipse 535"/>
            <p:cNvSpPr/>
            <p:nvPr/>
          </p:nvSpPr>
          <p:spPr>
            <a:xfrm rot="18000000">
              <a:off x="5728856" y="2844229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7" name="Ellipse 536"/>
            <p:cNvSpPr/>
            <p:nvPr/>
          </p:nvSpPr>
          <p:spPr>
            <a:xfrm rot="18000000">
              <a:off x="5898848" y="2815058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8" name="Gerade Verbindung 537"/>
            <p:cNvCxnSpPr>
              <a:stCxn id="537" idx="1"/>
              <a:endCxn id="536" idx="5"/>
            </p:cNvCxnSpPr>
            <p:nvPr/>
          </p:nvCxnSpPr>
          <p:spPr>
            <a:xfrm rot="18000000" flipH="1" flipV="1">
              <a:off x="5820310" y="2824916"/>
              <a:ext cx="59238" cy="8161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9" name="Ellipse 538"/>
            <p:cNvSpPr/>
            <p:nvPr/>
          </p:nvSpPr>
          <p:spPr>
            <a:xfrm rot="18000000">
              <a:off x="5790565" y="3009224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0" name="Ellipse 539"/>
            <p:cNvSpPr/>
            <p:nvPr/>
          </p:nvSpPr>
          <p:spPr>
            <a:xfrm rot="18000000">
              <a:off x="5880657" y="3192059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1" name="Ellipse 540"/>
            <p:cNvSpPr/>
            <p:nvPr/>
          </p:nvSpPr>
          <p:spPr>
            <a:xfrm rot="18000000">
              <a:off x="5960557" y="2980053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2" name="Gerade Verbindung 541"/>
            <p:cNvCxnSpPr>
              <a:stCxn id="541" idx="1"/>
              <a:endCxn id="539" idx="5"/>
            </p:cNvCxnSpPr>
            <p:nvPr/>
          </p:nvCxnSpPr>
          <p:spPr>
            <a:xfrm rot="18000000" flipH="1" flipV="1">
              <a:off x="5882019" y="2989911"/>
              <a:ext cx="59238" cy="8161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3" name="Gerade Verbindung 542"/>
            <p:cNvCxnSpPr>
              <a:stCxn id="539" idx="3"/>
              <a:endCxn id="540" idx="0"/>
            </p:cNvCxnSpPr>
            <p:nvPr/>
          </p:nvCxnSpPr>
          <p:spPr>
            <a:xfrm rot="18000000" flipH="1">
              <a:off x="5816844" y="3091198"/>
              <a:ext cx="87782" cy="10785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4" name="Ellipse 543"/>
            <p:cNvSpPr/>
            <p:nvPr/>
          </p:nvSpPr>
          <p:spPr>
            <a:xfrm rot="18000000">
              <a:off x="6039367" y="3148756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5" name="Ellipse 544"/>
            <p:cNvSpPr/>
            <p:nvPr/>
          </p:nvSpPr>
          <p:spPr>
            <a:xfrm rot="18000000">
              <a:off x="6114844" y="2957515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6" name="Ellipse 545"/>
            <p:cNvSpPr/>
            <p:nvPr/>
          </p:nvSpPr>
          <p:spPr>
            <a:xfrm rot="18000000">
              <a:off x="6288211" y="2962364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7" name="Gerade Verbindung 546"/>
            <p:cNvCxnSpPr>
              <a:stCxn id="545" idx="2"/>
              <a:endCxn id="544" idx="6"/>
            </p:cNvCxnSpPr>
            <p:nvPr/>
          </p:nvCxnSpPr>
          <p:spPr>
            <a:xfrm rot="18000000" flipH="1">
              <a:off x="6047581" y="3074086"/>
              <a:ext cx="131203" cy="302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8" name="Gerade Verbindung 547"/>
            <p:cNvCxnSpPr>
              <a:stCxn id="546" idx="1"/>
              <a:endCxn id="545" idx="5"/>
            </p:cNvCxnSpPr>
            <p:nvPr/>
          </p:nvCxnSpPr>
          <p:spPr>
            <a:xfrm rot="18000000" flipH="1" flipV="1">
              <a:off x="6221874" y="2945246"/>
              <a:ext cx="31463" cy="1015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9" name="Ellipse 548"/>
            <p:cNvSpPr/>
            <p:nvPr/>
          </p:nvSpPr>
          <p:spPr>
            <a:xfrm rot="18000000">
              <a:off x="6249611" y="2802214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0" name="Ellipse 549"/>
            <p:cNvSpPr/>
            <p:nvPr/>
          </p:nvSpPr>
          <p:spPr>
            <a:xfrm rot="18000000">
              <a:off x="6389751" y="2648078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1" name="Ellipse 550"/>
            <p:cNvSpPr/>
            <p:nvPr/>
          </p:nvSpPr>
          <p:spPr>
            <a:xfrm rot="18000000">
              <a:off x="6435182" y="2818703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52" name="Gerade Verbindung 551"/>
            <p:cNvCxnSpPr>
              <a:stCxn id="549" idx="6"/>
              <a:endCxn id="550" idx="2"/>
            </p:cNvCxnSpPr>
            <p:nvPr/>
          </p:nvCxnSpPr>
          <p:spPr>
            <a:xfrm rot="18000000">
              <a:off x="6290058" y="2739075"/>
              <a:ext cx="131400" cy="442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3" name="Gerade Verbindung 552"/>
            <p:cNvCxnSpPr>
              <a:stCxn id="550" idx="3"/>
              <a:endCxn id="551" idx="7"/>
            </p:cNvCxnSpPr>
            <p:nvPr/>
          </p:nvCxnSpPr>
          <p:spPr>
            <a:xfrm rot="18000000" flipH="1">
              <a:off x="6411530" y="2732650"/>
              <a:ext cx="74029" cy="7363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4" name="Ellipse 553"/>
            <p:cNvSpPr/>
            <p:nvPr/>
          </p:nvSpPr>
          <p:spPr>
            <a:xfrm rot="18000000">
              <a:off x="6205765" y="3038260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5" name="Ellipse 554"/>
            <p:cNvSpPr/>
            <p:nvPr/>
          </p:nvSpPr>
          <p:spPr>
            <a:xfrm rot="18000000">
              <a:off x="6391336" y="3054749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6" name="Ellipse 555"/>
            <p:cNvSpPr/>
            <p:nvPr/>
          </p:nvSpPr>
          <p:spPr>
            <a:xfrm rot="18000000">
              <a:off x="6267292" y="3225624"/>
              <a:ext cx="72155" cy="72155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57" name="Gerade Verbindung 556"/>
            <p:cNvCxnSpPr>
              <a:stCxn id="556" idx="6"/>
              <a:endCxn id="555" idx="2"/>
            </p:cNvCxnSpPr>
            <p:nvPr/>
          </p:nvCxnSpPr>
          <p:spPr>
            <a:xfrm rot="18000000">
              <a:off x="6296467" y="3165270"/>
              <a:ext cx="137849" cy="2198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8" name="Gerade Verbindung 557"/>
            <p:cNvCxnSpPr>
              <a:stCxn id="555" idx="0"/>
              <a:endCxn id="554" idx="5"/>
            </p:cNvCxnSpPr>
            <p:nvPr/>
          </p:nvCxnSpPr>
          <p:spPr>
            <a:xfrm rot="18000000" flipH="1" flipV="1">
              <a:off x="6309933" y="3015211"/>
              <a:ext cx="52994" cy="1073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559" name="Gruppieren 558"/>
            <p:cNvGrpSpPr/>
            <p:nvPr/>
          </p:nvGrpSpPr>
          <p:grpSpPr>
            <a:xfrm>
              <a:off x="7092280" y="2148615"/>
              <a:ext cx="1054507" cy="1064361"/>
              <a:chOff x="7092280" y="1393314"/>
              <a:chExt cx="1296144" cy="1308256"/>
            </a:xfrm>
          </p:grpSpPr>
          <p:cxnSp>
            <p:nvCxnSpPr>
              <p:cNvPr id="560" name="Gerade Verbindung mit Pfeil 559"/>
              <p:cNvCxnSpPr/>
              <p:nvPr/>
            </p:nvCxnSpPr>
            <p:spPr>
              <a:xfrm flipV="1">
                <a:off x="7092280" y="2701310"/>
                <a:ext cx="1296144" cy="26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Gerade Verbindung mit Pfeil 560"/>
              <p:cNvCxnSpPr/>
              <p:nvPr/>
            </p:nvCxnSpPr>
            <p:spPr>
              <a:xfrm flipV="1">
                <a:off x="7092280" y="1393314"/>
                <a:ext cx="0" cy="1307996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2" name="Flussdiagramm: Prozess 561"/>
              <p:cNvSpPr/>
              <p:nvPr/>
            </p:nvSpPr>
            <p:spPr>
              <a:xfrm>
                <a:off x="7236296" y="1813050"/>
                <a:ext cx="144016" cy="872466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3" name="Flussdiagramm: Prozess 562"/>
              <p:cNvSpPr/>
              <p:nvPr/>
            </p:nvSpPr>
            <p:spPr>
              <a:xfrm>
                <a:off x="7596336" y="2085558"/>
                <a:ext cx="144016" cy="608661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4" name="Flussdiagramm: Prozess 563"/>
              <p:cNvSpPr/>
              <p:nvPr/>
            </p:nvSpPr>
            <p:spPr>
              <a:xfrm>
                <a:off x="7956376" y="2300376"/>
                <a:ext cx="144016" cy="39384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5" name="Ellipse 564"/>
              <p:cNvSpPr/>
              <p:nvPr/>
            </p:nvSpPr>
            <p:spPr>
              <a:xfrm rot="18000000">
                <a:off x="7187232" y="1612149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6" name="Ellipse 565"/>
              <p:cNvSpPr/>
              <p:nvPr/>
            </p:nvSpPr>
            <p:spPr>
              <a:xfrm rot="18000000">
                <a:off x="7357224" y="1582978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67" name="Gerade Verbindung 566"/>
              <p:cNvCxnSpPr>
                <a:stCxn id="566" idx="1"/>
                <a:endCxn id="565" idx="5"/>
              </p:cNvCxnSpPr>
              <p:nvPr/>
            </p:nvCxnSpPr>
            <p:spPr>
              <a:xfrm rot="18000000" flipH="1" flipV="1">
                <a:off x="7278686" y="1592836"/>
                <a:ext cx="59238" cy="81611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68" name="Ellipse 567"/>
              <p:cNvSpPr/>
              <p:nvPr/>
            </p:nvSpPr>
            <p:spPr>
              <a:xfrm rot="18000000">
                <a:off x="7536742" y="1767479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9" name="Ellipse 568"/>
              <p:cNvSpPr/>
              <p:nvPr/>
            </p:nvSpPr>
            <p:spPr>
              <a:xfrm rot="18000000">
                <a:off x="7722313" y="1783968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0" name="Ellipse 569"/>
              <p:cNvSpPr/>
              <p:nvPr/>
            </p:nvSpPr>
            <p:spPr>
              <a:xfrm rot="18000000">
                <a:off x="7598269" y="1954843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71" name="Gerade Verbindung 570"/>
              <p:cNvCxnSpPr>
                <a:stCxn id="570" idx="6"/>
                <a:endCxn id="569" idx="2"/>
              </p:cNvCxnSpPr>
              <p:nvPr/>
            </p:nvCxnSpPr>
            <p:spPr>
              <a:xfrm rot="18000000">
                <a:off x="7627444" y="1894489"/>
                <a:ext cx="137849" cy="2198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2" name="Gerade Verbindung 571"/>
              <p:cNvCxnSpPr>
                <a:stCxn id="569" idx="0"/>
                <a:endCxn id="568" idx="5"/>
              </p:cNvCxnSpPr>
              <p:nvPr/>
            </p:nvCxnSpPr>
            <p:spPr>
              <a:xfrm rot="18000000" flipH="1" flipV="1">
                <a:off x="7640910" y="1744430"/>
                <a:ext cx="52994" cy="10736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73" name="Ellipse 572"/>
              <p:cNvSpPr/>
              <p:nvPr/>
            </p:nvSpPr>
            <p:spPr>
              <a:xfrm rot="18000000">
                <a:off x="7945204" y="1988726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4" name="Ellipse 573"/>
              <p:cNvSpPr/>
              <p:nvPr/>
            </p:nvSpPr>
            <p:spPr>
              <a:xfrm rot="18000000">
                <a:off x="8130775" y="2005215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5" name="Ellipse 574"/>
              <p:cNvSpPr/>
              <p:nvPr/>
            </p:nvSpPr>
            <p:spPr>
              <a:xfrm rot="18000000">
                <a:off x="8006731" y="2176090"/>
                <a:ext cx="72155" cy="7215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76" name="Gerade Verbindung 575"/>
              <p:cNvCxnSpPr>
                <a:stCxn id="575" idx="6"/>
                <a:endCxn id="574" idx="2"/>
              </p:cNvCxnSpPr>
              <p:nvPr/>
            </p:nvCxnSpPr>
            <p:spPr>
              <a:xfrm rot="18000000">
                <a:off x="8035906" y="2115736"/>
                <a:ext cx="137849" cy="2198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7" name="Gerade Verbindung 576"/>
              <p:cNvCxnSpPr>
                <a:stCxn id="575" idx="7"/>
                <a:endCxn id="573" idx="3"/>
              </p:cNvCxnSpPr>
              <p:nvPr/>
            </p:nvCxnSpPr>
            <p:spPr>
              <a:xfrm rot="18000000" flipV="1">
                <a:off x="7971807" y="2070513"/>
                <a:ext cx="80477" cy="95944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8" name="Gerade Verbindung 577"/>
              <p:cNvCxnSpPr>
                <a:stCxn id="574" idx="0"/>
                <a:endCxn id="573" idx="5"/>
              </p:cNvCxnSpPr>
              <p:nvPr/>
            </p:nvCxnSpPr>
            <p:spPr>
              <a:xfrm rot="18000000" flipH="1" flipV="1">
                <a:off x="8049372" y="1965677"/>
                <a:ext cx="52994" cy="10736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79" name="Gruppieren 578"/>
            <p:cNvGrpSpPr/>
            <p:nvPr/>
          </p:nvGrpSpPr>
          <p:grpSpPr>
            <a:xfrm>
              <a:off x="918102" y="2434345"/>
              <a:ext cx="257510" cy="298476"/>
              <a:chOff x="323528" y="3857726"/>
              <a:chExt cx="499864" cy="579386"/>
            </a:xfrm>
          </p:grpSpPr>
          <p:sp>
            <p:nvSpPr>
              <p:cNvPr id="580" name="Rechteck 579"/>
              <p:cNvSpPr/>
              <p:nvPr/>
            </p:nvSpPr>
            <p:spPr>
              <a:xfrm>
                <a:off x="323528" y="3857726"/>
                <a:ext cx="499864" cy="5793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81" name="Gerade Verbindung 580"/>
              <p:cNvCxnSpPr/>
              <p:nvPr/>
            </p:nvCxnSpPr>
            <p:spPr>
              <a:xfrm>
                <a:off x="395536" y="395080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Gerade Verbindung 581"/>
              <p:cNvCxnSpPr/>
              <p:nvPr/>
            </p:nvCxnSpPr>
            <p:spPr>
              <a:xfrm>
                <a:off x="395536" y="405321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Gerade Verbindung 582"/>
              <p:cNvCxnSpPr/>
              <p:nvPr/>
            </p:nvCxnSpPr>
            <p:spPr>
              <a:xfrm>
                <a:off x="395536" y="415562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Gerade Verbindung 583"/>
              <p:cNvCxnSpPr/>
              <p:nvPr/>
            </p:nvCxnSpPr>
            <p:spPr>
              <a:xfrm>
                <a:off x="395536" y="425803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Gerade Verbindung 584"/>
              <p:cNvCxnSpPr/>
              <p:nvPr/>
            </p:nvCxnSpPr>
            <p:spPr>
              <a:xfrm>
                <a:off x="395536" y="4360445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uppieren 585"/>
            <p:cNvGrpSpPr/>
            <p:nvPr/>
          </p:nvGrpSpPr>
          <p:grpSpPr>
            <a:xfrm>
              <a:off x="802398" y="2524296"/>
              <a:ext cx="257510" cy="298476"/>
              <a:chOff x="323528" y="3857726"/>
              <a:chExt cx="499864" cy="579386"/>
            </a:xfrm>
          </p:grpSpPr>
          <p:sp>
            <p:nvSpPr>
              <p:cNvPr id="587" name="Rechteck 586"/>
              <p:cNvSpPr/>
              <p:nvPr/>
            </p:nvSpPr>
            <p:spPr>
              <a:xfrm>
                <a:off x="323528" y="3857726"/>
                <a:ext cx="499864" cy="5793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88" name="Gerade Verbindung 587"/>
              <p:cNvCxnSpPr/>
              <p:nvPr/>
            </p:nvCxnSpPr>
            <p:spPr>
              <a:xfrm>
                <a:off x="395536" y="395080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Gerade Verbindung 588"/>
              <p:cNvCxnSpPr/>
              <p:nvPr/>
            </p:nvCxnSpPr>
            <p:spPr>
              <a:xfrm>
                <a:off x="395536" y="405321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Gerade Verbindung 589"/>
              <p:cNvCxnSpPr/>
              <p:nvPr/>
            </p:nvCxnSpPr>
            <p:spPr>
              <a:xfrm>
                <a:off x="395536" y="415562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Gerade Verbindung 590"/>
              <p:cNvCxnSpPr/>
              <p:nvPr/>
            </p:nvCxnSpPr>
            <p:spPr>
              <a:xfrm>
                <a:off x="395536" y="425803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Gerade Verbindung 591"/>
              <p:cNvCxnSpPr/>
              <p:nvPr/>
            </p:nvCxnSpPr>
            <p:spPr>
              <a:xfrm>
                <a:off x="395536" y="4360445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uppieren 592"/>
            <p:cNvGrpSpPr/>
            <p:nvPr/>
          </p:nvGrpSpPr>
          <p:grpSpPr>
            <a:xfrm>
              <a:off x="687683" y="2611597"/>
              <a:ext cx="257510" cy="298476"/>
              <a:chOff x="323528" y="3857726"/>
              <a:chExt cx="499864" cy="579386"/>
            </a:xfrm>
          </p:grpSpPr>
          <p:sp>
            <p:nvSpPr>
              <p:cNvPr id="594" name="Rechteck 593"/>
              <p:cNvSpPr/>
              <p:nvPr/>
            </p:nvSpPr>
            <p:spPr>
              <a:xfrm>
                <a:off x="323528" y="3857726"/>
                <a:ext cx="499864" cy="5793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95" name="Gerade Verbindung 594"/>
              <p:cNvCxnSpPr/>
              <p:nvPr/>
            </p:nvCxnSpPr>
            <p:spPr>
              <a:xfrm>
                <a:off x="395536" y="395080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Gerade Verbindung 595"/>
              <p:cNvCxnSpPr/>
              <p:nvPr/>
            </p:nvCxnSpPr>
            <p:spPr>
              <a:xfrm>
                <a:off x="395536" y="405321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Gerade Verbindung 596"/>
              <p:cNvCxnSpPr/>
              <p:nvPr/>
            </p:nvCxnSpPr>
            <p:spPr>
              <a:xfrm>
                <a:off x="395536" y="415562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Gerade Verbindung 597"/>
              <p:cNvCxnSpPr/>
              <p:nvPr/>
            </p:nvCxnSpPr>
            <p:spPr>
              <a:xfrm>
                <a:off x="395536" y="425803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Gerade Verbindung 598"/>
              <p:cNvCxnSpPr/>
              <p:nvPr/>
            </p:nvCxnSpPr>
            <p:spPr>
              <a:xfrm>
                <a:off x="395536" y="4360445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0" name="Flussdiagramm: Magnetplattenspeicher 599"/>
            <p:cNvSpPr/>
            <p:nvPr/>
          </p:nvSpPr>
          <p:spPr>
            <a:xfrm>
              <a:off x="683568" y="2037099"/>
              <a:ext cx="535392" cy="307018"/>
            </a:xfrm>
            <a:prstGeom prst="flowChartMagneticDisk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01" name="Gruppieren 600"/>
            <p:cNvGrpSpPr/>
            <p:nvPr/>
          </p:nvGrpSpPr>
          <p:grpSpPr>
            <a:xfrm>
              <a:off x="693076" y="2980776"/>
              <a:ext cx="487299" cy="441614"/>
              <a:chOff x="240295" y="5369231"/>
              <a:chExt cx="1008778" cy="914205"/>
            </a:xfrm>
          </p:grpSpPr>
          <p:sp>
            <p:nvSpPr>
              <p:cNvPr id="602" name="Ellipse 601"/>
              <p:cNvSpPr/>
              <p:nvPr/>
            </p:nvSpPr>
            <p:spPr>
              <a:xfrm>
                <a:off x="240295" y="5369231"/>
                <a:ext cx="220670" cy="22067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3" name="Ellipse 602"/>
              <p:cNvSpPr/>
              <p:nvPr/>
            </p:nvSpPr>
            <p:spPr>
              <a:xfrm>
                <a:off x="350630" y="6062766"/>
                <a:ext cx="220670" cy="22067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4" name="Ellipse 603"/>
              <p:cNvSpPr/>
              <p:nvPr/>
            </p:nvSpPr>
            <p:spPr>
              <a:xfrm>
                <a:off x="1028403" y="5641128"/>
                <a:ext cx="220670" cy="22067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05" name="Gerade Verbindung 604"/>
              <p:cNvCxnSpPr>
                <a:stCxn id="604" idx="1"/>
                <a:endCxn id="602" idx="6"/>
              </p:cNvCxnSpPr>
              <p:nvPr/>
            </p:nvCxnSpPr>
            <p:spPr>
              <a:xfrm flipH="1" flipV="1">
                <a:off x="460965" y="5479566"/>
                <a:ext cx="599754" cy="19387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6" name="Gerade Verbindung 605"/>
              <p:cNvCxnSpPr>
                <a:stCxn id="602" idx="4"/>
                <a:endCxn id="603" idx="0"/>
              </p:cNvCxnSpPr>
              <p:nvPr/>
            </p:nvCxnSpPr>
            <p:spPr>
              <a:xfrm>
                <a:off x="350630" y="5589901"/>
                <a:ext cx="110335" cy="47286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7" name="Gerade Verbindung 606"/>
              <p:cNvCxnSpPr>
                <a:stCxn id="603" idx="6"/>
                <a:endCxn id="604" idx="3"/>
              </p:cNvCxnSpPr>
              <p:nvPr/>
            </p:nvCxnSpPr>
            <p:spPr>
              <a:xfrm flipV="1">
                <a:off x="571300" y="5829482"/>
                <a:ext cx="489419" cy="34361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08" name="Ellipse 607"/>
            <p:cNvSpPr/>
            <p:nvPr/>
          </p:nvSpPr>
          <p:spPr>
            <a:xfrm rot="10800000">
              <a:off x="4266701" y="3882827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9" name="Ellipse 608"/>
            <p:cNvSpPr/>
            <p:nvPr/>
          </p:nvSpPr>
          <p:spPr>
            <a:xfrm rot="10800000">
              <a:off x="4360219" y="3742963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0" name="Ellipse 609"/>
            <p:cNvSpPr/>
            <p:nvPr/>
          </p:nvSpPr>
          <p:spPr>
            <a:xfrm rot="10800000">
              <a:off x="4175687" y="3773345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1" name="Gerade Verbindung 610"/>
            <p:cNvCxnSpPr>
              <a:stCxn id="610" idx="1"/>
              <a:endCxn id="608" idx="5"/>
            </p:cNvCxnSpPr>
            <p:nvPr/>
          </p:nvCxnSpPr>
          <p:spPr>
            <a:xfrm rot="10800000" flipH="1" flipV="1">
              <a:off x="4226525" y="3824184"/>
              <a:ext cx="48898" cy="673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12" name="Gerade Verbindung 611"/>
            <p:cNvCxnSpPr>
              <a:stCxn id="608" idx="3"/>
              <a:endCxn id="609" idx="0"/>
            </p:cNvCxnSpPr>
            <p:nvPr/>
          </p:nvCxnSpPr>
          <p:spPr>
            <a:xfrm rot="10800000" flipH="1">
              <a:off x="4317540" y="3802524"/>
              <a:ext cx="72460" cy="8902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13" name="Gerade Verbindung 612"/>
            <p:cNvCxnSpPr>
              <a:stCxn id="609" idx="6"/>
              <a:endCxn id="610" idx="2"/>
            </p:cNvCxnSpPr>
            <p:nvPr/>
          </p:nvCxnSpPr>
          <p:spPr>
            <a:xfrm rot="10800000" flipV="1">
              <a:off x="4235247" y="3772743"/>
              <a:ext cx="124972" cy="3038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14" name="Ellipse 613"/>
            <p:cNvSpPr/>
            <p:nvPr/>
          </p:nvSpPr>
          <p:spPr>
            <a:xfrm rot="10800000">
              <a:off x="4098838" y="3907801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5" name="Ellipse 614"/>
            <p:cNvSpPr/>
            <p:nvPr/>
          </p:nvSpPr>
          <p:spPr>
            <a:xfrm rot="10800000">
              <a:off x="4030751" y="3781866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6" name="Gerade Verbindung 615"/>
            <p:cNvCxnSpPr>
              <a:stCxn id="614" idx="2"/>
              <a:endCxn id="608" idx="6"/>
            </p:cNvCxnSpPr>
            <p:nvPr/>
          </p:nvCxnSpPr>
          <p:spPr>
            <a:xfrm rot="10800000" flipH="1">
              <a:off x="4158399" y="3912608"/>
              <a:ext cx="108302" cy="2497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17" name="Gerade Verbindung 616"/>
            <p:cNvCxnSpPr>
              <a:stCxn id="615" idx="2"/>
              <a:endCxn id="610" idx="6"/>
            </p:cNvCxnSpPr>
            <p:nvPr/>
          </p:nvCxnSpPr>
          <p:spPr>
            <a:xfrm rot="10800000" flipH="1">
              <a:off x="4090311" y="3803126"/>
              <a:ext cx="85376" cy="852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18" name="Gerade Verbindung 617"/>
            <p:cNvCxnSpPr>
              <a:stCxn id="615" idx="1"/>
              <a:endCxn id="614" idx="5"/>
            </p:cNvCxnSpPr>
            <p:nvPr/>
          </p:nvCxnSpPr>
          <p:spPr>
            <a:xfrm rot="10800000" flipH="1" flipV="1">
              <a:off x="4081589" y="3832705"/>
              <a:ext cx="25971" cy="8381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19" name="Ellipse 618"/>
            <p:cNvSpPr/>
            <p:nvPr/>
          </p:nvSpPr>
          <p:spPr>
            <a:xfrm rot="10800000">
              <a:off x="3905609" y="3821074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0" name="Ellipse 619"/>
            <p:cNvSpPr/>
            <p:nvPr/>
          </p:nvSpPr>
          <p:spPr>
            <a:xfrm rot="10800000">
              <a:off x="3823593" y="3905823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1" name="Ellipse 620"/>
            <p:cNvSpPr/>
            <p:nvPr/>
          </p:nvSpPr>
          <p:spPr>
            <a:xfrm rot="10800000">
              <a:off x="3655486" y="3891549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2" name="Ellipse 621"/>
            <p:cNvSpPr/>
            <p:nvPr/>
          </p:nvSpPr>
          <p:spPr>
            <a:xfrm rot="10800000">
              <a:off x="3487461" y="3854984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3" name="Ellipse 622"/>
            <p:cNvSpPr/>
            <p:nvPr/>
          </p:nvSpPr>
          <p:spPr>
            <a:xfrm rot="10800000">
              <a:off x="3590684" y="3752086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4" name="Ellipse 623"/>
            <p:cNvSpPr/>
            <p:nvPr/>
          </p:nvSpPr>
          <p:spPr>
            <a:xfrm rot="10800000">
              <a:off x="3764032" y="3770236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5" name="Gerade Verbindung 624"/>
            <p:cNvCxnSpPr>
              <a:stCxn id="619" idx="3"/>
              <a:endCxn id="615" idx="6"/>
            </p:cNvCxnSpPr>
            <p:nvPr/>
          </p:nvCxnSpPr>
          <p:spPr>
            <a:xfrm rot="10800000" flipH="1">
              <a:off x="3956447" y="3811646"/>
              <a:ext cx="74304" cy="1815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26" name="Gerade Verbindung 625"/>
            <p:cNvCxnSpPr>
              <a:stCxn id="620" idx="3"/>
              <a:endCxn id="619" idx="7"/>
            </p:cNvCxnSpPr>
            <p:nvPr/>
          </p:nvCxnSpPr>
          <p:spPr>
            <a:xfrm rot="10800000" flipH="1">
              <a:off x="3874432" y="3871912"/>
              <a:ext cx="39900" cy="426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27" name="Gerade Verbindung 626"/>
            <p:cNvCxnSpPr>
              <a:stCxn id="620" idx="4"/>
              <a:endCxn id="624" idx="1"/>
            </p:cNvCxnSpPr>
            <p:nvPr/>
          </p:nvCxnSpPr>
          <p:spPr>
            <a:xfrm rot="10800000">
              <a:off x="3814871" y="3821074"/>
              <a:ext cx="38503" cy="8474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28" name="Gerade Verbindung 627"/>
            <p:cNvCxnSpPr>
              <a:stCxn id="620" idx="6"/>
              <a:endCxn id="621" idx="2"/>
            </p:cNvCxnSpPr>
            <p:nvPr/>
          </p:nvCxnSpPr>
          <p:spPr>
            <a:xfrm rot="10800000">
              <a:off x="3715047" y="3921330"/>
              <a:ext cx="108546" cy="1427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29" name="Gerade Verbindung 628"/>
            <p:cNvCxnSpPr>
              <a:stCxn id="621" idx="6"/>
              <a:endCxn id="622" idx="2"/>
            </p:cNvCxnSpPr>
            <p:nvPr/>
          </p:nvCxnSpPr>
          <p:spPr>
            <a:xfrm rot="10800000">
              <a:off x="3547022" y="3884765"/>
              <a:ext cx="108465" cy="365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0" name="Gerade Verbindung 629"/>
            <p:cNvCxnSpPr>
              <a:stCxn id="622" idx="3"/>
              <a:endCxn id="623" idx="7"/>
            </p:cNvCxnSpPr>
            <p:nvPr/>
          </p:nvCxnSpPr>
          <p:spPr>
            <a:xfrm rot="10800000" flipH="1">
              <a:off x="3538300" y="3802924"/>
              <a:ext cx="61107" cy="6078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1" name="Gerade Verbindung 630"/>
            <p:cNvCxnSpPr>
              <a:stCxn id="624" idx="6"/>
              <a:endCxn id="623" idx="2"/>
            </p:cNvCxnSpPr>
            <p:nvPr/>
          </p:nvCxnSpPr>
          <p:spPr>
            <a:xfrm rot="10800000">
              <a:off x="3650245" y="3781867"/>
              <a:ext cx="113788" cy="1815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2" name="Gerade Verbindung 631"/>
            <p:cNvCxnSpPr>
              <a:stCxn id="624" idx="7"/>
              <a:endCxn id="621" idx="3"/>
            </p:cNvCxnSpPr>
            <p:nvPr/>
          </p:nvCxnSpPr>
          <p:spPr>
            <a:xfrm rot="10800000" flipV="1">
              <a:off x="3706325" y="3821075"/>
              <a:ext cx="66430" cy="791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3" name="Gerade Verbindung 632"/>
            <p:cNvCxnSpPr>
              <a:stCxn id="623" idx="0"/>
              <a:endCxn id="621" idx="5"/>
            </p:cNvCxnSpPr>
            <p:nvPr/>
          </p:nvCxnSpPr>
          <p:spPr>
            <a:xfrm rot="10800000" flipH="1" flipV="1">
              <a:off x="3620465" y="3811647"/>
              <a:ext cx="43744" cy="8862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34" name="Ellipse 633"/>
            <p:cNvSpPr/>
            <p:nvPr/>
          </p:nvSpPr>
          <p:spPr>
            <a:xfrm rot="9900000">
              <a:off x="5925943" y="3786346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5" name="Ellipse 634"/>
            <p:cNvSpPr/>
            <p:nvPr/>
          </p:nvSpPr>
          <p:spPr>
            <a:xfrm rot="9900000">
              <a:off x="5868657" y="3889435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6" name="Ellipse 635"/>
            <p:cNvSpPr/>
            <p:nvPr/>
          </p:nvSpPr>
          <p:spPr>
            <a:xfrm rot="9900000">
              <a:off x="5702583" y="3919156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7" name="Ellipse 636"/>
            <p:cNvSpPr/>
            <p:nvPr/>
          </p:nvSpPr>
          <p:spPr>
            <a:xfrm rot="9900000">
              <a:off x="5457870" y="3845006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8" name="Ellipse 637"/>
            <p:cNvSpPr/>
            <p:nvPr/>
          </p:nvSpPr>
          <p:spPr>
            <a:xfrm rot="9900000">
              <a:off x="5603894" y="3801217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9" name="Ellipse 638"/>
            <p:cNvSpPr/>
            <p:nvPr/>
          </p:nvSpPr>
          <p:spPr>
            <a:xfrm rot="9900000">
              <a:off x="5776033" y="3773883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0" name="Gerade Verbindung 639"/>
            <p:cNvCxnSpPr>
              <a:stCxn id="635" idx="3"/>
              <a:endCxn id="634" idx="7"/>
            </p:cNvCxnSpPr>
            <p:nvPr/>
          </p:nvCxnSpPr>
          <p:spPr>
            <a:xfrm rot="9900000" flipH="1">
              <a:off x="5907131" y="3846354"/>
              <a:ext cx="39900" cy="426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1" name="Gerade Verbindung 640"/>
            <p:cNvCxnSpPr>
              <a:stCxn id="635" idx="4"/>
              <a:endCxn id="639" idx="1"/>
            </p:cNvCxnSpPr>
            <p:nvPr/>
          </p:nvCxnSpPr>
          <p:spPr>
            <a:xfrm rot="9900000">
              <a:off x="5841916" y="3812127"/>
              <a:ext cx="38503" cy="8474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2" name="Gerade Verbindung 641"/>
            <p:cNvCxnSpPr>
              <a:stCxn id="635" idx="6"/>
              <a:endCxn id="636" idx="2"/>
            </p:cNvCxnSpPr>
            <p:nvPr/>
          </p:nvCxnSpPr>
          <p:spPr>
            <a:xfrm rot="9900000">
              <a:off x="5761127" y="3926940"/>
              <a:ext cx="108546" cy="1427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3" name="Gerade Verbindung 642"/>
            <p:cNvCxnSpPr>
              <a:stCxn id="636" idx="6"/>
              <a:endCxn id="637" idx="2"/>
            </p:cNvCxnSpPr>
            <p:nvPr/>
          </p:nvCxnSpPr>
          <p:spPr>
            <a:xfrm flipH="1" flipV="1">
              <a:off x="5516416" y="3867078"/>
              <a:ext cx="187182" cy="895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4" name="Gerade Verbindung 643"/>
            <p:cNvCxnSpPr>
              <a:stCxn id="637" idx="2"/>
              <a:endCxn id="638" idx="7"/>
            </p:cNvCxnSpPr>
            <p:nvPr/>
          </p:nvCxnSpPr>
          <p:spPr>
            <a:xfrm flipV="1">
              <a:off x="5516416" y="3856788"/>
              <a:ext cx="102369" cy="102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5" name="Gerade Verbindung 644"/>
            <p:cNvCxnSpPr>
              <a:stCxn id="639" idx="6"/>
              <a:endCxn id="638" idx="2"/>
            </p:cNvCxnSpPr>
            <p:nvPr/>
          </p:nvCxnSpPr>
          <p:spPr>
            <a:xfrm rot="9900000">
              <a:off x="5662850" y="3808256"/>
              <a:ext cx="113788" cy="1815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6" name="Gerade Verbindung 645"/>
            <p:cNvCxnSpPr>
              <a:stCxn id="639" idx="7"/>
              <a:endCxn id="636" idx="3"/>
            </p:cNvCxnSpPr>
            <p:nvPr/>
          </p:nvCxnSpPr>
          <p:spPr>
            <a:xfrm rot="9900000" flipV="1">
              <a:off x="5735874" y="3836702"/>
              <a:ext cx="66430" cy="791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7" name="Gerade Verbindung 646"/>
            <p:cNvCxnSpPr>
              <a:stCxn id="638" idx="0"/>
              <a:endCxn id="636" idx="5"/>
            </p:cNvCxnSpPr>
            <p:nvPr/>
          </p:nvCxnSpPr>
          <p:spPr>
            <a:xfrm rot="9900000" flipH="1" flipV="1">
              <a:off x="5652106" y="3852593"/>
              <a:ext cx="43744" cy="8862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648" name="Gruppieren 647"/>
            <p:cNvGrpSpPr/>
            <p:nvPr/>
          </p:nvGrpSpPr>
          <p:grpSpPr>
            <a:xfrm rot="21151762">
              <a:off x="6221337" y="3721008"/>
              <a:ext cx="932319" cy="224399"/>
              <a:chOff x="6152150" y="3104711"/>
              <a:chExt cx="932319" cy="224399"/>
            </a:xfrm>
          </p:grpSpPr>
          <p:sp>
            <p:nvSpPr>
              <p:cNvPr id="649" name="Ellipse 648"/>
              <p:cNvSpPr/>
              <p:nvPr/>
            </p:nvSpPr>
            <p:spPr>
              <a:xfrm>
                <a:off x="6245668" y="3129685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0" name="Ellipse 649"/>
              <p:cNvSpPr/>
              <p:nvPr/>
            </p:nvSpPr>
            <p:spPr>
              <a:xfrm>
                <a:off x="6152150" y="3269549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1" name="Ellipse 650"/>
              <p:cNvSpPr/>
              <p:nvPr/>
            </p:nvSpPr>
            <p:spPr>
              <a:xfrm>
                <a:off x="6336682" y="3239167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52" name="Gerade Verbindung 651"/>
              <p:cNvCxnSpPr>
                <a:stCxn id="651" idx="1"/>
                <a:endCxn id="649" idx="5"/>
              </p:cNvCxnSpPr>
              <p:nvPr/>
            </p:nvCxnSpPr>
            <p:spPr>
              <a:xfrm flipH="1" flipV="1">
                <a:off x="6296507" y="3180523"/>
                <a:ext cx="48898" cy="6736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3" name="Gerade Verbindung 652"/>
              <p:cNvCxnSpPr>
                <a:stCxn id="649" idx="3"/>
                <a:endCxn id="650" idx="0"/>
              </p:cNvCxnSpPr>
              <p:nvPr/>
            </p:nvCxnSpPr>
            <p:spPr>
              <a:xfrm flipH="1">
                <a:off x="6181930" y="3180523"/>
                <a:ext cx="72460" cy="8902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4" name="Gerade Verbindung 653"/>
              <p:cNvCxnSpPr>
                <a:stCxn id="650" idx="6"/>
                <a:endCxn id="651" idx="2"/>
              </p:cNvCxnSpPr>
              <p:nvPr/>
            </p:nvCxnSpPr>
            <p:spPr>
              <a:xfrm flipV="1">
                <a:off x="6211711" y="3268947"/>
                <a:ext cx="124972" cy="3038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55" name="Ellipse 654"/>
              <p:cNvSpPr/>
              <p:nvPr/>
            </p:nvSpPr>
            <p:spPr>
              <a:xfrm>
                <a:off x="6413531" y="3104711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6" name="Ellipse 655"/>
              <p:cNvSpPr/>
              <p:nvPr/>
            </p:nvSpPr>
            <p:spPr>
              <a:xfrm>
                <a:off x="6481618" y="3230646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57" name="Gerade Verbindung 656"/>
              <p:cNvCxnSpPr>
                <a:stCxn id="655" idx="2"/>
                <a:endCxn id="649" idx="6"/>
              </p:cNvCxnSpPr>
              <p:nvPr/>
            </p:nvCxnSpPr>
            <p:spPr>
              <a:xfrm flipH="1">
                <a:off x="6305229" y="3134491"/>
                <a:ext cx="108302" cy="24974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8" name="Gerade Verbindung 657"/>
              <p:cNvCxnSpPr>
                <a:stCxn id="656" idx="2"/>
                <a:endCxn id="651" idx="6"/>
              </p:cNvCxnSpPr>
              <p:nvPr/>
            </p:nvCxnSpPr>
            <p:spPr>
              <a:xfrm flipH="1">
                <a:off x="6396243" y="3260426"/>
                <a:ext cx="85376" cy="8521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9" name="Gerade Verbindung 658"/>
              <p:cNvCxnSpPr>
                <a:stCxn id="656" idx="1"/>
                <a:endCxn id="655" idx="5"/>
              </p:cNvCxnSpPr>
              <p:nvPr/>
            </p:nvCxnSpPr>
            <p:spPr>
              <a:xfrm flipH="1" flipV="1">
                <a:off x="6464370" y="3155549"/>
                <a:ext cx="25971" cy="8381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60" name="Ellipse 659"/>
              <p:cNvSpPr/>
              <p:nvPr/>
            </p:nvSpPr>
            <p:spPr>
              <a:xfrm>
                <a:off x="6606760" y="3191438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1" name="Ellipse 660"/>
              <p:cNvSpPr/>
              <p:nvPr/>
            </p:nvSpPr>
            <p:spPr>
              <a:xfrm>
                <a:off x="6688776" y="3106689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2" name="Ellipse 661"/>
              <p:cNvSpPr/>
              <p:nvPr/>
            </p:nvSpPr>
            <p:spPr>
              <a:xfrm>
                <a:off x="6856883" y="3120963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3" name="Ellipse 662"/>
              <p:cNvSpPr/>
              <p:nvPr/>
            </p:nvSpPr>
            <p:spPr>
              <a:xfrm>
                <a:off x="7024908" y="3157528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4" name="Ellipse 663"/>
              <p:cNvSpPr/>
              <p:nvPr/>
            </p:nvSpPr>
            <p:spPr>
              <a:xfrm>
                <a:off x="6921685" y="3260426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5" name="Ellipse 664"/>
              <p:cNvSpPr/>
              <p:nvPr/>
            </p:nvSpPr>
            <p:spPr>
              <a:xfrm>
                <a:off x="6748337" y="3242276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66" name="Gerade Verbindung 665"/>
              <p:cNvCxnSpPr>
                <a:stCxn id="660" idx="3"/>
                <a:endCxn id="656" idx="6"/>
              </p:cNvCxnSpPr>
              <p:nvPr/>
            </p:nvCxnSpPr>
            <p:spPr>
              <a:xfrm flipH="1">
                <a:off x="6541179" y="3242277"/>
                <a:ext cx="74304" cy="181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67" name="Gerade Verbindung 666"/>
              <p:cNvCxnSpPr>
                <a:stCxn id="661" idx="3"/>
                <a:endCxn id="660" idx="7"/>
              </p:cNvCxnSpPr>
              <p:nvPr/>
            </p:nvCxnSpPr>
            <p:spPr>
              <a:xfrm flipH="1">
                <a:off x="6657598" y="3157528"/>
                <a:ext cx="39900" cy="4263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68" name="Gerade Verbindung 667"/>
              <p:cNvCxnSpPr>
                <a:stCxn id="661" idx="4"/>
                <a:endCxn id="665" idx="1"/>
              </p:cNvCxnSpPr>
              <p:nvPr/>
            </p:nvCxnSpPr>
            <p:spPr>
              <a:xfrm>
                <a:off x="6718556" y="3166250"/>
                <a:ext cx="38503" cy="8474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69" name="Gerade Verbindung 668"/>
              <p:cNvCxnSpPr>
                <a:stCxn id="661" idx="6"/>
                <a:endCxn id="662" idx="2"/>
              </p:cNvCxnSpPr>
              <p:nvPr/>
            </p:nvCxnSpPr>
            <p:spPr>
              <a:xfrm>
                <a:off x="6748337" y="3136470"/>
                <a:ext cx="108546" cy="1427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0" name="Gerade Verbindung 669"/>
              <p:cNvCxnSpPr>
                <a:stCxn id="662" idx="6"/>
                <a:endCxn id="663" idx="2"/>
              </p:cNvCxnSpPr>
              <p:nvPr/>
            </p:nvCxnSpPr>
            <p:spPr>
              <a:xfrm>
                <a:off x="6916443" y="3150743"/>
                <a:ext cx="108465" cy="3656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1" name="Gerade Verbindung 670"/>
              <p:cNvCxnSpPr>
                <a:stCxn id="663" idx="3"/>
                <a:endCxn id="664" idx="7"/>
              </p:cNvCxnSpPr>
              <p:nvPr/>
            </p:nvCxnSpPr>
            <p:spPr>
              <a:xfrm flipH="1">
                <a:off x="6972523" y="3208366"/>
                <a:ext cx="61107" cy="6078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2" name="Gerade Verbindung 671"/>
              <p:cNvCxnSpPr>
                <a:stCxn id="665" idx="6"/>
                <a:endCxn id="664" idx="2"/>
              </p:cNvCxnSpPr>
              <p:nvPr/>
            </p:nvCxnSpPr>
            <p:spPr>
              <a:xfrm>
                <a:off x="6807897" y="3272056"/>
                <a:ext cx="113788" cy="181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3" name="Gerade Verbindung 672"/>
              <p:cNvCxnSpPr>
                <a:stCxn id="665" idx="7"/>
                <a:endCxn id="662" idx="3"/>
              </p:cNvCxnSpPr>
              <p:nvPr/>
            </p:nvCxnSpPr>
            <p:spPr>
              <a:xfrm flipV="1">
                <a:off x="6799175" y="3171801"/>
                <a:ext cx="66430" cy="7919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4" name="Gerade Verbindung 673"/>
              <p:cNvCxnSpPr>
                <a:stCxn id="664" idx="0"/>
                <a:endCxn id="662" idx="5"/>
              </p:cNvCxnSpPr>
              <p:nvPr/>
            </p:nvCxnSpPr>
            <p:spPr>
              <a:xfrm flipH="1" flipV="1">
                <a:off x="6907721" y="3171801"/>
                <a:ext cx="43744" cy="8862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75" name="Rechteck 674"/>
            <p:cNvSpPr/>
            <p:nvPr/>
          </p:nvSpPr>
          <p:spPr>
            <a:xfrm>
              <a:off x="1724452" y="2026530"/>
              <a:ext cx="1023594" cy="131534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6" name="Gerade Verbindung mit Pfeil 675"/>
            <p:cNvCxnSpPr/>
            <p:nvPr/>
          </p:nvCxnSpPr>
          <p:spPr>
            <a:xfrm>
              <a:off x="2758630" y="2684155"/>
              <a:ext cx="364776" cy="14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Gerade Verbindung mit Pfeil 676"/>
            <p:cNvCxnSpPr>
              <a:stCxn id="461" idx="3"/>
              <a:endCxn id="491" idx="1"/>
            </p:cNvCxnSpPr>
            <p:nvPr/>
          </p:nvCxnSpPr>
          <p:spPr>
            <a:xfrm flipV="1">
              <a:off x="4128956" y="2684299"/>
              <a:ext cx="226285" cy="31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Gerade Verbindung mit Pfeil 677"/>
            <p:cNvCxnSpPr>
              <a:stCxn id="491" idx="3"/>
              <a:endCxn id="508" idx="1"/>
            </p:cNvCxnSpPr>
            <p:nvPr/>
          </p:nvCxnSpPr>
          <p:spPr>
            <a:xfrm flipV="1">
              <a:off x="5352357" y="2684204"/>
              <a:ext cx="226285" cy="9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Rechteck 678"/>
            <p:cNvSpPr/>
            <p:nvPr/>
          </p:nvSpPr>
          <p:spPr>
            <a:xfrm>
              <a:off x="6948264" y="2026944"/>
              <a:ext cx="1267872" cy="131534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80" name="Gerade Verbindung mit Pfeil 679"/>
            <p:cNvCxnSpPr>
              <a:stCxn id="508" idx="3"/>
              <a:endCxn id="679" idx="1"/>
            </p:cNvCxnSpPr>
            <p:nvPr/>
          </p:nvCxnSpPr>
          <p:spPr>
            <a:xfrm>
              <a:off x="6575758" y="2684204"/>
              <a:ext cx="372506" cy="41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" name="Flussdiagramm: Zentralspeicher 680"/>
            <p:cNvSpPr/>
            <p:nvPr/>
          </p:nvSpPr>
          <p:spPr>
            <a:xfrm>
              <a:off x="2113468" y="3006478"/>
              <a:ext cx="252430" cy="285822"/>
            </a:xfrm>
            <a:prstGeom prst="flowChartInternalStorag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2" name="Ellipse 681"/>
            <p:cNvSpPr/>
            <p:nvPr/>
          </p:nvSpPr>
          <p:spPr>
            <a:xfrm>
              <a:off x="2001222" y="3754202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3" name="Ellipse 682"/>
            <p:cNvSpPr/>
            <p:nvPr/>
          </p:nvSpPr>
          <p:spPr>
            <a:xfrm>
              <a:off x="1907704" y="3894066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4" name="Ellipse 683"/>
            <p:cNvSpPr/>
            <p:nvPr/>
          </p:nvSpPr>
          <p:spPr>
            <a:xfrm>
              <a:off x="2092236" y="3863684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85" name="Gerade Verbindung 684"/>
            <p:cNvCxnSpPr>
              <a:stCxn id="684" idx="1"/>
              <a:endCxn id="682" idx="5"/>
            </p:cNvCxnSpPr>
            <p:nvPr/>
          </p:nvCxnSpPr>
          <p:spPr>
            <a:xfrm flipH="1" flipV="1">
              <a:off x="2052061" y="3805040"/>
              <a:ext cx="48898" cy="673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6" name="Gerade Verbindung 685"/>
            <p:cNvCxnSpPr>
              <a:stCxn id="682" idx="3"/>
              <a:endCxn id="683" idx="0"/>
            </p:cNvCxnSpPr>
            <p:nvPr/>
          </p:nvCxnSpPr>
          <p:spPr>
            <a:xfrm flipH="1">
              <a:off x="1937484" y="3805040"/>
              <a:ext cx="72460" cy="8902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7" name="Gerade Verbindung 686"/>
            <p:cNvCxnSpPr>
              <a:stCxn id="683" idx="6"/>
              <a:endCxn id="684" idx="2"/>
            </p:cNvCxnSpPr>
            <p:nvPr/>
          </p:nvCxnSpPr>
          <p:spPr>
            <a:xfrm flipV="1">
              <a:off x="1967265" y="3893464"/>
              <a:ext cx="124972" cy="3038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88" name="Ellipse 687"/>
            <p:cNvSpPr/>
            <p:nvPr/>
          </p:nvSpPr>
          <p:spPr>
            <a:xfrm>
              <a:off x="2169085" y="3729228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9" name="Ellipse 688"/>
            <p:cNvSpPr/>
            <p:nvPr/>
          </p:nvSpPr>
          <p:spPr>
            <a:xfrm>
              <a:off x="2237172" y="3855163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0" name="Gerade Verbindung 689"/>
            <p:cNvCxnSpPr>
              <a:stCxn id="688" idx="2"/>
              <a:endCxn id="682" idx="6"/>
            </p:cNvCxnSpPr>
            <p:nvPr/>
          </p:nvCxnSpPr>
          <p:spPr>
            <a:xfrm flipH="1">
              <a:off x="2060783" y="3759008"/>
              <a:ext cx="108302" cy="2497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1" name="Gerade Verbindung 690"/>
            <p:cNvCxnSpPr>
              <a:stCxn id="689" idx="2"/>
              <a:endCxn id="684" idx="6"/>
            </p:cNvCxnSpPr>
            <p:nvPr/>
          </p:nvCxnSpPr>
          <p:spPr>
            <a:xfrm flipH="1">
              <a:off x="2151797" y="3884943"/>
              <a:ext cx="85376" cy="852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2" name="Gerade Verbindung 691"/>
            <p:cNvCxnSpPr>
              <a:stCxn id="689" idx="1"/>
              <a:endCxn id="688" idx="5"/>
            </p:cNvCxnSpPr>
            <p:nvPr/>
          </p:nvCxnSpPr>
          <p:spPr>
            <a:xfrm flipH="1" flipV="1">
              <a:off x="2219924" y="3780066"/>
              <a:ext cx="25971" cy="8381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93" name="Ellipse 692"/>
            <p:cNvSpPr/>
            <p:nvPr/>
          </p:nvSpPr>
          <p:spPr>
            <a:xfrm>
              <a:off x="2362314" y="3815955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4" name="Ellipse 693"/>
            <p:cNvSpPr/>
            <p:nvPr/>
          </p:nvSpPr>
          <p:spPr>
            <a:xfrm>
              <a:off x="2444330" y="3731206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5" name="Ellipse 694"/>
            <p:cNvSpPr/>
            <p:nvPr/>
          </p:nvSpPr>
          <p:spPr>
            <a:xfrm>
              <a:off x="2612437" y="3745480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6" name="Ellipse 695"/>
            <p:cNvSpPr/>
            <p:nvPr/>
          </p:nvSpPr>
          <p:spPr>
            <a:xfrm>
              <a:off x="2780462" y="3782045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7" name="Ellipse 696"/>
            <p:cNvSpPr/>
            <p:nvPr/>
          </p:nvSpPr>
          <p:spPr>
            <a:xfrm>
              <a:off x="2677239" y="3884943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8" name="Ellipse 697"/>
            <p:cNvSpPr/>
            <p:nvPr/>
          </p:nvSpPr>
          <p:spPr>
            <a:xfrm>
              <a:off x="2503891" y="3866793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9" name="Gerade Verbindung 698"/>
            <p:cNvCxnSpPr>
              <a:stCxn id="693" idx="3"/>
              <a:endCxn id="689" idx="6"/>
            </p:cNvCxnSpPr>
            <p:nvPr/>
          </p:nvCxnSpPr>
          <p:spPr>
            <a:xfrm flipH="1">
              <a:off x="2296733" y="3866794"/>
              <a:ext cx="74304" cy="1815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0" name="Gerade Verbindung 699"/>
            <p:cNvCxnSpPr>
              <a:stCxn id="694" idx="3"/>
              <a:endCxn id="693" idx="7"/>
            </p:cNvCxnSpPr>
            <p:nvPr/>
          </p:nvCxnSpPr>
          <p:spPr>
            <a:xfrm flipH="1">
              <a:off x="2413152" y="3782045"/>
              <a:ext cx="39900" cy="426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1" name="Gerade Verbindung 700"/>
            <p:cNvCxnSpPr>
              <a:stCxn id="694" idx="4"/>
              <a:endCxn id="698" idx="1"/>
            </p:cNvCxnSpPr>
            <p:nvPr/>
          </p:nvCxnSpPr>
          <p:spPr>
            <a:xfrm>
              <a:off x="2474110" y="3790767"/>
              <a:ext cx="38503" cy="8474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2" name="Gerade Verbindung 701"/>
            <p:cNvCxnSpPr>
              <a:stCxn id="694" idx="6"/>
              <a:endCxn id="695" idx="2"/>
            </p:cNvCxnSpPr>
            <p:nvPr/>
          </p:nvCxnSpPr>
          <p:spPr>
            <a:xfrm>
              <a:off x="2503891" y="3760987"/>
              <a:ext cx="108546" cy="1427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3" name="Gerade Verbindung 702"/>
            <p:cNvCxnSpPr>
              <a:stCxn id="695" idx="6"/>
              <a:endCxn id="696" idx="2"/>
            </p:cNvCxnSpPr>
            <p:nvPr/>
          </p:nvCxnSpPr>
          <p:spPr>
            <a:xfrm>
              <a:off x="2671997" y="3775260"/>
              <a:ext cx="108465" cy="365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4" name="Gerade Verbindung 703"/>
            <p:cNvCxnSpPr>
              <a:stCxn id="696" idx="3"/>
              <a:endCxn id="697" idx="7"/>
            </p:cNvCxnSpPr>
            <p:nvPr/>
          </p:nvCxnSpPr>
          <p:spPr>
            <a:xfrm flipH="1">
              <a:off x="2728077" y="3832883"/>
              <a:ext cx="61107" cy="6078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5" name="Gerade Verbindung 704"/>
            <p:cNvCxnSpPr>
              <a:stCxn id="698" idx="6"/>
              <a:endCxn id="697" idx="2"/>
            </p:cNvCxnSpPr>
            <p:nvPr/>
          </p:nvCxnSpPr>
          <p:spPr>
            <a:xfrm>
              <a:off x="2563451" y="3896573"/>
              <a:ext cx="113788" cy="1815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6" name="Gerade Verbindung 705"/>
            <p:cNvCxnSpPr>
              <a:stCxn id="698" idx="7"/>
              <a:endCxn id="695" idx="3"/>
            </p:cNvCxnSpPr>
            <p:nvPr/>
          </p:nvCxnSpPr>
          <p:spPr>
            <a:xfrm flipV="1">
              <a:off x="2554729" y="3796318"/>
              <a:ext cx="66430" cy="791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7" name="Gerade Verbindung 706"/>
            <p:cNvCxnSpPr>
              <a:stCxn id="697" idx="0"/>
              <a:endCxn id="695" idx="5"/>
            </p:cNvCxnSpPr>
            <p:nvPr/>
          </p:nvCxnSpPr>
          <p:spPr>
            <a:xfrm flipH="1" flipV="1">
              <a:off x="2663275" y="3796318"/>
              <a:ext cx="43744" cy="8862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708" name="Gruppieren 707"/>
            <p:cNvGrpSpPr/>
            <p:nvPr/>
          </p:nvGrpSpPr>
          <p:grpSpPr>
            <a:xfrm rot="20700000">
              <a:off x="7315186" y="3703211"/>
              <a:ext cx="477709" cy="213298"/>
              <a:chOff x="5516959" y="3123130"/>
              <a:chExt cx="477709" cy="213298"/>
            </a:xfrm>
          </p:grpSpPr>
          <p:sp>
            <p:nvSpPr>
              <p:cNvPr id="709" name="Ellipse 708"/>
              <p:cNvSpPr/>
              <p:nvPr/>
            </p:nvSpPr>
            <p:spPr>
              <a:xfrm>
                <a:off x="5516959" y="3207879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0" name="Ellipse 709"/>
              <p:cNvSpPr/>
              <p:nvPr/>
            </p:nvSpPr>
            <p:spPr>
              <a:xfrm>
                <a:off x="5598975" y="3123130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1" name="Ellipse 710"/>
              <p:cNvSpPr/>
              <p:nvPr/>
            </p:nvSpPr>
            <p:spPr>
              <a:xfrm>
                <a:off x="5767082" y="3137404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2" name="Ellipse 711"/>
              <p:cNvSpPr/>
              <p:nvPr/>
            </p:nvSpPr>
            <p:spPr>
              <a:xfrm>
                <a:off x="5935107" y="3173969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3" name="Ellipse 712"/>
              <p:cNvSpPr/>
              <p:nvPr/>
            </p:nvSpPr>
            <p:spPr>
              <a:xfrm>
                <a:off x="5831884" y="3276867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4" name="Ellipse 713"/>
              <p:cNvSpPr/>
              <p:nvPr/>
            </p:nvSpPr>
            <p:spPr>
              <a:xfrm>
                <a:off x="5658536" y="3258717"/>
                <a:ext cx="59561" cy="5956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15" name="Gerade Verbindung 714"/>
              <p:cNvCxnSpPr>
                <a:stCxn id="710" idx="3"/>
                <a:endCxn id="709" idx="7"/>
              </p:cNvCxnSpPr>
              <p:nvPr/>
            </p:nvCxnSpPr>
            <p:spPr>
              <a:xfrm flipH="1">
                <a:off x="5567797" y="3173969"/>
                <a:ext cx="39900" cy="4263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6" name="Gerade Verbindung 715"/>
              <p:cNvCxnSpPr>
                <a:stCxn id="710" idx="4"/>
                <a:endCxn id="714" idx="1"/>
              </p:cNvCxnSpPr>
              <p:nvPr/>
            </p:nvCxnSpPr>
            <p:spPr>
              <a:xfrm>
                <a:off x="5628755" y="3182691"/>
                <a:ext cx="38503" cy="8474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7" name="Gerade Verbindung 716"/>
              <p:cNvCxnSpPr>
                <a:stCxn id="710" idx="6"/>
                <a:endCxn id="711" idx="2"/>
              </p:cNvCxnSpPr>
              <p:nvPr/>
            </p:nvCxnSpPr>
            <p:spPr>
              <a:xfrm>
                <a:off x="5658536" y="3152911"/>
                <a:ext cx="108546" cy="1427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8" name="Gerade Verbindung 717"/>
              <p:cNvCxnSpPr>
                <a:stCxn id="711" idx="6"/>
                <a:endCxn id="712" idx="2"/>
              </p:cNvCxnSpPr>
              <p:nvPr/>
            </p:nvCxnSpPr>
            <p:spPr>
              <a:xfrm>
                <a:off x="5826642" y="3167184"/>
                <a:ext cx="108465" cy="3656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9" name="Gerade Verbindung 718"/>
              <p:cNvCxnSpPr>
                <a:stCxn id="712" idx="3"/>
                <a:endCxn id="713" idx="7"/>
              </p:cNvCxnSpPr>
              <p:nvPr/>
            </p:nvCxnSpPr>
            <p:spPr>
              <a:xfrm flipH="1">
                <a:off x="5882722" y="3224807"/>
                <a:ext cx="61107" cy="6078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0" name="Gerade Verbindung 719"/>
              <p:cNvCxnSpPr>
                <a:stCxn id="714" idx="6"/>
                <a:endCxn id="713" idx="2"/>
              </p:cNvCxnSpPr>
              <p:nvPr/>
            </p:nvCxnSpPr>
            <p:spPr>
              <a:xfrm>
                <a:off x="5718096" y="3288497"/>
                <a:ext cx="113788" cy="181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1" name="Gerade Verbindung 720"/>
              <p:cNvCxnSpPr>
                <a:stCxn id="714" idx="7"/>
                <a:endCxn id="711" idx="3"/>
              </p:cNvCxnSpPr>
              <p:nvPr/>
            </p:nvCxnSpPr>
            <p:spPr>
              <a:xfrm flipV="1">
                <a:off x="5709374" y="3188242"/>
                <a:ext cx="66430" cy="7919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2" name="Gerade Verbindung 721"/>
              <p:cNvCxnSpPr>
                <a:stCxn id="713" idx="0"/>
                <a:endCxn id="711" idx="5"/>
              </p:cNvCxnSpPr>
              <p:nvPr/>
            </p:nvCxnSpPr>
            <p:spPr>
              <a:xfrm flipH="1" flipV="1">
                <a:off x="5817920" y="3188242"/>
                <a:ext cx="43744" cy="8862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723" name="Ellipse 722"/>
            <p:cNvSpPr/>
            <p:nvPr/>
          </p:nvSpPr>
          <p:spPr>
            <a:xfrm rot="11700000">
              <a:off x="3372768" y="3856931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4" name="Ellipse 723"/>
            <p:cNvSpPr/>
            <p:nvPr/>
          </p:nvSpPr>
          <p:spPr>
            <a:xfrm rot="11700000">
              <a:off x="3271612" y="3917565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5" name="Ellipse 724"/>
            <p:cNvSpPr/>
            <p:nvPr/>
          </p:nvSpPr>
          <p:spPr>
            <a:xfrm rot="11700000">
              <a:off x="3112927" y="3860268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6" name="Ellipse 725"/>
            <p:cNvSpPr/>
            <p:nvPr/>
          </p:nvSpPr>
          <p:spPr>
            <a:xfrm rot="11700000">
              <a:off x="2960091" y="3781461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7" name="Ellipse 726"/>
            <p:cNvSpPr/>
            <p:nvPr/>
          </p:nvSpPr>
          <p:spPr>
            <a:xfrm rot="11700000">
              <a:off x="3086429" y="3708785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8" name="Ellipse 727"/>
            <p:cNvSpPr/>
            <p:nvPr/>
          </p:nvSpPr>
          <p:spPr>
            <a:xfrm rot="11700000">
              <a:off x="3249173" y="3771182"/>
              <a:ext cx="59561" cy="59561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9" name="Gerade Verbindung 728"/>
            <p:cNvCxnSpPr>
              <a:stCxn id="724" idx="3"/>
              <a:endCxn id="723" idx="7"/>
            </p:cNvCxnSpPr>
            <p:nvPr/>
          </p:nvCxnSpPr>
          <p:spPr>
            <a:xfrm rot="11700000" flipH="1">
              <a:off x="3332021" y="3895711"/>
              <a:ext cx="39900" cy="426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0" name="Gerade Verbindung 729"/>
            <p:cNvCxnSpPr>
              <a:stCxn id="724" idx="4"/>
              <a:endCxn id="728" idx="1"/>
            </p:cNvCxnSpPr>
            <p:nvPr/>
          </p:nvCxnSpPr>
          <p:spPr>
            <a:xfrm rot="11700000">
              <a:off x="3282221" y="3830292"/>
              <a:ext cx="38503" cy="8474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1" name="Gerade Verbindung 730"/>
            <p:cNvCxnSpPr>
              <a:stCxn id="724" idx="6"/>
              <a:endCxn id="725" idx="2"/>
            </p:cNvCxnSpPr>
            <p:nvPr/>
          </p:nvCxnSpPr>
          <p:spPr>
            <a:xfrm rot="11700000">
              <a:off x="3167777" y="3911560"/>
              <a:ext cx="108546" cy="1427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2" name="Gerade Verbindung 731"/>
            <p:cNvCxnSpPr>
              <a:stCxn id="725" idx="6"/>
              <a:endCxn id="726" idx="2"/>
            </p:cNvCxnSpPr>
            <p:nvPr/>
          </p:nvCxnSpPr>
          <p:spPr>
            <a:xfrm rot="11700000">
              <a:off x="3012057" y="3832363"/>
              <a:ext cx="108465" cy="365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3" name="Gerade Verbindung 732"/>
            <p:cNvCxnSpPr>
              <a:stCxn id="726" idx="3"/>
              <a:endCxn id="727" idx="7"/>
            </p:cNvCxnSpPr>
            <p:nvPr/>
          </p:nvCxnSpPr>
          <p:spPr>
            <a:xfrm rot="11700000" flipH="1">
              <a:off x="3022487" y="3744512"/>
              <a:ext cx="61107" cy="6078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4" name="Gerade Verbindung 733"/>
            <p:cNvCxnSpPr>
              <a:stCxn id="728" idx="6"/>
              <a:endCxn id="727" idx="2"/>
            </p:cNvCxnSpPr>
            <p:nvPr/>
          </p:nvCxnSpPr>
          <p:spPr>
            <a:xfrm rot="11700000">
              <a:off x="3140688" y="3760690"/>
              <a:ext cx="113788" cy="1815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5" name="Gerade Verbindung 734"/>
            <p:cNvCxnSpPr>
              <a:stCxn id="728" idx="7"/>
              <a:endCxn id="725" idx="3"/>
            </p:cNvCxnSpPr>
            <p:nvPr/>
          </p:nvCxnSpPr>
          <p:spPr>
            <a:xfrm rot="11700000" flipV="1">
              <a:off x="3177616" y="3805908"/>
              <a:ext cx="66430" cy="791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6" name="Gerade Verbindung 735"/>
            <p:cNvCxnSpPr>
              <a:stCxn id="727" idx="0"/>
              <a:endCxn id="725" idx="5"/>
            </p:cNvCxnSpPr>
            <p:nvPr/>
          </p:nvCxnSpPr>
          <p:spPr>
            <a:xfrm rot="11700000" flipH="1" flipV="1">
              <a:off x="3096288" y="3771482"/>
              <a:ext cx="43744" cy="8862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7" name="Gerade Verbindung 736"/>
            <p:cNvCxnSpPr>
              <a:stCxn id="723" idx="2"/>
              <a:endCxn id="622" idx="6"/>
            </p:cNvCxnSpPr>
            <p:nvPr/>
          </p:nvCxnSpPr>
          <p:spPr>
            <a:xfrm flipV="1">
              <a:off x="3431314" y="3884764"/>
              <a:ext cx="56147" cy="96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8" name="Gerade Verbindung 737"/>
            <p:cNvCxnSpPr>
              <a:stCxn id="728" idx="3"/>
              <a:endCxn id="623" idx="6"/>
            </p:cNvCxnSpPr>
            <p:nvPr/>
          </p:nvCxnSpPr>
          <p:spPr>
            <a:xfrm flipV="1">
              <a:off x="3304744" y="3781866"/>
              <a:ext cx="285940" cy="420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9" name="Gerade Verbindung 738"/>
            <p:cNvCxnSpPr>
              <a:stCxn id="449" idx="5"/>
              <a:endCxn id="637" idx="5"/>
            </p:cNvCxnSpPr>
            <p:nvPr/>
          </p:nvCxnSpPr>
          <p:spPr>
            <a:xfrm>
              <a:off x="5378640" y="3820687"/>
              <a:ext cx="83220" cy="3921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40" name="Gerade Verbindung 739"/>
            <p:cNvCxnSpPr>
              <a:stCxn id="450" idx="6"/>
              <a:endCxn id="637" idx="6"/>
            </p:cNvCxnSpPr>
            <p:nvPr/>
          </p:nvCxnSpPr>
          <p:spPr>
            <a:xfrm flipV="1">
              <a:off x="5284140" y="3882494"/>
              <a:ext cx="174745" cy="200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741" name="Gruppieren 740"/>
            <p:cNvGrpSpPr/>
            <p:nvPr/>
          </p:nvGrpSpPr>
          <p:grpSpPr>
            <a:xfrm>
              <a:off x="1990835" y="2565467"/>
              <a:ext cx="497696" cy="268282"/>
              <a:chOff x="1990835" y="2655964"/>
              <a:chExt cx="497696" cy="268282"/>
            </a:xfrm>
          </p:grpSpPr>
          <p:sp>
            <p:nvSpPr>
              <p:cNvPr id="742" name="Ellipse 741"/>
              <p:cNvSpPr/>
              <p:nvPr/>
            </p:nvSpPr>
            <p:spPr>
              <a:xfrm rot="10800000">
                <a:off x="2413616" y="2849331"/>
                <a:ext cx="74915" cy="7491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3" name="Ellipse 742"/>
              <p:cNvSpPr/>
              <p:nvPr/>
            </p:nvSpPr>
            <p:spPr>
              <a:xfrm rot="10800000">
                <a:off x="2202174" y="2831378"/>
                <a:ext cx="74915" cy="7491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4" name="Ellipse 743"/>
              <p:cNvSpPr/>
              <p:nvPr/>
            </p:nvSpPr>
            <p:spPr>
              <a:xfrm rot="10800000">
                <a:off x="1990835" y="2785387"/>
                <a:ext cx="74915" cy="7491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5" name="Ellipse 744"/>
              <p:cNvSpPr/>
              <p:nvPr/>
            </p:nvSpPr>
            <p:spPr>
              <a:xfrm rot="10800000">
                <a:off x="2120667" y="2655964"/>
                <a:ext cx="74915" cy="7491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6" name="Ellipse 745"/>
              <p:cNvSpPr/>
              <p:nvPr/>
            </p:nvSpPr>
            <p:spPr>
              <a:xfrm rot="10800000">
                <a:off x="2338701" y="2678793"/>
                <a:ext cx="74915" cy="74915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47" name="Gerade Verbindung 746"/>
              <p:cNvCxnSpPr>
                <a:stCxn id="742" idx="4"/>
                <a:endCxn id="746" idx="1"/>
              </p:cNvCxnSpPr>
              <p:nvPr/>
            </p:nvCxnSpPr>
            <p:spPr>
              <a:xfrm rot="10800000">
                <a:off x="2402646" y="2742736"/>
                <a:ext cx="48428" cy="1065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48" name="Gerade Verbindung 747"/>
              <p:cNvCxnSpPr>
                <a:stCxn id="742" idx="6"/>
                <a:endCxn id="743" idx="2"/>
              </p:cNvCxnSpPr>
              <p:nvPr/>
            </p:nvCxnSpPr>
            <p:spPr>
              <a:xfrm rot="10800000">
                <a:off x="2277089" y="2868836"/>
                <a:ext cx="136527" cy="1795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49" name="Gerade Verbindung 748"/>
              <p:cNvCxnSpPr>
                <a:stCxn id="743" idx="6"/>
                <a:endCxn id="744" idx="2"/>
              </p:cNvCxnSpPr>
              <p:nvPr/>
            </p:nvCxnSpPr>
            <p:spPr>
              <a:xfrm rot="10800000">
                <a:off x="2065750" y="2822845"/>
                <a:ext cx="136425" cy="45991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0" name="Gerade Verbindung 749"/>
              <p:cNvCxnSpPr>
                <a:stCxn id="744" idx="3"/>
                <a:endCxn id="745" idx="7"/>
              </p:cNvCxnSpPr>
              <p:nvPr/>
            </p:nvCxnSpPr>
            <p:spPr>
              <a:xfrm rot="10800000" flipH="1">
                <a:off x="2054779" y="2719907"/>
                <a:ext cx="76859" cy="7645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1" name="Gerade Verbindung 750"/>
              <p:cNvCxnSpPr>
                <a:stCxn id="746" idx="6"/>
                <a:endCxn id="745" idx="2"/>
              </p:cNvCxnSpPr>
              <p:nvPr/>
            </p:nvCxnSpPr>
            <p:spPr>
              <a:xfrm rot="10800000">
                <a:off x="2195582" y="2693422"/>
                <a:ext cx="143121" cy="2282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2" name="Gerade Verbindung 751"/>
              <p:cNvCxnSpPr>
                <a:stCxn id="746" idx="7"/>
                <a:endCxn id="743" idx="3"/>
              </p:cNvCxnSpPr>
              <p:nvPr/>
            </p:nvCxnSpPr>
            <p:spPr>
              <a:xfrm rot="10800000" flipV="1">
                <a:off x="2266118" y="2742737"/>
                <a:ext cx="83554" cy="9961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3" name="Gerade Verbindung 752"/>
              <p:cNvCxnSpPr>
                <a:stCxn id="745" idx="0"/>
                <a:endCxn id="743" idx="5"/>
              </p:cNvCxnSpPr>
              <p:nvPr/>
            </p:nvCxnSpPr>
            <p:spPr>
              <a:xfrm rot="10800000" flipH="1" flipV="1">
                <a:off x="2158125" y="2730879"/>
                <a:ext cx="55020" cy="111471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54" name="Gruppieren 753"/>
            <p:cNvGrpSpPr/>
            <p:nvPr/>
          </p:nvGrpSpPr>
          <p:grpSpPr>
            <a:xfrm>
              <a:off x="2113878" y="2089968"/>
              <a:ext cx="251611" cy="291639"/>
              <a:chOff x="323528" y="3857726"/>
              <a:chExt cx="499864" cy="579386"/>
            </a:xfrm>
          </p:grpSpPr>
          <p:sp>
            <p:nvSpPr>
              <p:cNvPr id="755" name="Rechteck 754"/>
              <p:cNvSpPr/>
              <p:nvPr/>
            </p:nvSpPr>
            <p:spPr>
              <a:xfrm>
                <a:off x="323528" y="3857726"/>
                <a:ext cx="499864" cy="5793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56" name="Gerade Verbindung 755"/>
              <p:cNvCxnSpPr/>
              <p:nvPr/>
            </p:nvCxnSpPr>
            <p:spPr>
              <a:xfrm>
                <a:off x="395536" y="395080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Gerade Verbindung 756"/>
              <p:cNvCxnSpPr/>
              <p:nvPr/>
            </p:nvCxnSpPr>
            <p:spPr>
              <a:xfrm>
                <a:off x="395536" y="405321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Gerade Verbindung 757"/>
              <p:cNvCxnSpPr/>
              <p:nvPr/>
            </p:nvCxnSpPr>
            <p:spPr>
              <a:xfrm>
                <a:off x="395536" y="415562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Gerade Verbindung 758"/>
              <p:cNvCxnSpPr/>
              <p:nvPr/>
            </p:nvCxnSpPr>
            <p:spPr>
              <a:xfrm>
                <a:off x="395536" y="4258034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Gerade Verbindung 759"/>
              <p:cNvCxnSpPr/>
              <p:nvPr/>
            </p:nvCxnSpPr>
            <p:spPr>
              <a:xfrm>
                <a:off x="395536" y="4360445"/>
                <a:ext cx="355848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1" name="Pfeil nach rechts 760"/>
            <p:cNvSpPr/>
            <p:nvPr/>
          </p:nvSpPr>
          <p:spPr>
            <a:xfrm rot="5400000">
              <a:off x="2169718" y="2429893"/>
              <a:ext cx="139931" cy="121924"/>
            </a:xfrm>
            <a:prstGeom prst="rightArrow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2" name="Textfeld 761"/>
            <p:cNvSpPr txBox="1"/>
            <p:nvPr/>
          </p:nvSpPr>
          <p:spPr>
            <a:xfrm>
              <a:off x="945892" y="1576347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4">
                      <a:lumMod val="75000"/>
                    </a:schemeClr>
                  </a:solidFill>
                </a:rPr>
                <a:t>Data Integration</a:t>
              </a:r>
              <a:endParaRPr lang="de-DE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63" name="Textfeld 762"/>
            <p:cNvSpPr txBox="1"/>
            <p:nvPr/>
          </p:nvSpPr>
          <p:spPr>
            <a:xfrm>
              <a:off x="3959754" y="1576347"/>
              <a:ext cx="1800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4">
                      <a:lumMod val="75000"/>
                    </a:schemeClr>
                  </a:solidFill>
                </a:rPr>
                <a:t>Graph Analytics</a:t>
              </a:r>
              <a:endParaRPr lang="de-DE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64" name="Textfeld 763"/>
            <p:cNvSpPr txBox="1"/>
            <p:nvPr/>
          </p:nvSpPr>
          <p:spPr>
            <a:xfrm>
              <a:off x="6802613" y="1576347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 smtClean="0">
                  <a:solidFill>
                    <a:schemeClr val="accent4">
                      <a:lumMod val="75000"/>
                    </a:schemeClr>
                  </a:solidFill>
                </a:rPr>
                <a:t>Visualization</a:t>
              </a:r>
              <a:endParaRPr lang="de-DE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65" name="Runde Klammer links 764"/>
            <p:cNvSpPr/>
            <p:nvPr/>
          </p:nvSpPr>
          <p:spPr>
            <a:xfrm rot="5400000">
              <a:off x="1649066" y="826869"/>
              <a:ext cx="153585" cy="2372614"/>
            </a:xfrm>
            <a:prstGeom prst="leftBracke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6" name="Runde Klammer links 765"/>
            <p:cNvSpPr/>
            <p:nvPr/>
          </p:nvSpPr>
          <p:spPr>
            <a:xfrm rot="5400000">
              <a:off x="4788024" y="208193"/>
              <a:ext cx="144018" cy="3600401"/>
            </a:xfrm>
            <a:prstGeom prst="leftBracke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7" name="Runde Klammer links 766"/>
            <p:cNvSpPr/>
            <p:nvPr/>
          </p:nvSpPr>
          <p:spPr>
            <a:xfrm rot="5400000">
              <a:off x="7492189" y="1256176"/>
              <a:ext cx="144016" cy="1504437"/>
            </a:xfrm>
            <a:prstGeom prst="leftBracke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8" name="Pfeil nach rechts 767"/>
            <p:cNvSpPr/>
            <p:nvPr/>
          </p:nvSpPr>
          <p:spPr>
            <a:xfrm rot="16200000">
              <a:off x="2169718" y="2846250"/>
              <a:ext cx="139931" cy="121924"/>
            </a:xfrm>
            <a:prstGeom prst="rightArrow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9" name="Pfeil nach rechts 768"/>
            <p:cNvSpPr/>
            <p:nvPr/>
          </p:nvSpPr>
          <p:spPr>
            <a:xfrm>
              <a:off x="1225310" y="2307719"/>
              <a:ext cx="472656" cy="720080"/>
            </a:xfrm>
            <a:prstGeom prst="rightArrow">
              <a:avLst>
                <a:gd name="adj1" fmla="val 35890"/>
                <a:gd name="adj2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08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integration and Analysis workflow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3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46649" y="1239632"/>
            <a:ext cx="8104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dirty="0" smtClean="0"/>
              <a:t>„</a:t>
            </a:r>
            <a:r>
              <a:rPr lang="de-DE" b="1" dirty="0" smtClean="0">
                <a:solidFill>
                  <a:schemeClr val="accent2"/>
                </a:solidFill>
              </a:rPr>
              <a:t>B</a:t>
            </a:r>
            <a:r>
              <a:rPr lang="de-DE" dirty="0" smtClean="0"/>
              <a:t>usiness </a:t>
            </a:r>
            <a:r>
              <a:rPr lang="de-DE" b="1" dirty="0" err="1">
                <a:solidFill>
                  <a:schemeClr val="accent2"/>
                </a:solidFill>
              </a:rPr>
              <a:t>I</a:t>
            </a:r>
            <a:r>
              <a:rPr lang="de-DE" dirty="0" err="1"/>
              <a:t>ntelligence</a:t>
            </a:r>
            <a:r>
              <a:rPr lang="de-DE" dirty="0"/>
              <a:t> on </a:t>
            </a:r>
            <a:r>
              <a:rPr lang="de-DE" b="1" dirty="0">
                <a:solidFill>
                  <a:schemeClr val="accent2"/>
                </a:solidFill>
              </a:rPr>
              <a:t>I</a:t>
            </a:r>
            <a:r>
              <a:rPr lang="de-DE" dirty="0"/>
              <a:t>ntegrated </a:t>
            </a:r>
            <a:r>
              <a:rPr lang="de-DE" b="1" dirty="0">
                <a:solidFill>
                  <a:schemeClr val="accent2"/>
                </a:solidFill>
              </a:rPr>
              <a:t>I</a:t>
            </a:r>
            <a:r>
              <a:rPr lang="de-DE" dirty="0"/>
              <a:t>nstance </a:t>
            </a:r>
            <a:r>
              <a:rPr lang="de-DE" b="1" dirty="0" smtClean="0">
                <a:solidFill>
                  <a:schemeClr val="accent2"/>
                </a:solidFill>
              </a:rPr>
              <a:t>G</a:t>
            </a:r>
            <a:r>
              <a:rPr lang="de-DE" dirty="0" smtClean="0"/>
              <a:t>raphs (BIIIG)“  (PVLDB 2014)</a:t>
            </a:r>
            <a:endParaRPr lang="de-DE" dirty="0"/>
          </a:p>
        </p:txBody>
      </p:sp>
      <p:grpSp>
        <p:nvGrpSpPr>
          <p:cNvPr id="320" name="Gruppieren 319"/>
          <p:cNvGrpSpPr/>
          <p:nvPr/>
        </p:nvGrpSpPr>
        <p:grpSpPr>
          <a:xfrm>
            <a:off x="5807442" y="1791596"/>
            <a:ext cx="2946885" cy="4635074"/>
            <a:chOff x="5807442" y="1791596"/>
            <a:chExt cx="2946885" cy="4635074"/>
          </a:xfrm>
        </p:grpSpPr>
        <p:cxnSp>
          <p:nvCxnSpPr>
            <p:cNvPr id="121" name="Gekrümmte Verbindung 120"/>
            <p:cNvCxnSpPr>
              <a:stCxn id="133" idx="6"/>
              <a:endCxn id="134" idx="1"/>
            </p:cNvCxnSpPr>
            <p:nvPr/>
          </p:nvCxnSpPr>
          <p:spPr>
            <a:xfrm>
              <a:off x="8074426" y="2082452"/>
              <a:ext cx="175767" cy="105306"/>
            </a:xfrm>
            <a:prstGeom prst="curvedConnector2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krümmte Verbindung 121"/>
            <p:cNvCxnSpPr>
              <a:stCxn id="129" idx="6"/>
              <a:endCxn id="133" idx="2"/>
            </p:cNvCxnSpPr>
            <p:nvPr/>
          </p:nvCxnSpPr>
          <p:spPr>
            <a:xfrm flipV="1">
              <a:off x="7774237" y="2082452"/>
              <a:ext cx="150468" cy="148582"/>
            </a:xfrm>
            <a:prstGeom prst="curvedConnector3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krümmte Verbindung 122"/>
            <p:cNvCxnSpPr>
              <a:stCxn id="129" idx="5"/>
              <a:endCxn id="131" idx="0"/>
            </p:cNvCxnSpPr>
            <p:nvPr/>
          </p:nvCxnSpPr>
          <p:spPr>
            <a:xfrm rot="5400000">
              <a:off x="7588116" y="2332409"/>
              <a:ext cx="210505" cy="11788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krümmte Verbindung 123"/>
            <p:cNvCxnSpPr>
              <a:stCxn id="132" idx="2"/>
              <a:endCxn id="131" idx="7"/>
            </p:cNvCxnSpPr>
            <p:nvPr/>
          </p:nvCxnSpPr>
          <p:spPr>
            <a:xfrm rot="10800000" flipV="1">
              <a:off x="7687361" y="2496173"/>
              <a:ext cx="286234" cy="23238"/>
            </a:xfrm>
            <a:prstGeom prst="curvedConnector2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krümmte Verbindung 124"/>
            <p:cNvCxnSpPr>
              <a:stCxn id="135" idx="2"/>
              <a:endCxn id="132" idx="6"/>
            </p:cNvCxnSpPr>
            <p:nvPr/>
          </p:nvCxnSpPr>
          <p:spPr>
            <a:xfrm rot="10800000">
              <a:off x="8123316" y="2496173"/>
              <a:ext cx="288806" cy="3723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krümmte Verbindung 125"/>
            <p:cNvCxnSpPr>
              <a:stCxn id="134" idx="3"/>
              <a:endCxn id="132" idx="7"/>
            </p:cNvCxnSpPr>
            <p:nvPr/>
          </p:nvCxnSpPr>
          <p:spPr>
            <a:xfrm rot="5400000">
              <a:off x="8104180" y="2295096"/>
              <a:ext cx="143224" cy="14880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krümmte Verbindung 126"/>
            <p:cNvCxnSpPr>
              <a:stCxn id="130" idx="0"/>
              <a:endCxn id="129" idx="2"/>
            </p:cNvCxnSpPr>
            <p:nvPr/>
          </p:nvCxnSpPr>
          <p:spPr>
            <a:xfrm rot="5400000" flipH="1" flipV="1">
              <a:off x="7410010" y="2174260"/>
              <a:ext cx="157730" cy="271281"/>
            </a:xfrm>
            <a:prstGeom prst="curvedConnector2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krümmte Verbindung 127"/>
            <p:cNvCxnSpPr>
              <a:stCxn id="133" idx="4"/>
              <a:endCxn id="132" idx="0"/>
            </p:cNvCxnSpPr>
            <p:nvPr/>
          </p:nvCxnSpPr>
          <p:spPr>
            <a:xfrm rot="16200000" flipH="1">
              <a:off x="7895022" y="2264868"/>
              <a:ext cx="257977" cy="488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Ellipse 128"/>
            <p:cNvSpPr/>
            <p:nvPr/>
          </p:nvSpPr>
          <p:spPr>
            <a:xfrm>
              <a:off x="7624515" y="2153162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7278374" y="2388764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7559565" y="2496603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7973595" y="2418301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7924705" y="2004580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34" name="Ellipse 133"/>
            <p:cNvSpPr/>
            <p:nvPr/>
          </p:nvSpPr>
          <p:spPr>
            <a:xfrm>
              <a:off x="8228266" y="2164950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8412122" y="2455537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6398041" y="6180449"/>
              <a:ext cx="2356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de-DE" sz="1200" b="1" smtClean="0">
                  <a:solidFill>
                    <a:schemeClr val="accent3">
                      <a:lumMod val="50000"/>
                    </a:schemeClr>
                  </a:solidFill>
                </a:rPr>
                <a:t>Business Transaction Graphs</a:t>
              </a:r>
              <a:endParaRPr lang="de-DE" sz="12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7" name="Gekrümmte Verbindung 136"/>
            <p:cNvCxnSpPr>
              <a:stCxn id="145" idx="6"/>
              <a:endCxn id="146" idx="2"/>
            </p:cNvCxnSpPr>
            <p:nvPr/>
          </p:nvCxnSpPr>
          <p:spPr>
            <a:xfrm flipV="1">
              <a:off x="7870753" y="3172385"/>
              <a:ext cx="171129" cy="44503"/>
            </a:xfrm>
            <a:prstGeom prst="curvedConnector3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krümmte Verbindung 137"/>
            <p:cNvCxnSpPr>
              <a:stCxn id="143" idx="6"/>
              <a:endCxn id="145" idx="2"/>
            </p:cNvCxnSpPr>
            <p:nvPr/>
          </p:nvCxnSpPr>
          <p:spPr>
            <a:xfrm flipV="1">
              <a:off x="7549869" y="3216889"/>
              <a:ext cx="171163" cy="99245"/>
            </a:xfrm>
            <a:prstGeom prst="curvedConnector3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krümmte Verbindung 138"/>
            <p:cNvCxnSpPr>
              <a:stCxn id="146" idx="4"/>
              <a:endCxn id="144" idx="0"/>
            </p:cNvCxnSpPr>
            <p:nvPr/>
          </p:nvCxnSpPr>
          <p:spPr>
            <a:xfrm rot="5400000">
              <a:off x="8017909" y="3284934"/>
              <a:ext cx="133510" cy="6415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krümmte Verbindung 139"/>
            <p:cNvCxnSpPr>
              <a:stCxn id="148" idx="2"/>
              <a:endCxn id="147" idx="7"/>
            </p:cNvCxnSpPr>
            <p:nvPr/>
          </p:nvCxnSpPr>
          <p:spPr>
            <a:xfrm rot="10800000" flipV="1">
              <a:off x="7595222" y="2957137"/>
              <a:ext cx="286234" cy="23238"/>
            </a:xfrm>
            <a:prstGeom prst="curvedConnector2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krümmte Verbindung 140"/>
            <p:cNvCxnSpPr>
              <a:stCxn id="149" idx="2"/>
              <a:endCxn id="148" idx="6"/>
            </p:cNvCxnSpPr>
            <p:nvPr/>
          </p:nvCxnSpPr>
          <p:spPr>
            <a:xfrm rot="10800000">
              <a:off x="8031178" y="2957137"/>
              <a:ext cx="288806" cy="3723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krümmte Verbindung 141"/>
            <p:cNvCxnSpPr>
              <a:stCxn id="145" idx="1"/>
              <a:endCxn id="147" idx="5"/>
            </p:cNvCxnSpPr>
            <p:nvPr/>
          </p:nvCxnSpPr>
          <p:spPr>
            <a:xfrm rot="16200000" flipV="1">
              <a:off x="7633429" y="3052296"/>
              <a:ext cx="71323" cy="14773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Ellipse 142"/>
            <p:cNvSpPr/>
            <p:nvPr/>
          </p:nvSpPr>
          <p:spPr>
            <a:xfrm>
              <a:off x="7400147" y="3238262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7977725" y="3383768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45" name="Ellipse 144"/>
            <p:cNvSpPr/>
            <p:nvPr/>
          </p:nvSpPr>
          <p:spPr>
            <a:xfrm>
              <a:off x="7721031" y="3139017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46" name="Ellipse 145"/>
            <p:cNvSpPr/>
            <p:nvPr/>
          </p:nvSpPr>
          <p:spPr>
            <a:xfrm>
              <a:off x="8041882" y="3094513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7467426" y="2957566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7881457" y="2879264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49" name="Ellipse 148"/>
            <p:cNvSpPr/>
            <p:nvPr/>
          </p:nvSpPr>
          <p:spPr>
            <a:xfrm>
              <a:off x="8319983" y="2916500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150" name="Gekrümmte Verbindung 149"/>
            <p:cNvCxnSpPr>
              <a:stCxn id="158" idx="5"/>
              <a:endCxn id="160" idx="0"/>
            </p:cNvCxnSpPr>
            <p:nvPr/>
          </p:nvCxnSpPr>
          <p:spPr>
            <a:xfrm rot="16200000" flipH="1">
              <a:off x="7724557" y="3820046"/>
              <a:ext cx="119712" cy="19382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krümmte Verbindung 150"/>
            <p:cNvCxnSpPr>
              <a:stCxn id="161" idx="2"/>
              <a:endCxn id="160" idx="7"/>
            </p:cNvCxnSpPr>
            <p:nvPr/>
          </p:nvCxnSpPr>
          <p:spPr>
            <a:xfrm rot="10800000" flipV="1">
              <a:off x="7934262" y="3947546"/>
              <a:ext cx="203021" cy="52078"/>
            </a:xfrm>
            <a:prstGeom prst="curvedConnector2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krümmte Verbindung 151"/>
            <p:cNvCxnSpPr>
              <a:stCxn id="162" idx="2"/>
              <a:endCxn id="161" idx="6"/>
            </p:cNvCxnSpPr>
            <p:nvPr/>
          </p:nvCxnSpPr>
          <p:spPr>
            <a:xfrm rot="10800000">
              <a:off x="8287004" y="3947547"/>
              <a:ext cx="106972" cy="1199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krümmte Verbindung 152"/>
            <p:cNvCxnSpPr>
              <a:stCxn id="163" idx="2"/>
              <a:endCxn id="160" idx="5"/>
            </p:cNvCxnSpPr>
            <p:nvPr/>
          </p:nvCxnSpPr>
          <p:spPr>
            <a:xfrm rot="10800000">
              <a:off x="7934262" y="4109752"/>
              <a:ext cx="96048" cy="104815"/>
            </a:xfrm>
            <a:prstGeom prst="curvedConnector2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krümmte Verbindung 153"/>
            <p:cNvCxnSpPr>
              <a:stCxn id="164" idx="2"/>
              <a:endCxn id="163" idx="6"/>
            </p:cNvCxnSpPr>
            <p:nvPr/>
          </p:nvCxnSpPr>
          <p:spPr>
            <a:xfrm rot="10800000">
              <a:off x="8180031" y="4214566"/>
              <a:ext cx="256727" cy="4450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krümmte Verbindung 154"/>
            <p:cNvCxnSpPr>
              <a:stCxn id="159" idx="0"/>
              <a:endCxn id="158" idx="4"/>
            </p:cNvCxnSpPr>
            <p:nvPr/>
          </p:nvCxnSpPr>
          <p:spPr>
            <a:xfrm rot="5400000" flipH="1" flipV="1">
              <a:off x="7550678" y="3963951"/>
              <a:ext cx="167775" cy="754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krümmte Verbindung 155"/>
            <p:cNvCxnSpPr>
              <a:stCxn id="159" idx="1"/>
              <a:endCxn id="157" idx="6"/>
            </p:cNvCxnSpPr>
            <p:nvPr/>
          </p:nvCxnSpPr>
          <p:spPr>
            <a:xfrm rot="16200000" flipV="1">
              <a:off x="7477841" y="3966704"/>
              <a:ext cx="78684" cy="128899"/>
            </a:xfrm>
            <a:prstGeom prst="curvedConnector2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Ellipse 156"/>
            <p:cNvSpPr/>
            <p:nvPr/>
          </p:nvSpPr>
          <p:spPr>
            <a:xfrm>
              <a:off x="7303011" y="3913940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58" name="Ellipse 157"/>
            <p:cNvSpPr/>
            <p:nvPr/>
          </p:nvSpPr>
          <p:spPr>
            <a:xfrm>
              <a:off x="7559704" y="3724168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59" name="Ellipse 158"/>
            <p:cNvSpPr/>
            <p:nvPr/>
          </p:nvSpPr>
          <p:spPr>
            <a:xfrm>
              <a:off x="7559704" y="4047688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60" name="Ellipse 159"/>
            <p:cNvSpPr/>
            <p:nvPr/>
          </p:nvSpPr>
          <p:spPr>
            <a:xfrm>
              <a:off x="7806467" y="3976816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61" name="Ellipse 160"/>
            <p:cNvSpPr/>
            <p:nvPr/>
          </p:nvSpPr>
          <p:spPr>
            <a:xfrm>
              <a:off x="8137283" y="3869674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62" name="Ellipse 161"/>
            <p:cNvSpPr/>
            <p:nvPr/>
          </p:nvSpPr>
          <p:spPr>
            <a:xfrm>
              <a:off x="8393976" y="3881671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63" name="Ellipse 162"/>
            <p:cNvSpPr/>
            <p:nvPr/>
          </p:nvSpPr>
          <p:spPr>
            <a:xfrm>
              <a:off x="8030310" y="4136694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8436759" y="4181197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165" name="Gekrümmte Verbindung 164"/>
            <p:cNvCxnSpPr>
              <a:stCxn id="177" idx="1"/>
              <a:endCxn id="174" idx="5"/>
            </p:cNvCxnSpPr>
            <p:nvPr/>
          </p:nvCxnSpPr>
          <p:spPr>
            <a:xfrm rot="16200000" flipV="1">
              <a:off x="8318899" y="5799511"/>
              <a:ext cx="134658" cy="10804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krümmte Verbindung 165"/>
            <p:cNvCxnSpPr>
              <a:stCxn id="173" idx="7"/>
              <a:endCxn id="172" idx="3"/>
            </p:cNvCxnSpPr>
            <p:nvPr/>
          </p:nvCxnSpPr>
          <p:spPr>
            <a:xfrm rot="5400000" flipH="1" flipV="1">
              <a:off x="7599723" y="5740861"/>
              <a:ext cx="118413" cy="10804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krümmte Verbindung 166"/>
            <p:cNvCxnSpPr>
              <a:stCxn id="172" idx="4"/>
              <a:endCxn id="175" idx="0"/>
            </p:cNvCxnSpPr>
            <p:nvPr/>
          </p:nvCxnSpPr>
          <p:spPr>
            <a:xfrm rot="16200000" flipH="1">
              <a:off x="7703784" y="5820585"/>
              <a:ext cx="166984" cy="4278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krümmte Verbindung 167"/>
            <p:cNvCxnSpPr>
              <a:stCxn id="171" idx="4"/>
              <a:endCxn id="176" idx="0"/>
            </p:cNvCxnSpPr>
            <p:nvPr/>
          </p:nvCxnSpPr>
          <p:spPr>
            <a:xfrm rot="16200000" flipH="1">
              <a:off x="7976767" y="5811181"/>
              <a:ext cx="155779" cy="10697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krümmte Verbindung 168"/>
            <p:cNvCxnSpPr>
              <a:stCxn id="171" idx="6"/>
              <a:endCxn id="174" idx="2"/>
            </p:cNvCxnSpPr>
            <p:nvPr/>
          </p:nvCxnSpPr>
          <p:spPr>
            <a:xfrm>
              <a:off x="8076032" y="5708905"/>
              <a:ext cx="128380" cy="2223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krümmte Verbindung 169"/>
            <p:cNvCxnSpPr>
              <a:stCxn id="175" idx="6"/>
              <a:endCxn id="176" idx="2"/>
            </p:cNvCxnSpPr>
            <p:nvPr/>
          </p:nvCxnSpPr>
          <p:spPr>
            <a:xfrm>
              <a:off x="7883527" y="6003341"/>
              <a:ext cx="149754" cy="1708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Ellipse 170"/>
            <p:cNvSpPr/>
            <p:nvPr/>
          </p:nvSpPr>
          <p:spPr>
            <a:xfrm>
              <a:off x="7926310" y="5631033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72" name="Ellipse 171"/>
            <p:cNvSpPr/>
            <p:nvPr/>
          </p:nvSpPr>
          <p:spPr>
            <a:xfrm>
              <a:off x="7691024" y="5602740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73" name="Ellipse 172"/>
            <p:cNvSpPr/>
            <p:nvPr/>
          </p:nvSpPr>
          <p:spPr>
            <a:xfrm>
              <a:off x="7477113" y="5831281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74" name="Ellipse 173"/>
            <p:cNvSpPr/>
            <p:nvPr/>
          </p:nvSpPr>
          <p:spPr>
            <a:xfrm>
              <a:off x="8204411" y="5653268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75" name="Ellipse 174"/>
            <p:cNvSpPr/>
            <p:nvPr/>
          </p:nvSpPr>
          <p:spPr>
            <a:xfrm>
              <a:off x="7733806" y="5925469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76" name="Ellipse 175"/>
            <p:cNvSpPr/>
            <p:nvPr/>
          </p:nvSpPr>
          <p:spPr>
            <a:xfrm>
              <a:off x="8033282" y="5942557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77" name="Ellipse 176"/>
            <p:cNvSpPr/>
            <p:nvPr/>
          </p:nvSpPr>
          <p:spPr>
            <a:xfrm>
              <a:off x="8418323" y="5898053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178" name="Gekrümmte Verbindung 177"/>
            <p:cNvCxnSpPr>
              <a:stCxn id="185" idx="5"/>
              <a:endCxn id="187" idx="0"/>
            </p:cNvCxnSpPr>
            <p:nvPr/>
          </p:nvCxnSpPr>
          <p:spPr>
            <a:xfrm rot="16200000" flipH="1">
              <a:off x="8004523" y="4554291"/>
              <a:ext cx="119712" cy="19382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krümmte Verbindung 178"/>
            <p:cNvCxnSpPr>
              <a:stCxn id="189" idx="7"/>
              <a:endCxn id="187" idx="4"/>
            </p:cNvCxnSpPr>
            <p:nvPr/>
          </p:nvCxnSpPr>
          <p:spPr>
            <a:xfrm rot="5400000" flipH="1" flipV="1">
              <a:off x="7995288" y="4988739"/>
              <a:ext cx="287938" cy="440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krümmte Verbindung 179"/>
            <p:cNvCxnSpPr>
              <a:stCxn id="189" idx="0"/>
              <a:endCxn id="186" idx="4"/>
            </p:cNvCxnSpPr>
            <p:nvPr/>
          </p:nvCxnSpPr>
          <p:spPr>
            <a:xfrm rot="16200000" flipV="1">
              <a:off x="7892280" y="4959929"/>
              <a:ext cx="194259" cy="14975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krümmte Verbindung 180"/>
            <p:cNvCxnSpPr>
              <a:stCxn id="186" idx="0"/>
              <a:endCxn id="185" idx="4"/>
            </p:cNvCxnSpPr>
            <p:nvPr/>
          </p:nvCxnSpPr>
          <p:spPr>
            <a:xfrm rot="5400000" flipH="1" flipV="1">
              <a:off x="7830644" y="4698197"/>
              <a:ext cx="167775" cy="754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krümmte Verbindung 181"/>
            <p:cNvCxnSpPr>
              <a:stCxn id="186" idx="1"/>
              <a:endCxn id="184" idx="6"/>
            </p:cNvCxnSpPr>
            <p:nvPr/>
          </p:nvCxnSpPr>
          <p:spPr>
            <a:xfrm rot="16200000" flipV="1">
              <a:off x="7757806" y="4700950"/>
              <a:ext cx="78684" cy="128899"/>
            </a:xfrm>
            <a:prstGeom prst="curvedConnector2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krümmte Verbindung 182"/>
            <p:cNvCxnSpPr>
              <a:stCxn id="186" idx="2"/>
              <a:endCxn id="188" idx="0"/>
            </p:cNvCxnSpPr>
            <p:nvPr/>
          </p:nvCxnSpPr>
          <p:spPr>
            <a:xfrm rot="10800000" flipV="1">
              <a:off x="7743402" y="4859805"/>
              <a:ext cx="96268" cy="189148"/>
            </a:xfrm>
            <a:prstGeom prst="curvedConnector2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Ellipse 183"/>
            <p:cNvSpPr/>
            <p:nvPr/>
          </p:nvSpPr>
          <p:spPr>
            <a:xfrm>
              <a:off x="7582977" y="4648186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5" name="Ellipse 184"/>
            <p:cNvSpPr/>
            <p:nvPr/>
          </p:nvSpPr>
          <p:spPr>
            <a:xfrm>
              <a:off x="7839670" y="4458414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6" name="Ellipse 185"/>
            <p:cNvSpPr/>
            <p:nvPr/>
          </p:nvSpPr>
          <p:spPr>
            <a:xfrm>
              <a:off x="7839670" y="4781934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7" name="Ellipse 186"/>
            <p:cNvSpPr/>
            <p:nvPr/>
          </p:nvSpPr>
          <p:spPr>
            <a:xfrm>
              <a:off x="8086432" y="4711062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7668541" y="5048953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7989425" y="5131936"/>
              <a:ext cx="149721" cy="1557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5807442" y="3643684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191" name="Gekrümmte Verbindung 190"/>
            <p:cNvCxnSpPr>
              <a:stCxn id="190" idx="3"/>
              <a:endCxn id="192" idx="1"/>
            </p:cNvCxnSpPr>
            <p:nvPr/>
          </p:nvCxnSpPr>
          <p:spPr>
            <a:xfrm flipV="1">
              <a:off x="6011799" y="2393372"/>
              <a:ext cx="1231763" cy="137178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hteck 191"/>
            <p:cNvSpPr/>
            <p:nvPr/>
          </p:nvSpPr>
          <p:spPr>
            <a:xfrm>
              <a:off x="7243562" y="2271899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193" name="Gekrümmte Verbindung 192"/>
            <p:cNvCxnSpPr>
              <a:stCxn id="190" idx="3"/>
              <a:endCxn id="194" idx="1"/>
            </p:cNvCxnSpPr>
            <p:nvPr/>
          </p:nvCxnSpPr>
          <p:spPr>
            <a:xfrm flipV="1">
              <a:off x="6011799" y="3122210"/>
              <a:ext cx="1355336" cy="64294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hteck 193"/>
            <p:cNvSpPr/>
            <p:nvPr/>
          </p:nvSpPr>
          <p:spPr>
            <a:xfrm>
              <a:off x="7367135" y="3000737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195" name="Gekrümmte Verbindung 194"/>
            <p:cNvCxnSpPr>
              <a:stCxn id="190" idx="3"/>
              <a:endCxn id="196" idx="1"/>
            </p:cNvCxnSpPr>
            <p:nvPr/>
          </p:nvCxnSpPr>
          <p:spPr>
            <a:xfrm>
              <a:off x="6011799" y="3765157"/>
              <a:ext cx="1232824" cy="21307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hteck 195"/>
            <p:cNvSpPr/>
            <p:nvPr/>
          </p:nvSpPr>
          <p:spPr>
            <a:xfrm>
              <a:off x="7244623" y="3856757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197" name="Gekrümmte Verbindung 196"/>
            <p:cNvCxnSpPr>
              <a:stCxn id="190" idx="3"/>
              <a:endCxn id="198" idx="1"/>
            </p:cNvCxnSpPr>
            <p:nvPr/>
          </p:nvCxnSpPr>
          <p:spPr>
            <a:xfrm>
              <a:off x="6011799" y="3765157"/>
              <a:ext cx="1552895" cy="112412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hteck 197"/>
            <p:cNvSpPr/>
            <p:nvPr/>
          </p:nvSpPr>
          <p:spPr>
            <a:xfrm>
              <a:off x="7564694" y="4767805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199" name="Gekrümmte Verbindung 198"/>
            <p:cNvCxnSpPr>
              <a:stCxn id="190" idx="3"/>
              <a:endCxn id="200" idx="1"/>
            </p:cNvCxnSpPr>
            <p:nvPr/>
          </p:nvCxnSpPr>
          <p:spPr>
            <a:xfrm>
              <a:off x="6011799" y="3765157"/>
              <a:ext cx="1552895" cy="190798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hteck 199"/>
            <p:cNvSpPr/>
            <p:nvPr/>
          </p:nvSpPr>
          <p:spPr>
            <a:xfrm>
              <a:off x="7564694" y="5551672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01" name="Abgerundetes Rechteck 200"/>
            <p:cNvSpPr/>
            <p:nvPr/>
          </p:nvSpPr>
          <p:spPr>
            <a:xfrm>
              <a:off x="6335346" y="1791596"/>
              <a:ext cx="1071628" cy="39055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/>
                <a:t>(3) Subgraph</a:t>
              </a:r>
            </a:p>
            <a:p>
              <a:pPr algn="ctr"/>
              <a:r>
                <a:rPr lang="de-DE" sz="1200" b="1" smtClean="0"/>
                <a:t>Isolation</a:t>
              </a:r>
              <a:endParaRPr lang="de-DE" sz="1200" b="1"/>
            </a:p>
          </p:txBody>
        </p:sp>
      </p:grpSp>
      <p:grpSp>
        <p:nvGrpSpPr>
          <p:cNvPr id="321" name="Gruppieren 320"/>
          <p:cNvGrpSpPr/>
          <p:nvPr/>
        </p:nvGrpSpPr>
        <p:grpSpPr>
          <a:xfrm>
            <a:off x="3213407" y="2151096"/>
            <a:ext cx="3369254" cy="3130436"/>
            <a:chOff x="3213407" y="2151096"/>
            <a:chExt cx="3369254" cy="3130436"/>
          </a:xfrm>
        </p:grpSpPr>
        <p:cxnSp>
          <p:nvCxnSpPr>
            <p:cNvPr id="52" name="Gekrümmte Verbindung 51"/>
            <p:cNvCxnSpPr>
              <a:stCxn id="272" idx="3"/>
              <a:endCxn id="53" idx="1"/>
            </p:cNvCxnSpPr>
            <p:nvPr/>
          </p:nvCxnSpPr>
          <p:spPr>
            <a:xfrm>
              <a:off x="3746780" y="2511165"/>
              <a:ext cx="1313565" cy="1273392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hteck 52"/>
            <p:cNvSpPr/>
            <p:nvPr/>
          </p:nvSpPr>
          <p:spPr>
            <a:xfrm>
              <a:off x="5060345" y="3663084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54" name="Gekrümmte Verbindung 53"/>
            <p:cNvCxnSpPr>
              <a:stCxn id="274" idx="3"/>
              <a:endCxn id="53" idx="1"/>
            </p:cNvCxnSpPr>
            <p:nvPr/>
          </p:nvCxnSpPr>
          <p:spPr>
            <a:xfrm flipV="1">
              <a:off x="3213407" y="3784557"/>
              <a:ext cx="1846938" cy="4967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krümmte Verbindung 54"/>
            <p:cNvCxnSpPr>
              <a:stCxn id="276" idx="3"/>
              <a:endCxn id="53" idx="1"/>
            </p:cNvCxnSpPr>
            <p:nvPr/>
          </p:nvCxnSpPr>
          <p:spPr>
            <a:xfrm flipV="1">
              <a:off x="3635960" y="3784557"/>
              <a:ext cx="1424385" cy="1248048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pieren 58"/>
            <p:cNvGrpSpPr/>
            <p:nvPr/>
          </p:nvGrpSpPr>
          <p:grpSpPr>
            <a:xfrm>
              <a:off x="4930243" y="2900036"/>
              <a:ext cx="1326252" cy="1941800"/>
              <a:chOff x="4211960" y="1916832"/>
              <a:chExt cx="2232248" cy="3141904"/>
            </a:xfrm>
          </p:grpSpPr>
          <p:cxnSp>
            <p:nvCxnSpPr>
              <p:cNvPr id="60" name="Gekrümmte Verbindung 59"/>
              <p:cNvCxnSpPr>
                <a:stCxn id="99" idx="6"/>
                <a:endCxn id="100" idx="2"/>
              </p:cNvCxnSpPr>
              <p:nvPr/>
            </p:nvCxnSpPr>
            <p:spPr>
              <a:xfrm flipV="1">
                <a:off x="5436096" y="3060528"/>
                <a:ext cx="288032" cy="72008"/>
              </a:xfrm>
              <a:prstGeom prst="curvedConnector3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krümmte Verbindung 60"/>
              <p:cNvCxnSpPr>
                <a:stCxn id="91" idx="6"/>
                <a:endCxn id="99" idx="2"/>
              </p:cNvCxnSpPr>
              <p:nvPr/>
            </p:nvCxnSpPr>
            <p:spPr>
              <a:xfrm flipV="1">
                <a:off x="4896008" y="3132536"/>
                <a:ext cx="288088" cy="160582"/>
              </a:xfrm>
              <a:prstGeom prst="curvedConnector3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krümmte Verbindung 61"/>
              <p:cNvCxnSpPr>
                <a:stCxn id="91" idx="5"/>
                <a:endCxn id="93" idx="0"/>
              </p:cNvCxnSpPr>
              <p:nvPr/>
            </p:nvCxnSpPr>
            <p:spPr>
              <a:xfrm rot="16200000" flipH="1">
                <a:off x="4925372" y="3315943"/>
                <a:ext cx="193698" cy="326237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krümmte Verbindung 62"/>
              <p:cNvCxnSpPr>
                <a:stCxn id="94" idx="2"/>
                <a:endCxn id="93" idx="7"/>
              </p:cNvCxnSpPr>
              <p:nvPr/>
            </p:nvCxnSpPr>
            <p:spPr>
              <a:xfrm rot="10800000" flipV="1">
                <a:off x="5274436" y="3528552"/>
                <a:ext cx="341709" cy="84264"/>
              </a:xfrm>
              <a:prstGeom prst="curved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krümmte Verbindung 63"/>
              <p:cNvCxnSpPr>
                <a:stCxn id="101" idx="2"/>
                <a:endCxn id="94" idx="6"/>
              </p:cNvCxnSpPr>
              <p:nvPr/>
            </p:nvCxnSpPr>
            <p:spPr>
              <a:xfrm rot="10800000">
                <a:off x="5868144" y="3528553"/>
                <a:ext cx="180048" cy="19411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krümmte Verbindung 64"/>
              <p:cNvCxnSpPr>
                <a:stCxn id="100" idx="4"/>
                <a:endCxn id="94" idx="0"/>
              </p:cNvCxnSpPr>
              <p:nvPr/>
            </p:nvCxnSpPr>
            <p:spPr>
              <a:xfrm rot="5400000">
                <a:off x="5688124" y="3240548"/>
                <a:ext cx="216024" cy="107984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krümmte Verbindung 65"/>
              <p:cNvCxnSpPr>
                <a:stCxn id="102" idx="2"/>
                <a:endCxn id="93" idx="5"/>
              </p:cNvCxnSpPr>
              <p:nvPr/>
            </p:nvCxnSpPr>
            <p:spPr>
              <a:xfrm rot="10800000">
                <a:off x="5274436" y="3791006"/>
                <a:ext cx="161661" cy="169594"/>
              </a:xfrm>
              <a:prstGeom prst="curved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krümmte Verbindung 66"/>
              <p:cNvCxnSpPr>
                <a:stCxn id="103" idx="2"/>
                <a:endCxn id="102" idx="6"/>
              </p:cNvCxnSpPr>
              <p:nvPr/>
            </p:nvCxnSpPr>
            <p:spPr>
              <a:xfrm rot="10800000">
                <a:off x="5688096" y="3960600"/>
                <a:ext cx="432104" cy="72008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krümmte Verbindung 67"/>
              <p:cNvCxnSpPr>
                <a:stCxn id="104" idx="0"/>
                <a:endCxn id="102" idx="5"/>
              </p:cNvCxnSpPr>
              <p:nvPr/>
            </p:nvCxnSpPr>
            <p:spPr>
              <a:xfrm rot="16200000" flipV="1">
                <a:off x="5624196" y="4076691"/>
                <a:ext cx="288961" cy="234969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krümmte Verbindung 68"/>
              <p:cNvCxnSpPr>
                <a:stCxn id="107" idx="1"/>
                <a:endCxn id="104" idx="5"/>
              </p:cNvCxnSpPr>
              <p:nvPr/>
            </p:nvCxnSpPr>
            <p:spPr>
              <a:xfrm rot="16200000" flipV="1">
                <a:off x="5957239" y="4571767"/>
                <a:ext cx="217882" cy="18185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krümmte Verbindung 69"/>
              <p:cNvCxnSpPr>
                <a:stCxn id="97" idx="7"/>
                <a:endCxn id="93" idx="4"/>
              </p:cNvCxnSpPr>
              <p:nvPr/>
            </p:nvCxnSpPr>
            <p:spPr>
              <a:xfrm rot="5400000" flipH="1" flipV="1">
                <a:off x="4915302" y="4023769"/>
                <a:ext cx="465895" cy="74181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krümmte Verbindung 70"/>
              <p:cNvCxnSpPr>
                <a:stCxn id="97" idx="0"/>
                <a:endCxn id="92" idx="4"/>
              </p:cNvCxnSpPr>
              <p:nvPr/>
            </p:nvCxnSpPr>
            <p:spPr>
              <a:xfrm rot="16200000" flipV="1">
                <a:off x="4738878" y="3973715"/>
                <a:ext cx="314317" cy="25205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krümmte Verbindung 71"/>
              <p:cNvCxnSpPr>
                <a:stCxn id="92" idx="0"/>
                <a:endCxn id="91" idx="4"/>
              </p:cNvCxnSpPr>
              <p:nvPr/>
            </p:nvCxnSpPr>
            <p:spPr>
              <a:xfrm rot="5400000" flipH="1" flipV="1">
                <a:off x="4634275" y="3554851"/>
                <a:ext cx="271466" cy="1270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krümmte Verbindung 72"/>
              <p:cNvCxnSpPr>
                <a:stCxn id="92" idx="1"/>
                <a:endCxn id="90" idx="6"/>
              </p:cNvCxnSpPr>
              <p:nvPr/>
            </p:nvCxnSpPr>
            <p:spPr>
              <a:xfrm rot="16200000" flipV="1">
                <a:off x="4508781" y="3555356"/>
                <a:ext cx="127313" cy="216953"/>
              </a:xfrm>
              <a:prstGeom prst="curved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krümmte Verbindung 73"/>
              <p:cNvCxnSpPr>
                <a:stCxn id="92" idx="2"/>
                <a:endCxn id="96" idx="0"/>
              </p:cNvCxnSpPr>
              <p:nvPr/>
            </p:nvCxnSpPr>
            <p:spPr>
              <a:xfrm rot="10800000" flipV="1">
                <a:off x="4481976" y="3816584"/>
                <a:ext cx="162032" cy="306048"/>
              </a:xfrm>
              <a:prstGeom prst="curved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krümmte Verbindung 74"/>
              <p:cNvCxnSpPr>
                <a:stCxn id="96" idx="5"/>
                <a:endCxn id="97" idx="2"/>
              </p:cNvCxnSpPr>
              <p:nvPr/>
            </p:nvCxnSpPr>
            <p:spPr>
              <a:xfrm rot="16200000" flipH="1">
                <a:off x="4710980" y="4197817"/>
                <a:ext cx="45174" cy="324993"/>
              </a:xfrm>
              <a:prstGeom prst="curved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krümmte Verbindung 75"/>
              <p:cNvCxnSpPr>
                <a:stCxn id="98" idx="7"/>
                <a:endCxn id="97" idx="3"/>
              </p:cNvCxnSpPr>
              <p:nvPr/>
            </p:nvCxnSpPr>
            <p:spPr>
              <a:xfrm rot="5400000" flipH="1" flipV="1">
                <a:off x="4746246" y="4476870"/>
                <a:ext cx="191597" cy="18185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krümmte Verbindung 76"/>
              <p:cNvCxnSpPr>
                <a:stCxn id="97" idx="4"/>
                <a:endCxn id="105" idx="0"/>
              </p:cNvCxnSpPr>
              <p:nvPr/>
            </p:nvCxnSpPr>
            <p:spPr>
              <a:xfrm rot="16200000" flipH="1">
                <a:off x="4922975" y="4607990"/>
                <a:ext cx="270187" cy="72008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krümmte Verbindung 77"/>
              <p:cNvCxnSpPr>
                <a:stCxn id="95" idx="4"/>
                <a:endCxn id="106" idx="0"/>
              </p:cNvCxnSpPr>
              <p:nvPr/>
            </p:nvCxnSpPr>
            <p:spPr>
              <a:xfrm rot="16200000" flipH="1">
                <a:off x="5382076" y="4590684"/>
                <a:ext cx="252056" cy="180048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krümmte Verbindung 78"/>
              <p:cNvCxnSpPr>
                <a:stCxn id="95" idx="6"/>
                <a:endCxn id="104" idx="2"/>
              </p:cNvCxnSpPr>
              <p:nvPr/>
            </p:nvCxnSpPr>
            <p:spPr>
              <a:xfrm>
                <a:off x="5544080" y="4428680"/>
                <a:ext cx="216080" cy="3597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krümmte Verbindung 79"/>
              <p:cNvCxnSpPr>
                <a:stCxn id="105" idx="6"/>
                <a:endCxn id="106" idx="2"/>
              </p:cNvCxnSpPr>
              <p:nvPr/>
            </p:nvCxnSpPr>
            <p:spPr>
              <a:xfrm>
                <a:off x="5220072" y="4905088"/>
                <a:ext cx="252056" cy="27648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krümmte Verbindung 80"/>
              <p:cNvCxnSpPr>
                <a:stCxn id="112" idx="6"/>
                <a:endCxn id="113" idx="1"/>
              </p:cNvCxnSpPr>
              <p:nvPr/>
            </p:nvCxnSpPr>
            <p:spPr>
              <a:xfrm>
                <a:off x="5623824" y="2042832"/>
                <a:ext cx="295837" cy="170390"/>
              </a:xfrm>
              <a:prstGeom prst="curved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krümmte Verbindung 81"/>
              <p:cNvCxnSpPr>
                <a:stCxn id="108" idx="6"/>
                <a:endCxn id="112" idx="2"/>
              </p:cNvCxnSpPr>
              <p:nvPr/>
            </p:nvCxnSpPr>
            <p:spPr>
              <a:xfrm flipV="1">
                <a:off x="5118567" y="2042832"/>
                <a:ext cx="253257" cy="240412"/>
              </a:xfrm>
              <a:prstGeom prst="curvedConnector3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krümmte Verbindung 82"/>
              <p:cNvCxnSpPr>
                <a:stCxn id="108" idx="5"/>
                <a:endCxn id="110" idx="0"/>
              </p:cNvCxnSpPr>
              <p:nvPr/>
            </p:nvCxnSpPr>
            <p:spPr>
              <a:xfrm rot="5400000">
                <a:off x="4812153" y="2443434"/>
                <a:ext cx="340604" cy="198414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>
                <a:stCxn id="111" idx="2"/>
                <a:endCxn id="110" idx="7"/>
              </p:cNvCxnSpPr>
              <p:nvPr/>
            </p:nvCxnSpPr>
            <p:spPr>
              <a:xfrm rot="10800000" flipV="1">
                <a:off x="4972344" y="2712248"/>
                <a:ext cx="481769" cy="37600"/>
              </a:xfrm>
              <a:prstGeom prst="curved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krümmte Verbindung 84"/>
              <p:cNvCxnSpPr>
                <a:stCxn id="114" idx="2"/>
                <a:endCxn id="111" idx="6"/>
              </p:cNvCxnSpPr>
              <p:nvPr/>
            </p:nvCxnSpPr>
            <p:spPr>
              <a:xfrm rot="10800000">
                <a:off x="5706112" y="2712248"/>
                <a:ext cx="486096" cy="60248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krümmte Verbindung 85"/>
              <p:cNvCxnSpPr>
                <a:stCxn id="113" idx="3"/>
                <a:endCxn id="111" idx="7"/>
              </p:cNvCxnSpPr>
              <p:nvPr/>
            </p:nvCxnSpPr>
            <p:spPr>
              <a:xfrm rot="5400000">
                <a:off x="5678564" y="2382055"/>
                <a:ext cx="231741" cy="250454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krümmte Verbindung 86"/>
              <p:cNvCxnSpPr>
                <a:stCxn id="99" idx="1"/>
                <a:endCxn id="110" idx="5"/>
              </p:cNvCxnSpPr>
              <p:nvPr/>
            </p:nvCxnSpPr>
            <p:spPr>
              <a:xfrm rot="16200000" flipV="1">
                <a:off x="5038971" y="2861411"/>
                <a:ext cx="115403" cy="248658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krümmte Verbindung 87"/>
              <p:cNvCxnSpPr>
                <a:stCxn id="109" idx="0"/>
                <a:endCxn id="108" idx="2"/>
              </p:cNvCxnSpPr>
              <p:nvPr/>
            </p:nvCxnSpPr>
            <p:spPr>
              <a:xfrm rot="5400000" flipH="1" flipV="1">
                <a:off x="4510661" y="2182551"/>
                <a:ext cx="255212" cy="456599"/>
              </a:xfrm>
              <a:prstGeom prst="curvedConnector2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krümmte Verbindung 88"/>
              <p:cNvCxnSpPr>
                <a:stCxn id="112" idx="4"/>
                <a:endCxn id="111" idx="0"/>
              </p:cNvCxnSpPr>
              <p:nvPr/>
            </p:nvCxnSpPr>
            <p:spPr>
              <a:xfrm rot="16200000" flipH="1">
                <a:off x="5330260" y="2336396"/>
                <a:ext cx="417416" cy="82288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Ellipse 89"/>
              <p:cNvSpPr/>
              <p:nvPr/>
            </p:nvSpPr>
            <p:spPr>
              <a:xfrm>
                <a:off x="4211960" y="3474176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4644008" y="3167118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4644008" y="3690584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3" name="Ellipse 92"/>
              <p:cNvSpPr/>
              <p:nvPr/>
            </p:nvSpPr>
            <p:spPr>
              <a:xfrm>
                <a:off x="5059340" y="3575911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5616144" y="3402552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5292080" y="4302680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355976" y="4122632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4896064" y="4256901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536024" y="4626688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5184096" y="3006536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724128" y="2934528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048192" y="3421963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5436096" y="3834600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6120200" y="3906608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5760160" y="4338656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4968072" y="4779088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5472128" y="4806736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6120200" y="4734728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4866567" y="2157244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4283968" y="2538456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4757248" y="2712943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5454112" y="2586248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5371824" y="1916832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5882756" y="2176317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6192208" y="2646496"/>
                <a:ext cx="252000" cy="25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  <p:sp>
          <p:nvSpPr>
            <p:cNvPr id="116" name="Abgerundetes Rechteck 115"/>
            <p:cNvSpPr/>
            <p:nvPr/>
          </p:nvSpPr>
          <p:spPr>
            <a:xfrm>
              <a:off x="4292915" y="2151096"/>
              <a:ext cx="957660" cy="39055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/>
                <a:t>(2) Graph integration</a:t>
              </a:r>
              <a:endParaRPr lang="de-DE" sz="1200" b="1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4490422" y="5035311"/>
              <a:ext cx="2092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de-DE" sz="1200" b="1" smtClean="0">
                  <a:solidFill>
                    <a:schemeClr val="accent1"/>
                  </a:solidFill>
                </a:rPr>
                <a:t>Integrated Instance Graph</a:t>
              </a:r>
              <a:endParaRPr lang="de-DE" sz="1200" b="1">
                <a:solidFill>
                  <a:schemeClr val="accent1"/>
                </a:solidFill>
              </a:endParaRPr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3542423" y="2389692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3431603" y="4911132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323" name="Gruppieren 322"/>
          <p:cNvGrpSpPr/>
          <p:nvPr/>
        </p:nvGrpSpPr>
        <p:grpSpPr>
          <a:xfrm>
            <a:off x="1114255" y="2642173"/>
            <a:ext cx="2999191" cy="4006379"/>
            <a:chOff x="1114255" y="2642173"/>
            <a:chExt cx="2999191" cy="4006379"/>
          </a:xfrm>
        </p:grpSpPr>
        <p:cxnSp>
          <p:nvCxnSpPr>
            <p:cNvPr id="119" name="Gewinkelte Verbindung 118"/>
            <p:cNvCxnSpPr>
              <a:stCxn id="57" idx="3"/>
              <a:endCxn id="10" idx="1"/>
            </p:cNvCxnSpPr>
            <p:nvPr/>
          </p:nvCxnSpPr>
          <p:spPr>
            <a:xfrm rot="16200000" flipH="1">
              <a:off x="-18653" y="4343563"/>
              <a:ext cx="3004934" cy="739117"/>
            </a:xfrm>
            <a:prstGeom prst="bent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ussdiagramm: Verzögerung 44"/>
            <p:cNvSpPr/>
            <p:nvPr/>
          </p:nvSpPr>
          <p:spPr>
            <a:xfrm rot="16200000">
              <a:off x="3320725" y="5972066"/>
              <a:ext cx="465972" cy="418318"/>
            </a:xfrm>
            <a:prstGeom prst="flowChartDelay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421465" y="5674924"/>
              <a:ext cx="262745" cy="27331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47" name="Gleichschenkliges Dreieck 46"/>
            <p:cNvSpPr/>
            <p:nvPr/>
          </p:nvSpPr>
          <p:spPr>
            <a:xfrm>
              <a:off x="3504933" y="5987789"/>
              <a:ext cx="91176" cy="663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48" name="Gleichschenkliges Dreieck 47"/>
            <p:cNvSpPr/>
            <p:nvPr/>
          </p:nvSpPr>
          <p:spPr>
            <a:xfrm flipV="1">
              <a:off x="3504933" y="6062977"/>
              <a:ext cx="91175" cy="1163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931711" y="6402331"/>
              <a:ext cx="11817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de-DE" sz="1200" smtClean="0">
                  <a:solidFill>
                    <a:schemeClr val="bg1">
                      <a:lumMod val="65000"/>
                    </a:schemeClr>
                  </a:solidFill>
                </a:rPr>
                <a:t>Domain expert</a:t>
              </a:r>
              <a:endParaRPr lang="de-DE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0" name="Gewinkelte Verbindung 49"/>
            <p:cNvCxnSpPr>
              <a:stCxn id="45" idx="0"/>
              <a:endCxn id="2" idx="3"/>
            </p:cNvCxnSpPr>
            <p:nvPr/>
          </p:nvCxnSpPr>
          <p:spPr>
            <a:xfrm flipH="1">
              <a:off x="2500850" y="6181225"/>
              <a:ext cx="843702" cy="3394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lussdiagramm: Mehrere Dokumente 1"/>
            <p:cNvSpPr/>
            <p:nvPr/>
          </p:nvSpPr>
          <p:spPr>
            <a:xfrm>
              <a:off x="1849946" y="5822562"/>
              <a:ext cx="650904" cy="724114"/>
            </a:xfrm>
            <a:prstGeom prst="flowChartMultidocumen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853373" y="6015534"/>
              <a:ext cx="526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de-DE" sz="1200" smtClean="0">
                  <a:solidFill>
                    <a:schemeClr val="bg1">
                      <a:lumMod val="50000"/>
                    </a:schemeClr>
                  </a:solidFill>
                </a:rPr>
                <a:t>meta</a:t>
              </a:r>
            </a:p>
            <a:p>
              <a:pPr algn="ctr">
                <a:lnSpc>
                  <a:spcPts val="1200"/>
                </a:lnSpc>
              </a:pPr>
              <a:r>
                <a:rPr lang="de-DE" sz="1200" smtClean="0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  <a:endParaRPr lang="de-DE" sz="1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08" name="Gewinkelte Verbindung 307"/>
            <p:cNvCxnSpPr>
              <a:stCxn id="2" idx="0"/>
              <a:endCxn id="286" idx="1"/>
            </p:cNvCxnSpPr>
            <p:nvPr/>
          </p:nvCxnSpPr>
          <p:spPr>
            <a:xfrm rot="5400000" flipH="1" flipV="1">
              <a:off x="2244799" y="5025155"/>
              <a:ext cx="772786" cy="822028"/>
            </a:xfrm>
            <a:prstGeom prst="bent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winkelte Verbindung 310"/>
            <p:cNvCxnSpPr>
              <a:stCxn id="2" idx="0"/>
              <a:endCxn id="281" idx="1"/>
            </p:cNvCxnSpPr>
            <p:nvPr/>
          </p:nvCxnSpPr>
          <p:spPr>
            <a:xfrm rot="5400000" flipH="1" flipV="1">
              <a:off x="1378355" y="4715439"/>
              <a:ext cx="1948947" cy="265300"/>
            </a:xfrm>
            <a:prstGeom prst="bent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winkelte Verbindung 313"/>
            <p:cNvCxnSpPr>
              <a:stCxn id="2" idx="0"/>
              <a:endCxn id="261" idx="2"/>
            </p:cNvCxnSpPr>
            <p:nvPr/>
          </p:nvCxnSpPr>
          <p:spPr>
            <a:xfrm rot="5400000" flipH="1" flipV="1">
              <a:off x="785969" y="4076381"/>
              <a:ext cx="3180390" cy="311973"/>
            </a:xfrm>
            <a:prstGeom prst="bent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winkelte Verbindung 316"/>
            <p:cNvCxnSpPr>
              <a:stCxn id="2" idx="0"/>
              <a:endCxn id="281" idx="1"/>
            </p:cNvCxnSpPr>
            <p:nvPr/>
          </p:nvCxnSpPr>
          <p:spPr>
            <a:xfrm rot="5400000" flipH="1" flipV="1">
              <a:off x="1378355" y="4715439"/>
              <a:ext cx="1948947" cy="265300"/>
            </a:xfrm>
            <a:prstGeom prst="bent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uppieren 321"/>
          <p:cNvGrpSpPr/>
          <p:nvPr/>
        </p:nvGrpSpPr>
        <p:grpSpPr>
          <a:xfrm>
            <a:off x="1377000" y="1859528"/>
            <a:ext cx="2438621" cy="3518165"/>
            <a:chOff x="1377000" y="1859528"/>
            <a:chExt cx="2438621" cy="3518165"/>
          </a:xfrm>
        </p:grpSpPr>
        <p:sp>
          <p:nvSpPr>
            <p:cNvPr id="12" name="Rechteck 11"/>
            <p:cNvSpPr/>
            <p:nvPr/>
          </p:nvSpPr>
          <p:spPr>
            <a:xfrm>
              <a:off x="2354458" y="3353068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1902803" y="2867175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1469981" y="1859528"/>
              <a:ext cx="1225725" cy="37111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/>
                <a:t>(1) Graph transformation</a:t>
              </a:r>
              <a:endParaRPr lang="de-DE" sz="1200" b="1"/>
            </a:p>
          </p:txBody>
        </p:sp>
        <p:grpSp>
          <p:nvGrpSpPr>
            <p:cNvPr id="269" name="Gruppieren 268"/>
            <p:cNvGrpSpPr/>
            <p:nvPr/>
          </p:nvGrpSpPr>
          <p:grpSpPr>
            <a:xfrm>
              <a:off x="2526019" y="3250604"/>
              <a:ext cx="1240687" cy="1201554"/>
              <a:chOff x="-847115" y="3362615"/>
              <a:chExt cx="1240687" cy="1201554"/>
            </a:xfrm>
          </p:grpSpPr>
          <p:cxnSp>
            <p:nvCxnSpPr>
              <p:cNvPr id="212" name="Gekrümmte Verbindung 211"/>
              <p:cNvCxnSpPr>
                <a:stCxn id="251" idx="6"/>
                <a:endCxn id="252" idx="2"/>
              </p:cNvCxnSpPr>
              <p:nvPr/>
            </p:nvCxnSpPr>
            <p:spPr>
              <a:xfrm flipV="1">
                <a:off x="-119816" y="3440487"/>
                <a:ext cx="171129" cy="44503"/>
              </a:xfrm>
              <a:prstGeom prst="curvedConnector3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krümmte Verbindung 212"/>
              <p:cNvCxnSpPr>
                <a:stCxn id="243" idx="6"/>
                <a:endCxn id="251" idx="2"/>
              </p:cNvCxnSpPr>
              <p:nvPr/>
            </p:nvCxnSpPr>
            <p:spPr>
              <a:xfrm flipV="1">
                <a:off x="-440700" y="3484990"/>
                <a:ext cx="171163" cy="99245"/>
              </a:xfrm>
              <a:prstGeom prst="curvedConnector3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krümmte Verbindung 213"/>
              <p:cNvCxnSpPr>
                <a:stCxn id="243" idx="5"/>
                <a:endCxn id="245" idx="0"/>
              </p:cNvCxnSpPr>
              <p:nvPr/>
            </p:nvCxnSpPr>
            <p:spPr>
              <a:xfrm rot="16200000" flipH="1">
                <a:off x="-425568" y="3602240"/>
                <a:ext cx="119712" cy="193828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krümmte Verbindung 214"/>
              <p:cNvCxnSpPr>
                <a:stCxn id="246" idx="2"/>
                <a:endCxn id="245" idx="7"/>
              </p:cNvCxnSpPr>
              <p:nvPr/>
            </p:nvCxnSpPr>
            <p:spPr>
              <a:xfrm rot="10800000" flipV="1">
                <a:off x="-215863" y="3729741"/>
                <a:ext cx="203021" cy="52078"/>
              </a:xfrm>
              <a:prstGeom prst="curvedConnector2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krümmte Verbindung 215"/>
              <p:cNvCxnSpPr>
                <a:stCxn id="253" idx="2"/>
                <a:endCxn id="246" idx="6"/>
              </p:cNvCxnSpPr>
              <p:nvPr/>
            </p:nvCxnSpPr>
            <p:spPr>
              <a:xfrm rot="10800000">
                <a:off x="136878" y="3729742"/>
                <a:ext cx="106972" cy="11997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krümmte Verbindung 216"/>
              <p:cNvCxnSpPr>
                <a:stCxn id="252" idx="4"/>
                <a:endCxn id="246" idx="0"/>
              </p:cNvCxnSpPr>
              <p:nvPr/>
            </p:nvCxnSpPr>
            <p:spPr>
              <a:xfrm rot="5400000">
                <a:off x="27341" y="3553035"/>
                <a:ext cx="133510" cy="64157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krümmte Verbindung 221"/>
              <p:cNvCxnSpPr>
                <a:stCxn id="249" idx="7"/>
                <a:endCxn id="245" idx="4"/>
              </p:cNvCxnSpPr>
              <p:nvPr/>
            </p:nvCxnSpPr>
            <p:spPr>
              <a:xfrm rot="5400000" flipH="1" flipV="1">
                <a:off x="-434804" y="4036688"/>
                <a:ext cx="287938" cy="440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krümmte Verbindung 222"/>
              <p:cNvCxnSpPr>
                <a:stCxn id="249" idx="0"/>
                <a:endCxn id="244" idx="4"/>
              </p:cNvCxnSpPr>
              <p:nvPr/>
            </p:nvCxnSpPr>
            <p:spPr>
              <a:xfrm rot="16200000" flipV="1">
                <a:off x="-537812" y="4007878"/>
                <a:ext cx="194258" cy="149755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Gekrümmte Verbindung 223"/>
              <p:cNvCxnSpPr>
                <a:stCxn id="244" idx="0"/>
                <a:endCxn id="243" idx="4"/>
              </p:cNvCxnSpPr>
              <p:nvPr/>
            </p:nvCxnSpPr>
            <p:spPr>
              <a:xfrm rot="5400000" flipH="1" flipV="1">
                <a:off x="-599448" y="3746146"/>
                <a:ext cx="167775" cy="7545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Gekrümmte Verbindung 224"/>
              <p:cNvCxnSpPr>
                <a:stCxn id="244" idx="1"/>
                <a:endCxn id="242" idx="6"/>
              </p:cNvCxnSpPr>
              <p:nvPr/>
            </p:nvCxnSpPr>
            <p:spPr>
              <a:xfrm rot="16200000" flipV="1">
                <a:off x="-672285" y="3748899"/>
                <a:ext cx="78684" cy="128899"/>
              </a:xfrm>
              <a:prstGeom prst="curvedConnector2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Gekrümmte Verbindung 225"/>
              <p:cNvCxnSpPr>
                <a:stCxn id="244" idx="2"/>
                <a:endCxn id="248" idx="0"/>
              </p:cNvCxnSpPr>
              <p:nvPr/>
            </p:nvCxnSpPr>
            <p:spPr>
              <a:xfrm rot="10800000" flipV="1">
                <a:off x="-686690" y="3907754"/>
                <a:ext cx="96269" cy="189148"/>
              </a:xfrm>
              <a:prstGeom prst="curvedConnector2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Gekrümmte Verbindung 226"/>
              <p:cNvCxnSpPr>
                <a:stCxn id="248" idx="5"/>
                <a:endCxn id="249" idx="2"/>
              </p:cNvCxnSpPr>
              <p:nvPr/>
            </p:nvCxnSpPr>
            <p:spPr>
              <a:xfrm rot="16200000" flipH="1">
                <a:off x="-551171" y="4147252"/>
                <a:ext cx="27919" cy="193089"/>
              </a:xfrm>
              <a:prstGeom prst="curvedConnector2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krümmte Verbindung 227"/>
              <p:cNvCxnSpPr>
                <a:stCxn id="250" idx="7"/>
                <a:endCxn id="249" idx="3"/>
              </p:cNvCxnSpPr>
              <p:nvPr/>
            </p:nvCxnSpPr>
            <p:spPr>
              <a:xfrm rot="5400000" flipH="1" flipV="1">
                <a:off x="-531968" y="4318006"/>
                <a:ext cx="118413" cy="10804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Ellipse 241"/>
              <p:cNvSpPr/>
              <p:nvPr/>
            </p:nvSpPr>
            <p:spPr>
              <a:xfrm>
                <a:off x="-847115" y="3696135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-590421" y="3506363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-590421" y="3829882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-343659" y="3759010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46" name="Ellipse 245"/>
              <p:cNvSpPr/>
              <p:nvPr/>
            </p:nvSpPr>
            <p:spPr>
              <a:xfrm>
                <a:off x="-12843" y="3651869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48" name="Ellipse 247"/>
              <p:cNvSpPr/>
              <p:nvPr/>
            </p:nvSpPr>
            <p:spPr>
              <a:xfrm>
                <a:off x="-761550" y="4096902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49" name="Ellipse 248"/>
              <p:cNvSpPr/>
              <p:nvPr/>
            </p:nvSpPr>
            <p:spPr>
              <a:xfrm>
                <a:off x="-440666" y="4179885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0" name="Ellipse 249"/>
              <p:cNvSpPr/>
              <p:nvPr/>
            </p:nvSpPr>
            <p:spPr>
              <a:xfrm>
                <a:off x="-654578" y="4408425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1" name="Ellipse 250"/>
              <p:cNvSpPr/>
              <p:nvPr/>
            </p:nvSpPr>
            <p:spPr>
              <a:xfrm>
                <a:off x="-269537" y="3407118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2" name="Ellipse 251"/>
              <p:cNvSpPr/>
              <p:nvPr/>
            </p:nvSpPr>
            <p:spPr>
              <a:xfrm>
                <a:off x="51314" y="3362615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3" name="Ellipse 252"/>
              <p:cNvSpPr/>
              <p:nvPr/>
            </p:nvSpPr>
            <p:spPr>
              <a:xfrm>
                <a:off x="243851" y="3663865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  <p:grpSp>
          <p:nvGrpSpPr>
            <p:cNvPr id="267" name="Gruppieren 266"/>
            <p:cNvGrpSpPr/>
            <p:nvPr/>
          </p:nvGrpSpPr>
          <p:grpSpPr>
            <a:xfrm>
              <a:off x="2933604" y="4621137"/>
              <a:ext cx="834238" cy="756556"/>
              <a:chOff x="-771669" y="4932099"/>
              <a:chExt cx="834238" cy="756556"/>
            </a:xfrm>
          </p:grpSpPr>
          <p:cxnSp>
            <p:nvCxnSpPr>
              <p:cNvPr id="219" name="Gekrümmte Verbindung 218"/>
              <p:cNvCxnSpPr>
                <a:stCxn id="255" idx="2"/>
                <a:endCxn id="254" idx="6"/>
              </p:cNvCxnSpPr>
              <p:nvPr/>
            </p:nvCxnSpPr>
            <p:spPr>
              <a:xfrm rot="10800000">
                <a:off x="-343879" y="5009971"/>
                <a:ext cx="256727" cy="4450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krümmte Verbindung 219"/>
              <p:cNvCxnSpPr>
                <a:stCxn id="256" idx="0"/>
                <a:endCxn id="254" idx="5"/>
              </p:cNvCxnSpPr>
              <p:nvPr/>
            </p:nvCxnSpPr>
            <p:spPr>
              <a:xfrm rot="16200000" flipV="1">
                <a:off x="-385297" y="5084527"/>
                <a:ext cx="178587" cy="13960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krümmte Verbindung 220"/>
              <p:cNvCxnSpPr>
                <a:stCxn id="259" idx="1"/>
                <a:endCxn id="256" idx="5"/>
              </p:cNvCxnSpPr>
              <p:nvPr/>
            </p:nvCxnSpPr>
            <p:spPr>
              <a:xfrm rot="16200000" flipV="1">
                <a:off x="-186576" y="5389865"/>
                <a:ext cx="134658" cy="10804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krümmte Verbindung 229"/>
              <p:cNvCxnSpPr>
                <a:stCxn id="247" idx="4"/>
                <a:endCxn id="258" idx="0"/>
              </p:cNvCxnSpPr>
              <p:nvPr/>
            </p:nvCxnSpPr>
            <p:spPr>
              <a:xfrm rot="16200000" flipH="1">
                <a:off x="-528708" y="5401535"/>
                <a:ext cx="155779" cy="10697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Gekrümmte Verbindung 230"/>
              <p:cNvCxnSpPr>
                <a:stCxn id="247" idx="6"/>
                <a:endCxn id="256" idx="2"/>
              </p:cNvCxnSpPr>
              <p:nvPr/>
            </p:nvCxnSpPr>
            <p:spPr>
              <a:xfrm>
                <a:off x="-429444" y="5299260"/>
                <a:ext cx="128380" cy="22234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krümmte Verbindung 231"/>
              <p:cNvCxnSpPr>
                <a:stCxn id="257" idx="6"/>
                <a:endCxn id="258" idx="2"/>
              </p:cNvCxnSpPr>
              <p:nvPr/>
            </p:nvCxnSpPr>
            <p:spPr>
              <a:xfrm>
                <a:off x="-621947" y="5593695"/>
                <a:ext cx="149755" cy="17087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Ellipse 246"/>
              <p:cNvSpPr/>
              <p:nvPr/>
            </p:nvSpPr>
            <p:spPr>
              <a:xfrm>
                <a:off x="-579165" y="5221388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4" name="Ellipse 253"/>
              <p:cNvSpPr/>
              <p:nvPr/>
            </p:nvSpPr>
            <p:spPr>
              <a:xfrm>
                <a:off x="-493601" y="4932099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5" name="Ellipse 254"/>
              <p:cNvSpPr/>
              <p:nvPr/>
            </p:nvSpPr>
            <p:spPr>
              <a:xfrm>
                <a:off x="-87152" y="4976602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6" name="Ellipse 255"/>
              <p:cNvSpPr/>
              <p:nvPr/>
            </p:nvSpPr>
            <p:spPr>
              <a:xfrm>
                <a:off x="-301063" y="5243622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7" name="Ellipse 256"/>
              <p:cNvSpPr/>
              <p:nvPr/>
            </p:nvSpPr>
            <p:spPr>
              <a:xfrm>
                <a:off x="-771669" y="5515823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8" name="Ellipse 257"/>
              <p:cNvSpPr/>
              <p:nvPr/>
            </p:nvSpPr>
            <p:spPr>
              <a:xfrm>
                <a:off x="-472193" y="5532911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59" name="Ellipse 258"/>
              <p:cNvSpPr/>
              <p:nvPr/>
            </p:nvSpPr>
            <p:spPr>
              <a:xfrm>
                <a:off x="-87152" y="5488407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  <p:grpSp>
          <p:nvGrpSpPr>
            <p:cNvPr id="268" name="Gruppieren 267"/>
            <p:cNvGrpSpPr/>
            <p:nvPr/>
          </p:nvGrpSpPr>
          <p:grpSpPr>
            <a:xfrm>
              <a:off x="2532151" y="2180116"/>
              <a:ext cx="1283470" cy="647767"/>
              <a:chOff x="-804333" y="2733645"/>
              <a:chExt cx="1283470" cy="647767"/>
            </a:xfrm>
          </p:grpSpPr>
          <p:cxnSp>
            <p:nvCxnSpPr>
              <p:cNvPr id="233" name="Gekrümmte Verbindung 232"/>
              <p:cNvCxnSpPr>
                <a:stCxn id="264" idx="6"/>
                <a:endCxn id="265" idx="1"/>
              </p:cNvCxnSpPr>
              <p:nvPr/>
            </p:nvCxnSpPr>
            <p:spPr>
              <a:xfrm>
                <a:off x="-8280" y="2811517"/>
                <a:ext cx="175766" cy="105307"/>
              </a:xfrm>
              <a:prstGeom prst="curvedConnector2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krümmte Verbindung 233"/>
              <p:cNvCxnSpPr>
                <a:stCxn id="260" idx="6"/>
                <a:endCxn id="264" idx="2"/>
              </p:cNvCxnSpPr>
              <p:nvPr/>
            </p:nvCxnSpPr>
            <p:spPr>
              <a:xfrm flipV="1">
                <a:off x="-308470" y="2811517"/>
                <a:ext cx="150468" cy="148583"/>
              </a:xfrm>
              <a:prstGeom prst="curvedConnector3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krümmte Verbindung 234"/>
              <p:cNvCxnSpPr>
                <a:stCxn id="260" idx="5"/>
                <a:endCxn id="262" idx="0"/>
              </p:cNvCxnSpPr>
              <p:nvPr/>
            </p:nvCxnSpPr>
            <p:spPr>
              <a:xfrm rot="5400000">
                <a:off x="-494591" y="3061473"/>
                <a:ext cx="210504" cy="117884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krümmte Verbindung 235"/>
              <p:cNvCxnSpPr>
                <a:stCxn id="263" idx="2"/>
                <a:endCxn id="262" idx="7"/>
              </p:cNvCxnSpPr>
              <p:nvPr/>
            </p:nvCxnSpPr>
            <p:spPr>
              <a:xfrm rot="10800000" flipV="1">
                <a:off x="-395346" y="3225238"/>
                <a:ext cx="286235" cy="23238"/>
              </a:xfrm>
              <a:prstGeom prst="curvedConnector2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krümmte Verbindung 236"/>
              <p:cNvCxnSpPr>
                <a:stCxn id="266" idx="2"/>
                <a:endCxn id="263" idx="6"/>
              </p:cNvCxnSpPr>
              <p:nvPr/>
            </p:nvCxnSpPr>
            <p:spPr>
              <a:xfrm rot="10800000">
                <a:off x="40610" y="3225238"/>
                <a:ext cx="288806" cy="37235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Gekrümmte Verbindung 237"/>
              <p:cNvCxnSpPr>
                <a:stCxn id="265" idx="3"/>
                <a:endCxn id="263" idx="7"/>
              </p:cNvCxnSpPr>
              <p:nvPr/>
            </p:nvCxnSpPr>
            <p:spPr>
              <a:xfrm rot="5400000">
                <a:off x="21473" y="3024161"/>
                <a:ext cx="143224" cy="14880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Gekrümmte Verbindung 239"/>
              <p:cNvCxnSpPr>
                <a:stCxn id="261" idx="0"/>
                <a:endCxn id="260" idx="2"/>
              </p:cNvCxnSpPr>
              <p:nvPr/>
            </p:nvCxnSpPr>
            <p:spPr>
              <a:xfrm rot="5400000" flipH="1" flipV="1">
                <a:off x="-672697" y="2903324"/>
                <a:ext cx="157729" cy="271280"/>
              </a:xfrm>
              <a:prstGeom prst="curvedConnector2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krümmte Verbindung 240"/>
              <p:cNvCxnSpPr>
                <a:stCxn id="264" idx="4"/>
                <a:endCxn id="263" idx="0"/>
              </p:cNvCxnSpPr>
              <p:nvPr/>
            </p:nvCxnSpPr>
            <p:spPr>
              <a:xfrm rot="16200000" flipH="1">
                <a:off x="-187684" y="2993933"/>
                <a:ext cx="257977" cy="4889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Ellipse 259"/>
              <p:cNvSpPr/>
              <p:nvPr/>
            </p:nvSpPr>
            <p:spPr>
              <a:xfrm>
                <a:off x="-458191" y="2882228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61" name="Ellipse 260"/>
              <p:cNvSpPr/>
              <p:nvPr/>
            </p:nvSpPr>
            <p:spPr>
              <a:xfrm>
                <a:off x="-804333" y="3117829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62" name="Ellipse 261"/>
              <p:cNvSpPr/>
              <p:nvPr/>
            </p:nvSpPr>
            <p:spPr>
              <a:xfrm>
                <a:off x="-523141" y="3225668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63" name="Ellipse 262"/>
              <p:cNvSpPr/>
              <p:nvPr/>
            </p:nvSpPr>
            <p:spPr>
              <a:xfrm>
                <a:off x="-109112" y="3147366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64" name="Ellipse 263"/>
              <p:cNvSpPr/>
              <p:nvPr/>
            </p:nvSpPr>
            <p:spPr>
              <a:xfrm>
                <a:off x="-158002" y="2733645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65" name="Ellipse 264"/>
              <p:cNvSpPr/>
              <p:nvPr/>
            </p:nvSpPr>
            <p:spPr>
              <a:xfrm>
                <a:off x="145560" y="2894015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266" name="Ellipse 265"/>
              <p:cNvSpPr/>
              <p:nvPr/>
            </p:nvSpPr>
            <p:spPr>
              <a:xfrm>
                <a:off x="329416" y="3184601"/>
                <a:ext cx="149721" cy="1557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  <p:sp>
          <p:nvSpPr>
            <p:cNvPr id="274" name="Rechteck 273"/>
            <p:cNvSpPr/>
            <p:nvPr/>
          </p:nvSpPr>
          <p:spPr>
            <a:xfrm>
              <a:off x="3009050" y="3712755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1" name="Rechteck 280"/>
            <p:cNvSpPr/>
            <p:nvPr/>
          </p:nvSpPr>
          <p:spPr>
            <a:xfrm>
              <a:off x="2485478" y="3752142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2506931" y="2518750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6" name="Rechteck 285"/>
            <p:cNvSpPr/>
            <p:nvPr/>
          </p:nvSpPr>
          <p:spPr>
            <a:xfrm>
              <a:off x="3042206" y="4928303"/>
              <a:ext cx="204357" cy="242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283" name="Gekrümmte Verbindung 282"/>
            <p:cNvCxnSpPr>
              <a:stCxn id="57" idx="4"/>
              <a:endCxn id="284" idx="1"/>
            </p:cNvCxnSpPr>
            <p:nvPr/>
          </p:nvCxnSpPr>
          <p:spPr>
            <a:xfrm flipV="1">
              <a:off x="1377001" y="2640223"/>
              <a:ext cx="1129930" cy="2363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krümmte Verbindung 284"/>
            <p:cNvCxnSpPr>
              <a:stCxn id="58" idx="0"/>
              <a:endCxn id="286" idx="1"/>
            </p:cNvCxnSpPr>
            <p:nvPr/>
          </p:nvCxnSpPr>
          <p:spPr>
            <a:xfrm>
              <a:off x="1640000" y="4831938"/>
              <a:ext cx="1402206" cy="21783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krümmte Verbindung 278"/>
            <p:cNvCxnSpPr>
              <a:stCxn id="56" idx="4"/>
              <a:endCxn id="281" idx="1"/>
            </p:cNvCxnSpPr>
            <p:nvPr/>
          </p:nvCxnSpPr>
          <p:spPr>
            <a:xfrm>
              <a:off x="1377000" y="3812121"/>
              <a:ext cx="1108478" cy="6149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uppieren 323"/>
          <p:cNvGrpSpPr/>
          <p:nvPr/>
        </p:nvGrpSpPr>
        <p:grpSpPr>
          <a:xfrm>
            <a:off x="420093" y="2542553"/>
            <a:ext cx="1220758" cy="2562699"/>
            <a:chOff x="420093" y="2542553"/>
            <a:chExt cx="1220758" cy="2562699"/>
          </a:xfrm>
        </p:grpSpPr>
        <p:sp>
          <p:nvSpPr>
            <p:cNvPr id="11" name="Textfeld 10"/>
            <p:cNvSpPr txBox="1"/>
            <p:nvPr/>
          </p:nvSpPr>
          <p:spPr>
            <a:xfrm rot="16200000">
              <a:off x="-39648" y="3441481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de-DE" sz="1200" b="1" smtClean="0">
                  <a:solidFill>
                    <a:schemeClr val="accent4">
                      <a:lumMod val="50000"/>
                    </a:schemeClr>
                  </a:solidFill>
                </a:rPr>
                <a:t>Data Sources</a:t>
              </a:r>
              <a:endParaRPr lang="de-DE" sz="1200" b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6" name="Zylinder 55"/>
            <p:cNvSpPr/>
            <p:nvPr/>
          </p:nvSpPr>
          <p:spPr>
            <a:xfrm>
              <a:off x="851510" y="3478070"/>
              <a:ext cx="525490" cy="66810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57" name="Zylinder 56"/>
            <p:cNvSpPr/>
            <p:nvPr/>
          </p:nvSpPr>
          <p:spPr>
            <a:xfrm>
              <a:off x="851511" y="2542553"/>
              <a:ext cx="525490" cy="66810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58" name="Wolke 57"/>
            <p:cNvSpPr/>
            <p:nvPr/>
          </p:nvSpPr>
          <p:spPr>
            <a:xfrm>
              <a:off x="619065" y="4558623"/>
              <a:ext cx="1021786" cy="546629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</p:spTree>
    <p:extLst>
      <p:ext uri="{BB962C8B-B14F-4D97-AF65-F5344CB8AC3E}">
        <p14:creationId xmlns:p14="http://schemas.microsoft.com/office/powerpoint/2010/main" val="14226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 smtClean="0"/>
              <a:t>Partitioned</a:t>
            </a:r>
            <a:r>
              <a:rPr lang="de-DE" sz="1600" dirty="0" smtClean="0"/>
              <a:t> </a:t>
            </a:r>
            <a:r>
              <a:rPr lang="de-DE" sz="1600" dirty="0" err="1"/>
              <a:t>Directed</a:t>
            </a:r>
            <a:r>
              <a:rPr lang="de-DE" sz="1600" dirty="0"/>
              <a:t> </a:t>
            </a:r>
            <a:r>
              <a:rPr lang="de-DE" sz="1600" dirty="0" err="1"/>
              <a:t>Labeled</a:t>
            </a:r>
            <a:r>
              <a:rPr lang="de-DE" sz="1600" dirty="0"/>
              <a:t> </a:t>
            </a:r>
            <a:r>
              <a:rPr lang="de-DE" sz="1600" dirty="0" err="1"/>
              <a:t>Attributed</a:t>
            </a:r>
            <a:r>
              <a:rPr lang="de-DE" sz="1600" dirty="0"/>
              <a:t> Multigraph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Extended Property Graph Model</a:t>
            </a:r>
            <a:endParaRPr lang="de-DE" sz="20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24" y="1991960"/>
            <a:ext cx="6624918" cy="45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Graph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4" y="1105470"/>
            <a:ext cx="8194313" cy="51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8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1260001" y="1698071"/>
            <a:ext cx="6845984" cy="4462885"/>
          </a:xfrm>
        </p:spPr>
        <p:txBody>
          <a:bodyPr/>
          <a:lstStyle/>
          <a:p>
            <a:r>
              <a:rPr lang="de-DE" dirty="0" err="1" smtClean="0"/>
              <a:t>includes</a:t>
            </a:r>
            <a:r>
              <a:rPr lang="de-DE" dirty="0" smtClean="0"/>
              <a:t>  PGM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collections</a:t>
            </a:r>
            <a:r>
              <a:rPr lang="de-DE" dirty="0" smtClean="0"/>
              <a:t> of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r>
              <a:rPr lang="de-DE" dirty="0" smtClean="0"/>
              <a:t> / </a:t>
            </a:r>
            <a:r>
              <a:rPr lang="de-DE" dirty="0" err="1" smtClean="0"/>
              <a:t>subgraphs</a:t>
            </a:r>
            <a:endParaRPr lang="de-DE" dirty="0" smtClean="0"/>
          </a:p>
          <a:p>
            <a:pPr lvl="1"/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explicitly</a:t>
            </a:r>
            <a:endParaRPr lang="de-DE" dirty="0" smtClean="0"/>
          </a:p>
          <a:p>
            <a:pPr lvl="1"/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/ </a:t>
            </a:r>
            <a:r>
              <a:rPr lang="de-DE" dirty="0" err="1" smtClean="0"/>
              <a:t>operators</a:t>
            </a:r>
            <a:endParaRPr lang="de-DE" dirty="0" smtClean="0"/>
          </a:p>
          <a:p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smtClean="0"/>
              <a:t>powerful </a:t>
            </a:r>
            <a:r>
              <a:rPr lang="de-DE" dirty="0" err="1" smtClean="0"/>
              <a:t>operators</a:t>
            </a:r>
            <a:r>
              <a:rPr lang="de-DE" dirty="0" smtClean="0"/>
              <a:t> on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r>
              <a:rPr lang="de-DE" dirty="0"/>
              <a:t> Graph Analytical Language </a:t>
            </a:r>
            <a:r>
              <a:rPr lang="de-DE" dirty="0" smtClean="0"/>
              <a:t>– </a:t>
            </a:r>
            <a:r>
              <a:rPr lang="de-DE" dirty="0" err="1" smtClean="0"/>
              <a:t>GrALa</a:t>
            </a:r>
            <a:endParaRPr lang="de-DE" dirty="0" smtClean="0"/>
          </a:p>
          <a:p>
            <a:pPr lvl="1"/>
            <a:r>
              <a:rPr lang="de-DE" dirty="0" smtClean="0"/>
              <a:t>domain-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(DSL) </a:t>
            </a:r>
            <a:r>
              <a:rPr lang="de-DE" dirty="0" err="1" smtClean="0"/>
              <a:t>for</a:t>
            </a:r>
            <a:r>
              <a:rPr lang="de-DE" dirty="0" smtClean="0"/>
              <a:t> EPGM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 err="1" smtClean="0"/>
              <a:t>use</a:t>
            </a:r>
            <a:r>
              <a:rPr lang="de-DE" dirty="0" smtClean="0"/>
              <a:t> of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application-specific</a:t>
            </a:r>
            <a:r>
              <a:rPr lang="de-DE" dirty="0" smtClean="0"/>
              <a:t> UDFs</a:t>
            </a:r>
          </a:p>
          <a:p>
            <a:pPr lvl="1"/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mining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endParaRPr lang="de-DE" dirty="0"/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Extended Property Graph Model (EPGM)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3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4"/>
          </p:nvPr>
        </p:nvSpPr>
        <p:spPr>
          <a:xfrm>
            <a:off x="1810257" y="1163249"/>
            <a:ext cx="6233984" cy="666264"/>
          </a:xfrm>
        </p:spPr>
        <p:txBody>
          <a:bodyPr/>
          <a:lstStyle/>
          <a:p>
            <a:endParaRPr lang="en-US"/>
          </a:p>
        </p:txBody>
      </p:sp>
      <p:grpSp>
        <p:nvGrpSpPr>
          <p:cNvPr id="38" name="Gruppieren 37"/>
          <p:cNvGrpSpPr/>
          <p:nvPr/>
        </p:nvGrpSpPr>
        <p:grpSpPr>
          <a:xfrm>
            <a:off x="755576" y="1163249"/>
            <a:ext cx="7644387" cy="746092"/>
            <a:chOff x="755576" y="1093119"/>
            <a:chExt cx="8112968" cy="81622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" name="Rechteck 2"/>
            <p:cNvSpPr/>
            <p:nvPr/>
          </p:nvSpPr>
          <p:spPr>
            <a:xfrm>
              <a:off x="755576" y="1093119"/>
              <a:ext cx="5410864" cy="36004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Operators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755576" y="1549301"/>
              <a:ext cx="2602552" cy="36004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Unary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574152" y="1549301"/>
              <a:ext cx="2592288" cy="36004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Binary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86520" y="1093119"/>
              <a:ext cx="2582024" cy="81622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Algorithms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7279775" y="6299264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 </a:t>
            </a:r>
            <a:r>
              <a:rPr lang="de-DE" dirty="0" err="1" smtClean="0"/>
              <a:t>auxiliary</a:t>
            </a:r>
            <a:endParaRPr lang="en-US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235692" y="2039908"/>
            <a:ext cx="8183690" cy="4628688"/>
            <a:chOff x="149427" y="1705673"/>
            <a:chExt cx="8651225" cy="4752528"/>
          </a:xfrm>
        </p:grpSpPr>
        <p:sp>
          <p:nvSpPr>
            <p:cNvPr id="7" name="Rechteck 6"/>
            <p:cNvSpPr/>
            <p:nvPr/>
          </p:nvSpPr>
          <p:spPr>
            <a:xfrm rot="16200000">
              <a:off x="-899821" y="5048913"/>
              <a:ext cx="2458536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Graph Collection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-750673" y="2605773"/>
              <a:ext cx="216024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Logical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b="1" dirty="0" smtClean="0">
                  <a:solidFill>
                    <a:schemeClr val="tx1"/>
                  </a:solidFill>
                </a:rPr>
                <a:t>Graph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35218" y="1705673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Aggregation</a:t>
              </a:r>
              <a:endParaRPr lang="en-US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35218" y="2078062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Pattern </a:t>
              </a:r>
              <a:r>
                <a:rPr lang="de-DE" dirty="0" err="1" smtClean="0"/>
                <a:t>Matching</a:t>
              </a:r>
              <a:endParaRPr lang="en-US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35218" y="2450451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Transformation</a:t>
              </a:r>
              <a:endParaRPr lang="en-US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35218" y="2822840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Grouping</a:t>
              </a:r>
              <a:endParaRPr lang="en-US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451532" y="2822840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Equality</a:t>
              </a:r>
              <a:endParaRPr lang="en-US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35218" y="3567617"/>
              <a:ext cx="2602552" cy="298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Call *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3451532" y="1705673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Combination</a:t>
              </a:r>
              <a:endParaRPr lang="en-US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3451532" y="2078062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Overlap</a:t>
              </a:r>
              <a:endParaRPr lang="en-US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3451532" y="2450451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Exclusion</a:t>
              </a:r>
              <a:endParaRPr lang="en-US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461796" y="5100313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Equality</a:t>
              </a:r>
              <a:endParaRPr lang="en-US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3461796" y="3999665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Union</a:t>
              </a:r>
              <a:endParaRPr lang="en-US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461796" y="4380233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Intersection</a:t>
              </a:r>
              <a:endParaRPr lang="en-US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3461796" y="4740273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Difference</a:t>
              </a:r>
              <a:endParaRPr lang="en-US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6177572" y="1705673"/>
              <a:ext cx="2602552" cy="2982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Gelly</a:t>
              </a:r>
              <a:r>
                <a:rPr lang="de-DE" dirty="0" smtClean="0"/>
                <a:t> Library</a:t>
              </a:r>
              <a:endParaRPr lang="en-US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177572" y="2078062"/>
              <a:ext cx="2602552" cy="2982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BTG </a:t>
              </a:r>
              <a:r>
                <a:rPr lang="de-DE" dirty="0" err="1" smtClean="0"/>
                <a:t>Extraction</a:t>
              </a:r>
              <a:endParaRPr lang="en-US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198100" y="4009929"/>
              <a:ext cx="2602552" cy="2982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Frequent</a:t>
              </a:r>
              <a:r>
                <a:rPr lang="de-DE" dirty="0" smtClean="0"/>
                <a:t> Subgraphs</a:t>
              </a:r>
              <a:endParaRPr lang="en-US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632956" y="5100313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Limit</a:t>
              </a:r>
              <a:endParaRPr lang="en-US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2956" y="4009929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Selection</a:t>
              </a:r>
              <a:endParaRPr lang="en-US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32956" y="4380233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Distinct</a:t>
              </a:r>
              <a:endParaRPr lang="en-US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32956" y="4740273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Sort</a:t>
              </a:r>
              <a:endParaRPr lang="en-US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632956" y="5460353"/>
              <a:ext cx="2602552" cy="298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Apply</a:t>
              </a:r>
              <a:r>
                <a:rPr lang="de-DE" dirty="0" smtClean="0">
                  <a:solidFill>
                    <a:schemeClr val="tx1"/>
                  </a:solidFill>
                </a:rPr>
                <a:t> *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632956" y="5810129"/>
              <a:ext cx="2602552" cy="298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Reduce</a:t>
              </a:r>
              <a:r>
                <a:rPr lang="de-DE" dirty="0" smtClean="0">
                  <a:solidFill>
                    <a:schemeClr val="tx1"/>
                  </a:solidFill>
                </a:rPr>
                <a:t> *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632956" y="6159905"/>
              <a:ext cx="2602552" cy="298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Call *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6187836" y="2450451"/>
              <a:ext cx="2602552" cy="2982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Adaptive </a:t>
              </a:r>
              <a:r>
                <a:rPr lang="de-DE" dirty="0" err="1" smtClean="0"/>
                <a:t>Partitioning</a:t>
              </a:r>
              <a:endParaRPr lang="en-US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638244" y="3195229"/>
              <a:ext cx="2602552" cy="29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Subgraph</a:t>
              </a:r>
              <a:endParaRPr lang="en-US" dirty="0"/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6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6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5" y="1528371"/>
            <a:ext cx="3806146" cy="4639744"/>
          </a:xfr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 Workflow: </a:t>
            </a:r>
            <a:r>
              <a:rPr lang="de-DE" dirty="0" err="1" smtClean="0"/>
              <a:t>Summarized</a:t>
            </a:r>
            <a:r>
              <a:rPr lang="de-DE" dirty="0" smtClean="0"/>
              <a:t> </a:t>
            </a:r>
            <a:r>
              <a:rPr lang="de-DE" dirty="0" err="1" smtClean="0"/>
              <a:t>communities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065764" y="6255336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http://ldbcouncil.org/</a:t>
            </a:r>
            <a:endParaRPr lang="en-US" sz="11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176464" y="2069173"/>
            <a:ext cx="5076056" cy="2980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Extract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cs typeface="Consolas" panose="020B0609020204030204" pitchFamily="49" charset="0"/>
              </a:rPr>
              <a:t>subgraph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containing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only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i="1" dirty="0" err="1">
                <a:cs typeface="Consolas" panose="020B0609020204030204" pitchFamily="49" charset="0"/>
              </a:rPr>
              <a:t>Persons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and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i="1" dirty="0" err="1">
                <a:cs typeface="Consolas" panose="020B0609020204030204" pitchFamily="49" charset="0"/>
              </a:rPr>
              <a:t>knows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relations</a:t>
            </a:r>
            <a:endParaRPr lang="de-DE" sz="1400" dirty="0"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b="1" dirty="0">
                <a:cs typeface="Consolas" panose="020B0609020204030204" pitchFamily="49" charset="0"/>
              </a:rPr>
              <a:t>Transform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i="1" dirty="0" err="1">
                <a:cs typeface="Consolas" panose="020B0609020204030204" pitchFamily="49" charset="0"/>
              </a:rPr>
              <a:t>Persons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to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necessary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information</a:t>
            </a:r>
            <a:endParaRPr lang="de-DE" sz="1400" dirty="0"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cs typeface="Consolas" panose="020B0609020204030204" pitchFamily="49" charset="0"/>
              </a:rPr>
              <a:t> Find </a:t>
            </a:r>
            <a:r>
              <a:rPr lang="de-DE" sz="1400" dirty="0" err="1">
                <a:cs typeface="Consolas" panose="020B0609020204030204" pitchFamily="49" charset="0"/>
              </a:rPr>
              <a:t>communities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using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b="1" dirty="0">
                <a:cs typeface="Consolas" panose="020B0609020204030204" pitchFamily="49" charset="0"/>
              </a:rPr>
              <a:t>Label Propagation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b="1" dirty="0">
                <a:cs typeface="Consolas" panose="020B0609020204030204" pitchFamily="49" charset="0"/>
              </a:rPr>
              <a:t>Aggregate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vertex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count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for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each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community</a:t>
            </a:r>
            <a:endParaRPr lang="de-DE" sz="1400" dirty="0"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b="1" dirty="0">
                <a:cs typeface="Consolas" panose="020B0609020204030204" pitchFamily="49" charset="0"/>
              </a:rPr>
              <a:t>Select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communities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with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more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than</a:t>
            </a:r>
            <a:r>
              <a:rPr lang="de-DE" sz="1400" dirty="0">
                <a:cs typeface="Consolas" panose="020B0609020204030204" pitchFamily="49" charset="0"/>
              </a:rPr>
              <a:t> 50K </a:t>
            </a:r>
            <a:r>
              <a:rPr lang="de-DE" sz="1400" dirty="0" err="1">
                <a:cs typeface="Consolas" panose="020B0609020204030204" pitchFamily="49" charset="0"/>
              </a:rPr>
              <a:t>users</a:t>
            </a:r>
            <a:endParaRPr lang="de-DE" sz="1400" dirty="0"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b="1" dirty="0">
                <a:cs typeface="Consolas" panose="020B0609020204030204" pitchFamily="49" charset="0"/>
              </a:rPr>
              <a:t>Combine</a:t>
            </a:r>
            <a:r>
              <a:rPr lang="de-DE" sz="1400" dirty="0">
                <a:cs typeface="Consolas" panose="020B0609020204030204" pitchFamily="49" charset="0"/>
              </a:rPr>
              <a:t> large </a:t>
            </a:r>
            <a:r>
              <a:rPr lang="de-DE" sz="1400" dirty="0" err="1">
                <a:cs typeface="Consolas" panose="020B0609020204030204" pitchFamily="49" charset="0"/>
              </a:rPr>
              <a:t>communities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to</a:t>
            </a:r>
            <a:r>
              <a:rPr lang="de-DE" sz="1400" dirty="0">
                <a:cs typeface="Consolas" panose="020B0609020204030204" pitchFamily="49" charset="0"/>
              </a:rPr>
              <a:t> a </a:t>
            </a:r>
            <a:r>
              <a:rPr lang="de-DE" sz="1400" dirty="0" err="1">
                <a:cs typeface="Consolas" panose="020B0609020204030204" pitchFamily="49" charset="0"/>
              </a:rPr>
              <a:t>single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graph</a:t>
            </a:r>
            <a:endParaRPr lang="de-DE" sz="1400" dirty="0"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b="1" dirty="0">
                <a:cs typeface="Consolas" panose="020B0609020204030204" pitchFamily="49" charset="0"/>
              </a:rPr>
              <a:t>Group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graph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by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Persons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i="1" dirty="0" err="1">
                <a:cs typeface="Consolas" panose="020B0609020204030204" pitchFamily="49" charset="0"/>
              </a:rPr>
              <a:t>location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and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i="1" dirty="0" err="1">
                <a:cs typeface="Consolas" panose="020B0609020204030204" pitchFamily="49" charset="0"/>
              </a:rPr>
              <a:t>gender</a:t>
            </a:r>
            <a:endParaRPr lang="de-DE" sz="1400" i="1" dirty="0"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de-DE" sz="1400" i="1" dirty="0">
                <a:cs typeface="Consolas" panose="020B0609020204030204" pitchFamily="49" charset="0"/>
              </a:rPr>
              <a:t> </a:t>
            </a:r>
            <a:r>
              <a:rPr lang="de-DE" sz="1400" b="1" dirty="0">
                <a:cs typeface="Consolas" panose="020B0609020204030204" pitchFamily="49" charset="0"/>
              </a:rPr>
              <a:t>Aggregate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vertex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and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edge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count</a:t>
            </a:r>
            <a:r>
              <a:rPr lang="de-DE" sz="1400" dirty="0">
                <a:cs typeface="Consolas" panose="020B0609020204030204" pitchFamily="49" charset="0"/>
              </a:rPr>
              <a:t> of </a:t>
            </a:r>
            <a:r>
              <a:rPr lang="de-DE" sz="1400" dirty="0" err="1">
                <a:cs typeface="Consolas" panose="020B0609020204030204" pitchFamily="49" charset="0"/>
              </a:rPr>
              <a:t>grouped</a:t>
            </a:r>
            <a:r>
              <a:rPr lang="de-DE" sz="1400" dirty="0">
                <a:cs typeface="Consolas" panose="020B0609020204030204" pitchFamily="49" charset="0"/>
              </a:rPr>
              <a:t> </a:t>
            </a:r>
            <a:r>
              <a:rPr lang="de-DE" sz="1400" dirty="0" err="1">
                <a:cs typeface="Consolas" panose="020B0609020204030204" pitchFamily="49" charset="0"/>
              </a:rPr>
              <a:t>graph</a:t>
            </a:r>
            <a:endParaRPr lang="de-DE" sz="1400" dirty="0"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de-DE" sz="1400" dirty="0">
              <a:cs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1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74" y="3074894"/>
            <a:ext cx="3853916" cy="3121704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/>
              <a:t>valuation of existing web-based graph-visualization frameworks:</a:t>
            </a:r>
          </a:p>
          <a:p>
            <a:pPr lvl="1"/>
            <a:r>
              <a:rPr lang="de-DE" dirty="0"/>
              <a:t>implementing poc - what runs and what not</a:t>
            </a:r>
          </a:p>
          <a:p>
            <a:pPr lvl="1"/>
            <a:r>
              <a:rPr lang="de-DE" dirty="0"/>
              <a:t>where is extension needed</a:t>
            </a:r>
          </a:p>
          <a:p>
            <a:pPr lvl="1"/>
            <a:r>
              <a:rPr lang="de-DE" dirty="0"/>
              <a:t>development of simple extensions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Visualization Requirements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414C13A-16BB-42B5-B5F7-8971A7358FC9}" type="slidenum">
              <a:rPr lang="de-DE" smtClean="0"/>
              <a:pPr algn="r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65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565656"/>
      </a:dk1>
      <a:lt1>
        <a:srgbClr val="FFFFFF"/>
      </a:lt1>
      <a:dk2>
        <a:srgbClr val="868786"/>
      </a:dk2>
      <a:lt2>
        <a:srgbClr val="FFFFFF"/>
      </a:lt2>
      <a:accent1>
        <a:srgbClr val="0074AC"/>
      </a:accent1>
      <a:accent2>
        <a:srgbClr val="4DAF2E"/>
      </a:accent2>
      <a:accent3>
        <a:srgbClr val="7A7A7A"/>
      </a:accent3>
      <a:accent4>
        <a:srgbClr val="EB9723"/>
      </a:accent4>
      <a:accent5>
        <a:srgbClr val="E3E3E3"/>
      </a:accent5>
      <a:accent6>
        <a:srgbClr val="565656"/>
      </a:accent6>
      <a:hlink>
        <a:srgbClr val="00698C"/>
      </a:hlink>
      <a:folHlink>
        <a:srgbClr val="86878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ScDS_ppt-Vorlage_20140912_E3_Schrift</Template>
  <TotalTime>0</TotalTime>
  <Words>633</Words>
  <Application>Microsoft Macintosh PowerPoint</Application>
  <PresentationFormat>Bildschirmpräsentation (4:3)</PresentationFormat>
  <Paragraphs>144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8" baseType="lpstr">
      <vt:lpstr>Calibri</vt:lpstr>
      <vt:lpstr>Consolas</vt:lpstr>
      <vt:lpstr>Corbel</vt:lpstr>
      <vt:lpstr>Corbel Bold</vt:lpstr>
      <vt:lpstr>Dax-Light</vt:lpstr>
      <vt:lpstr>Dax-Regular</vt:lpstr>
      <vt:lpstr>Open Sans</vt:lpstr>
      <vt:lpstr>Open Sans Light</vt:lpstr>
      <vt:lpstr>Symbol</vt:lpstr>
      <vt:lpstr>Wingdings</vt:lpstr>
      <vt:lpstr>ヒラギノ角ゴ Pro W3</vt:lpstr>
      <vt:lpstr>Arial</vt:lpstr>
      <vt:lpstr>Office-Design</vt:lpstr>
      <vt:lpstr>Use Case: Graph-based business Intelligence</vt:lpstr>
      <vt:lpstr>End-to-end Graph Analytics</vt:lpstr>
      <vt:lpstr>Data integration and Analysis workflow</vt:lpstr>
      <vt:lpstr>Extended Property Graph Model</vt:lpstr>
      <vt:lpstr>Sample Graph</vt:lpstr>
      <vt:lpstr>Extended Property Graph Model (EPGM)</vt:lpstr>
      <vt:lpstr>PowerPoint-Präsentation</vt:lpstr>
      <vt:lpstr>Test Workflow: Summarized communities</vt:lpstr>
      <vt:lpstr>Visualization Requirements</vt:lpstr>
      <vt:lpstr>PowerPoint-Präsentation</vt:lpstr>
      <vt:lpstr>Cytoscape</vt:lpstr>
      <vt:lpstr>Cytoscape – Inital Eval</vt:lpstr>
      <vt:lpstr>Bsp: Cose Bilkent</vt:lpstr>
      <vt:lpstr>FURTHER Needs</vt:lpstr>
      <vt:lpstr>Beispiel – Transaktional Graphs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Beispielüberschrift</dc:title>
  <dc:creator>Erhard Rahm</dc:creator>
  <cp:keywords/>
  <cp:lastModifiedBy>Eric Peukert</cp:lastModifiedBy>
  <cp:revision>177</cp:revision>
  <dcterms:created xsi:type="dcterms:W3CDTF">2014-09-18T16:13:18Z</dcterms:created>
  <dcterms:modified xsi:type="dcterms:W3CDTF">2017-01-16T15:06:42Z</dcterms:modified>
</cp:coreProperties>
</file>