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9" r:id="rId6"/>
    <p:sldId id="262" r:id="rId7"/>
    <p:sldId id="328" r:id="rId8"/>
    <p:sldId id="329" r:id="rId9"/>
    <p:sldId id="335" r:id="rId10"/>
    <p:sldId id="331" r:id="rId11"/>
    <p:sldId id="332" r:id="rId12"/>
    <p:sldId id="333" r:id="rId13"/>
    <p:sldId id="334" r:id="rId14"/>
    <p:sldId id="269" r:id="rId15"/>
    <p:sldId id="270" r:id="rId16"/>
    <p:sldId id="271" r:id="rId17"/>
    <p:sldId id="272" r:id="rId18"/>
    <p:sldId id="273" r:id="rId19"/>
    <p:sldId id="274" r:id="rId20"/>
    <p:sldId id="318" r:id="rId21"/>
    <p:sldId id="330" r:id="rId22"/>
    <p:sldId id="327" r:id="rId23"/>
    <p:sldId id="287"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0D07869-2C0C-425A-B5DC-AE5FFED9F5CF}">
          <p14:sldIdLst>
            <p14:sldId id="256"/>
            <p14:sldId id="257"/>
            <p14:sldId id="258"/>
            <p14:sldId id="259"/>
            <p14:sldId id="289"/>
            <p14:sldId id="262"/>
            <p14:sldId id="328"/>
            <p14:sldId id="329"/>
            <p14:sldId id="335"/>
            <p14:sldId id="331"/>
            <p14:sldId id="332"/>
            <p14:sldId id="333"/>
            <p14:sldId id="334"/>
            <p14:sldId id="269"/>
            <p14:sldId id="270"/>
            <p14:sldId id="271"/>
            <p14:sldId id="272"/>
            <p14:sldId id="273"/>
            <p14:sldId id="274"/>
            <p14:sldId id="318"/>
            <p14:sldId id="330"/>
            <p14:sldId id="327"/>
            <p14:sldId id="287"/>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3939" autoAdjust="0"/>
  </p:normalViewPr>
  <p:slideViewPr>
    <p:cSldViewPr>
      <p:cViewPr varScale="1">
        <p:scale>
          <a:sx n="110" d="100"/>
          <a:sy n="110" d="100"/>
        </p:scale>
        <p:origin x="10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5493DC26-6420-457B-B08B-92E17CC87230}" type="datetimeFigureOut">
              <a:rPr lang="en-IN" smtClean="0"/>
              <a:t>17-08-2024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7D25D8F9-2702-42E4-A9AE-5E6E1A4B1E3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93DC26-6420-457B-B08B-92E17CC8723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5D8F9-2702-42E4-A9AE-5E6E1A4B1E3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93DC26-6420-457B-B08B-92E17CC8723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5D8F9-2702-42E4-A9AE-5E6E1A4B1E3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93DC26-6420-457B-B08B-92E17CC8723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5D8F9-2702-42E4-A9AE-5E6E1A4B1E3F}"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93DC26-6420-457B-B08B-92E17CC8723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5D8F9-2702-42E4-A9AE-5E6E1A4B1E3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93DC26-6420-457B-B08B-92E17CC87230}"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5D8F9-2702-42E4-A9AE-5E6E1A4B1E3F}"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93DC26-6420-457B-B08B-92E17CC87230}"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5D8F9-2702-42E4-A9AE-5E6E1A4B1E3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3DC26-6420-457B-B08B-92E17CC87230}"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5D8F9-2702-42E4-A9AE-5E6E1A4B1E3F}"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3DC26-6420-457B-B08B-92E17CC87230}"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5D8F9-2702-42E4-A9AE-5E6E1A4B1E3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93DC26-6420-457B-B08B-92E17CC87230}"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5D8F9-2702-42E4-A9AE-5E6E1A4B1E3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5493DC26-6420-457B-B08B-92E17CC87230}" type="datetimeFigureOut">
              <a:rPr lang="en-IN" smtClean="0"/>
              <a:t>17-08-2024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25D8F9-2702-42E4-A9AE-5E6E1A4B1E3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493DC26-6420-457B-B08B-92E17CC87230}" type="datetimeFigureOut">
              <a:rPr lang="en-IN" smtClean="0"/>
              <a:t>17-08-2024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7D25D8F9-2702-42E4-A9AE-5E6E1A4B1E3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5867"/>
            <a:ext cx="7776864" cy="1022893"/>
          </a:xfrm>
          <a:blipFill>
            <a:blip r:embed="rId2"/>
            <a:tile tx="0" ty="0" sx="100000" sy="100000" flip="none" algn="tl"/>
          </a:blipFill>
        </p:spPr>
        <p:txBody>
          <a:bodyPr/>
          <a:lstStyle/>
          <a:p>
            <a:pPr algn="ctr"/>
            <a:r>
              <a:rPr lang="en-IN" dirty="0">
                <a:solidFill>
                  <a:srgbClr val="7030A0"/>
                </a:solidFill>
                <a:latin typeface="Bell MT" panose="02020503060305020303" pitchFamily="18" charset="0"/>
              </a:rPr>
              <a:t>MASK DETECTION</a:t>
            </a:r>
          </a:p>
        </p:txBody>
      </p:sp>
      <p:sp>
        <p:nvSpPr>
          <p:cNvPr id="3" name="Subtitle 2"/>
          <p:cNvSpPr>
            <a:spLocks noGrp="1"/>
          </p:cNvSpPr>
          <p:nvPr>
            <p:ph type="subTitle" idx="1"/>
          </p:nvPr>
        </p:nvSpPr>
        <p:spPr>
          <a:xfrm>
            <a:off x="143508" y="1368402"/>
            <a:ext cx="8856984" cy="4580878"/>
          </a:xfrm>
        </p:spPr>
        <p:txBody>
          <a:bodyPr>
            <a:normAutofit/>
          </a:bodyPr>
          <a:lstStyle/>
          <a:p>
            <a:pPr algn="ctr"/>
            <a:r>
              <a:rPr lang="en-IN" sz="2800" dirty="0">
                <a:solidFill>
                  <a:schemeClr val="accent2"/>
                </a:solidFill>
                <a:latin typeface="Bell MT" panose="02020503060305020303" pitchFamily="18" charset="0"/>
                <a:cs typeface="Calibri" panose="020F0502020204030204" pitchFamily="34" charset="0"/>
              </a:rPr>
              <a:t>A  Project Presentation by</a:t>
            </a:r>
            <a:r>
              <a:rPr lang="en-IN" sz="2000" dirty="0">
                <a:solidFill>
                  <a:schemeClr val="accent2"/>
                </a:solidFill>
                <a:latin typeface="Calibri" panose="020F0502020204030204" pitchFamily="34" charset="0"/>
                <a:cs typeface="Calibri" panose="020F0502020204030204" pitchFamily="34" charset="0"/>
              </a:rPr>
              <a:t>: </a:t>
            </a:r>
            <a:r>
              <a:rPr lang="en-IN" sz="2000" dirty="0">
                <a:solidFill>
                  <a:schemeClr val="bg2">
                    <a:lumMod val="75000"/>
                  </a:schemeClr>
                </a:solidFill>
                <a:latin typeface="Calibri" panose="020F0502020204030204" pitchFamily="34" charset="0"/>
                <a:cs typeface="Calibri" panose="020F0502020204030204" pitchFamily="34" charset="0"/>
              </a:rPr>
              <a:t>- </a:t>
            </a:r>
          </a:p>
          <a:p>
            <a:pPr algn="ctr"/>
            <a:endParaRPr lang="en-IN" sz="2000" dirty="0">
              <a:solidFill>
                <a:schemeClr val="tx2">
                  <a:lumMod val="50000"/>
                </a:schemeClr>
              </a:solidFill>
              <a:latin typeface="Calibri" panose="020F0502020204030204" pitchFamily="34" charset="0"/>
              <a:cs typeface="Calibri" panose="020F0502020204030204" pitchFamily="34" charset="0"/>
            </a:endParaRPr>
          </a:p>
          <a:p>
            <a:pPr algn="ctr"/>
            <a:r>
              <a:rPr lang="en-IN" sz="1800" dirty="0">
                <a:solidFill>
                  <a:srgbClr val="002060"/>
                </a:solidFill>
                <a:cs typeface="Calibri" panose="020F0502020204030204" pitchFamily="34" charset="0"/>
              </a:rPr>
              <a:t>Dattatraya Deb</a:t>
            </a:r>
          </a:p>
          <a:p>
            <a:pPr algn="ctr"/>
            <a:r>
              <a:rPr lang="en-IN" sz="1800" dirty="0">
                <a:solidFill>
                  <a:srgbClr val="002060"/>
                </a:solidFill>
                <a:cs typeface="Calibri" panose="020F0502020204030204" pitchFamily="34" charset="0"/>
              </a:rPr>
              <a:t>Govind Yadav</a:t>
            </a:r>
          </a:p>
          <a:p>
            <a:pPr algn="ctr"/>
            <a:endParaRPr lang="en-IN" sz="1800" dirty="0">
              <a:solidFill>
                <a:srgbClr val="C00000"/>
              </a:solidFill>
              <a:latin typeface="+mj-lt"/>
              <a:cs typeface="Calibri" panose="020F0502020204030204" pitchFamily="34" charset="0"/>
            </a:endParaRPr>
          </a:p>
          <a:p>
            <a:pPr algn="ctr"/>
            <a:r>
              <a:rPr lang="en-IN" sz="1800" dirty="0">
                <a:solidFill>
                  <a:srgbClr val="002060"/>
                </a:solidFill>
                <a:latin typeface="Calibri" panose="020F0502020204030204" pitchFamily="34" charset="0"/>
                <a:cs typeface="Calibri" panose="020F0502020204030204" pitchFamily="34" charset="0"/>
              </a:rPr>
              <a:t>Under the Guidance of</a:t>
            </a:r>
          </a:p>
          <a:p>
            <a:pPr algn="ctr"/>
            <a:r>
              <a:rPr lang="en-IN" sz="2000" b="1" dirty="0">
                <a:solidFill>
                  <a:schemeClr val="accent6">
                    <a:lumMod val="75000"/>
                  </a:schemeClr>
                </a:solidFill>
                <a:latin typeface="Arial" panose="020B0604020202020204" pitchFamily="34" charset="0"/>
                <a:cs typeface="Arial" panose="020B0604020202020204" pitchFamily="34" charset="0"/>
              </a:rPr>
              <a:t>Prof. Suresh Chandra Moharana</a:t>
            </a:r>
          </a:p>
          <a:p>
            <a:pPr algn="ctr"/>
            <a:endParaRPr lang="en-IN" sz="2000" dirty="0">
              <a:solidFill>
                <a:schemeClr val="accent1">
                  <a:lumMod val="50000"/>
                </a:schemeClr>
              </a:solidFill>
              <a:latin typeface="Calibri" panose="020F0502020204030204" pitchFamily="34" charset="0"/>
              <a:cs typeface="Calibri" panose="020F0502020204030204" pitchFamily="34" charset="0"/>
            </a:endParaRPr>
          </a:p>
          <a:p>
            <a:pPr algn="ctr"/>
            <a:r>
              <a:rPr lang="en-IN" sz="2000" b="1" dirty="0">
                <a:solidFill>
                  <a:schemeClr val="accent5">
                    <a:lumMod val="50000"/>
                  </a:schemeClr>
                </a:solidFill>
                <a:latin typeface="Californian FB" panose="0207040306080B030204" pitchFamily="18" charset="0"/>
                <a:cs typeface="Calibri" panose="020F0502020204030204" pitchFamily="34" charset="0"/>
              </a:rPr>
              <a:t>School of Computer Engineering</a:t>
            </a:r>
          </a:p>
          <a:p>
            <a:pPr algn="ctr"/>
            <a:r>
              <a:rPr lang="en-IN" sz="2000" b="1" dirty="0">
                <a:solidFill>
                  <a:srgbClr val="00B050"/>
                </a:solidFill>
                <a:latin typeface="Californian FB" panose="0207040306080B030204" pitchFamily="18" charset="0"/>
                <a:cs typeface="Calibri" panose="020F0502020204030204" pitchFamily="34" charset="0"/>
              </a:rPr>
              <a:t>KIIT Deemed to be University, Bhubaneswar, Odisha- 751024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96F1C-16C8-4D6C-A940-AD25B2A07D95}"/>
              </a:ext>
            </a:extLst>
          </p:cNvPr>
          <p:cNvSpPr>
            <a:spLocks noGrp="1"/>
          </p:cNvSpPr>
          <p:nvPr>
            <p:ph idx="1"/>
          </p:nvPr>
        </p:nvSpPr>
        <p:spPr>
          <a:xfrm>
            <a:off x="367342" y="812850"/>
            <a:ext cx="8597146" cy="5640485"/>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collected RAW data was passed through: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Stage 1 (Face Detector) and the Intermediate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Processing Block of the architecture.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 was carried out to ensure that the distribution  and  nature  of  training  data  for Stage 2 match the expected input for Stage 2 during the final deployment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D81DF879-A084-4C17-9B96-A9337179C816}"/>
              </a:ext>
            </a:extLst>
          </p:cNvPr>
          <p:cNvSpPr>
            <a:spLocks noGrp="1"/>
          </p:cNvSpPr>
          <p:nvPr>
            <p:ph type="title"/>
          </p:nvPr>
        </p:nvSpPr>
        <p:spPr>
          <a:xfrm>
            <a:off x="352535" y="65922"/>
            <a:ext cx="8147248" cy="914806"/>
          </a:xfrm>
        </p:spPr>
        <p:txBody>
          <a:bodyPr/>
          <a:lstStyle/>
          <a:p>
            <a:pPr algn="ctr"/>
            <a:r>
              <a:rPr lang="en-IN" u="sng" dirty="0"/>
              <a:t>Working</a:t>
            </a:r>
          </a:p>
        </p:txBody>
      </p:sp>
      <p:pic>
        <p:nvPicPr>
          <p:cNvPr id="10" name="Picture 9">
            <a:extLst>
              <a:ext uri="{FF2B5EF4-FFF2-40B4-BE49-F238E27FC236}">
                <a16:creationId xmlns:a16="http://schemas.microsoft.com/office/drawing/2014/main" id="{27CEE77A-990A-441F-84BA-58C047C2F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764784"/>
            <a:ext cx="3960440" cy="3904576"/>
          </a:xfrm>
          <a:prstGeom prst="rect">
            <a:avLst/>
          </a:prstGeom>
        </p:spPr>
      </p:pic>
    </p:spTree>
    <p:extLst>
      <p:ext uri="{BB962C8B-B14F-4D97-AF65-F5344CB8AC3E}">
        <p14:creationId xmlns:p14="http://schemas.microsoft.com/office/powerpoint/2010/main" val="71300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08F5A1-A491-4D54-9347-1D3C8B99AB55}"/>
              </a:ext>
            </a:extLst>
          </p:cNvPr>
          <p:cNvSpPr>
            <a:spLocks noGrp="1"/>
          </p:cNvSpPr>
          <p:nvPr>
            <p:ph type="title"/>
          </p:nvPr>
        </p:nvSpPr>
        <p:spPr>
          <a:xfrm>
            <a:off x="251520" y="116632"/>
            <a:ext cx="4032448" cy="432047"/>
          </a:xfrm>
        </p:spPr>
        <p:txBody>
          <a:bodyPr>
            <a:normAutofit fontScale="90000"/>
          </a:bodyPr>
          <a:lstStyle/>
          <a:p>
            <a:r>
              <a:rPr lang="en-IN" dirty="0" err="1"/>
              <a:t>Contd</a:t>
            </a:r>
            <a:r>
              <a:rPr lang="en-IN" dirty="0"/>
              <a:t>…(Stage 2) </a:t>
            </a:r>
          </a:p>
        </p:txBody>
      </p:sp>
      <p:pic>
        <p:nvPicPr>
          <p:cNvPr id="4" name="Content Placeholder 3">
            <a:extLst>
              <a:ext uri="{FF2B5EF4-FFF2-40B4-BE49-F238E27FC236}">
                <a16:creationId xmlns:a16="http://schemas.microsoft.com/office/drawing/2014/main" id="{99E33DEB-FBC6-4EED-A641-142CF05D4EF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548680"/>
            <a:ext cx="8229600" cy="1995719"/>
          </a:xfrm>
          <a:prstGeom prst="rect">
            <a:avLst/>
          </a:prstGeom>
          <a:noFill/>
          <a:ln>
            <a:noFill/>
          </a:ln>
        </p:spPr>
      </p:pic>
      <p:sp>
        <p:nvSpPr>
          <p:cNvPr id="5" name="TextBox 4">
            <a:extLst>
              <a:ext uri="{FF2B5EF4-FFF2-40B4-BE49-F238E27FC236}">
                <a16:creationId xmlns:a16="http://schemas.microsoft.com/office/drawing/2014/main" id="{3A8AC136-61D4-4DE2-B37B-66E2852C16C9}"/>
              </a:ext>
            </a:extLst>
          </p:cNvPr>
          <p:cNvSpPr txBox="1"/>
          <p:nvPr/>
        </p:nvSpPr>
        <p:spPr>
          <a:xfrm>
            <a:off x="467544" y="2735927"/>
            <a:ext cx="8280920" cy="3261149"/>
          </a:xfrm>
          <a:prstGeom prst="rect">
            <a:avLst/>
          </a:prstGeom>
          <a:noFill/>
        </p:spPr>
        <p:txBody>
          <a:bodyPr wrap="square" rtlCol="0">
            <a:spAutoFit/>
          </a:bodyPr>
          <a:lstStyle/>
          <a:p>
            <a:pPr marL="285750" indent="-285750">
              <a:lnSpc>
                <a:spcPct val="107000"/>
              </a:lnSpc>
              <a:spcAft>
                <a:spcPts val="800"/>
              </a:spcAft>
              <a:buFont typeface="Courier New" panose="02070309020205020404" pitchFamily="49" charset="0"/>
              <a:buChar char="o"/>
            </a:pPr>
            <a:r>
              <a:rPr lang="en-IN" sz="1800" dirty="0">
                <a:effectLst/>
                <a:ea typeface="Calibri" panose="020F0502020204030204" pitchFamily="34" charset="0"/>
                <a:cs typeface="Times New Roman" panose="02020603050405020304" pitchFamily="18" charset="0"/>
              </a:rPr>
              <a:t>For the second stage, three CNN classifiers were trained for classifying images as masked or unmasked. The models were trained using the </a:t>
            </a:r>
            <a:r>
              <a:rPr lang="en-IN" sz="1800" dirty="0" err="1">
                <a:effectLst/>
                <a:ea typeface="Calibri" panose="020F0502020204030204" pitchFamily="34" charset="0"/>
                <a:cs typeface="Times New Roman" panose="02020603050405020304" pitchFamily="18" charset="0"/>
              </a:rPr>
              <a:t>Keras</a:t>
            </a:r>
            <a:r>
              <a:rPr lang="en-IN" sz="1800" dirty="0">
                <a:effectLst/>
                <a:ea typeface="Calibri" panose="020F0502020204030204" pitchFamily="34" charset="0"/>
                <a:cs typeface="Times New Roman" panose="02020603050405020304" pitchFamily="18" charset="0"/>
              </a:rPr>
              <a:t> framework.</a:t>
            </a:r>
          </a:p>
          <a:p>
            <a:pPr marL="285750" indent="-285750">
              <a:lnSpc>
                <a:spcPct val="107000"/>
              </a:lnSpc>
              <a:spcAft>
                <a:spcPts val="800"/>
              </a:spcAft>
              <a:buFont typeface="Courier New" panose="02070309020205020404" pitchFamily="49" charset="0"/>
              <a:buChar char="o"/>
            </a:pPr>
            <a:r>
              <a:rPr lang="en-IN" sz="1800" dirty="0">
                <a:effectLst/>
                <a:ea typeface="Calibri" panose="020F0502020204030204" pitchFamily="34" charset="0"/>
                <a:cs typeface="Times New Roman" panose="02020603050405020304" pitchFamily="18" charset="0"/>
              </a:rPr>
              <a:t>Data augmentation was performed using the </a:t>
            </a:r>
            <a:r>
              <a:rPr lang="en-IN" sz="1800" dirty="0" err="1">
                <a:effectLst/>
                <a:ea typeface="Calibri" panose="020F0502020204030204" pitchFamily="34" charset="0"/>
                <a:cs typeface="Times New Roman" panose="02020603050405020304" pitchFamily="18" charset="0"/>
              </a:rPr>
              <a:t>ImageDataGenerator</a:t>
            </a:r>
            <a:r>
              <a:rPr lang="en-IN" sz="1800" dirty="0">
                <a:effectLst/>
                <a:ea typeface="Calibri" panose="020F0502020204030204" pitchFamily="34" charset="0"/>
                <a:cs typeface="Times New Roman" panose="02020603050405020304" pitchFamily="18" charset="0"/>
              </a:rPr>
              <a:t> class in </a:t>
            </a:r>
            <a:r>
              <a:rPr lang="en-IN" sz="1800" dirty="0" err="1">
                <a:effectLst/>
                <a:ea typeface="Calibri" panose="020F0502020204030204" pitchFamily="34" charset="0"/>
                <a:cs typeface="Times New Roman" panose="02020603050405020304" pitchFamily="18" charset="0"/>
              </a:rPr>
              <a:t>Keras</a:t>
            </a:r>
            <a:r>
              <a:rPr lang="en-IN" sz="1800" dirty="0">
                <a:effectLst/>
                <a:ea typeface="Calibri" panose="020F0502020204030204" pitchFamily="34" charset="0"/>
                <a:cs typeface="Times New Roman" panose="02020603050405020304" pitchFamily="18" charset="0"/>
              </a:rPr>
              <a:t>. The input image size was set as 100X100. We Selected an initial learning rate of  0.001.</a:t>
            </a:r>
          </a:p>
          <a:p>
            <a:pPr marL="285750" indent="-285750">
              <a:lnSpc>
                <a:spcPct val="107000"/>
              </a:lnSpc>
              <a:spcAft>
                <a:spcPts val="800"/>
              </a:spcAft>
              <a:buFont typeface="Courier New" panose="02070309020205020404" pitchFamily="49" charset="0"/>
              <a:buChar char="o"/>
            </a:pPr>
            <a:r>
              <a:rPr lang="en-IN" sz="1800" dirty="0">
                <a:effectLst/>
                <a:ea typeface="Calibri" panose="020F0502020204030204" pitchFamily="34" charset="0"/>
                <a:cs typeface="Times New Roman" panose="02020603050405020304" pitchFamily="18" charset="0"/>
              </a:rPr>
              <a:t>Besides this, the training process included checkpointing the weights for best loss, reducing the learning rate on the plateau, and early stopping. Each model was trained for the dataset and the lowest  validation loss was selected.</a:t>
            </a:r>
          </a:p>
        </p:txBody>
      </p:sp>
    </p:spTree>
    <p:extLst>
      <p:ext uri="{BB962C8B-B14F-4D97-AF65-F5344CB8AC3E}">
        <p14:creationId xmlns:p14="http://schemas.microsoft.com/office/powerpoint/2010/main" val="77278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08F5A1-A491-4D54-9347-1D3C8B99AB55}"/>
              </a:ext>
            </a:extLst>
          </p:cNvPr>
          <p:cNvSpPr>
            <a:spLocks noGrp="1"/>
          </p:cNvSpPr>
          <p:nvPr>
            <p:ph type="title"/>
          </p:nvPr>
        </p:nvSpPr>
        <p:spPr>
          <a:xfrm>
            <a:off x="251520" y="116633"/>
            <a:ext cx="3456384" cy="360040"/>
          </a:xfrm>
        </p:spPr>
        <p:txBody>
          <a:bodyPr>
            <a:normAutofit fontScale="90000"/>
          </a:bodyPr>
          <a:lstStyle/>
          <a:p>
            <a:r>
              <a:rPr lang="en-IN" dirty="0" err="1"/>
              <a:t>Contd</a:t>
            </a:r>
            <a:r>
              <a:rPr lang="en-IN" dirty="0"/>
              <a:t>…</a:t>
            </a:r>
          </a:p>
        </p:txBody>
      </p:sp>
      <p:sp>
        <p:nvSpPr>
          <p:cNvPr id="5" name="TextBox 4">
            <a:extLst>
              <a:ext uri="{FF2B5EF4-FFF2-40B4-BE49-F238E27FC236}">
                <a16:creationId xmlns:a16="http://schemas.microsoft.com/office/drawing/2014/main" id="{3A8AC136-61D4-4DE2-B37B-66E2852C16C9}"/>
              </a:ext>
            </a:extLst>
          </p:cNvPr>
          <p:cNvSpPr txBox="1"/>
          <p:nvPr/>
        </p:nvSpPr>
        <p:spPr>
          <a:xfrm>
            <a:off x="431540" y="2852936"/>
            <a:ext cx="8280920" cy="952312"/>
          </a:xfrm>
          <a:prstGeom prst="rect">
            <a:avLst/>
          </a:prstGeom>
          <a:noFill/>
        </p:spPr>
        <p:txBody>
          <a:bodyPr wrap="square" rtlCol="0">
            <a:spAutoFit/>
          </a:bodyPr>
          <a:lstStyle/>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Stage 3</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C460864-8958-4B9F-B602-D9DB30944B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942" y="717978"/>
            <a:ext cx="7786474" cy="2134958"/>
          </a:xfrm>
          <a:prstGeom prst="rect">
            <a:avLst/>
          </a:prstGeom>
          <a:noFill/>
          <a:ln>
            <a:noFill/>
          </a:ln>
        </p:spPr>
      </p:pic>
      <p:pic>
        <p:nvPicPr>
          <p:cNvPr id="8" name="Picture 7">
            <a:extLst>
              <a:ext uri="{FF2B5EF4-FFF2-40B4-BE49-F238E27FC236}">
                <a16:creationId xmlns:a16="http://schemas.microsoft.com/office/drawing/2014/main" id="{CCB16E2F-A068-43D0-8E4A-18BA3D525CD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226" y="3338220"/>
            <a:ext cx="7786474" cy="2664296"/>
          </a:xfrm>
          <a:prstGeom prst="rect">
            <a:avLst/>
          </a:prstGeom>
          <a:noFill/>
          <a:ln>
            <a:noFill/>
          </a:ln>
        </p:spPr>
      </p:pic>
    </p:spTree>
    <p:extLst>
      <p:ext uri="{BB962C8B-B14F-4D97-AF65-F5344CB8AC3E}">
        <p14:creationId xmlns:p14="http://schemas.microsoft.com/office/powerpoint/2010/main" val="371433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F42A9A-E8A8-47CB-98CE-9313271500AC}"/>
              </a:ext>
            </a:extLst>
          </p:cNvPr>
          <p:cNvSpPr>
            <a:spLocks noGrp="1"/>
          </p:cNvSpPr>
          <p:nvPr>
            <p:ph idx="1"/>
          </p:nvPr>
        </p:nvSpPr>
        <p:spPr>
          <a:xfrm>
            <a:off x="251520" y="1052737"/>
            <a:ext cx="8712968" cy="4824536"/>
          </a:xfrm>
        </p:spPr>
        <p:txBody>
          <a:bodyPr/>
          <a:lstStyle/>
          <a:p>
            <a:pPr>
              <a:lnSpc>
                <a:spcPct val="107000"/>
              </a:lnSpc>
              <a:spcAft>
                <a:spcPts val="800"/>
              </a:spcAft>
            </a:pPr>
            <a:r>
              <a:rPr lang="en-IN" sz="1800" dirty="0">
                <a:effectLst/>
                <a:ea typeface="Calibri" panose="020F0502020204030204" pitchFamily="34" charset="0"/>
                <a:cs typeface="Times New Roman" panose="02020603050405020304" pitchFamily="18" charset="0"/>
              </a:rPr>
              <a:t>Combining all the components of our architecture, we thus get a highly accurate and robust Face Mask Detection System.</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Retina Face was selected as our Face Detector in Stage 1, while the CNN based model was selected as our Face Mask. Classifier in Stage 2. The resultant system exhibits high performance and has the capability to detect face masks in images with mask faces over a wide range of angles.</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Until now, we have seen that our system shows high performance over images,</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Overcoming most of the issues commonly faced in object detection in images. For real-world scenarios, it is beneficial that the detection system to work well over video feeds as well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5605BD2-A645-4A25-B9AD-3A1986A5F610}"/>
              </a:ext>
            </a:extLst>
          </p:cNvPr>
          <p:cNvSpPr>
            <a:spLocks noGrp="1"/>
          </p:cNvSpPr>
          <p:nvPr>
            <p:ph type="title"/>
          </p:nvPr>
        </p:nvSpPr>
        <p:spPr>
          <a:xfrm>
            <a:off x="107504" y="116632"/>
            <a:ext cx="8229600" cy="634082"/>
          </a:xfrm>
        </p:spPr>
        <p:txBody>
          <a:bodyPr>
            <a:normAutofit fontScale="90000"/>
          </a:bodyPr>
          <a:lstStyle/>
          <a:p>
            <a:r>
              <a:rPr lang="en-IN" dirty="0"/>
              <a:t>Contd..</a:t>
            </a:r>
          </a:p>
        </p:txBody>
      </p:sp>
    </p:spTree>
    <p:extLst>
      <p:ext uri="{BB962C8B-B14F-4D97-AF65-F5344CB8AC3E}">
        <p14:creationId xmlns:p14="http://schemas.microsoft.com/office/powerpoint/2010/main" val="400718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D6AA468-BF73-4107-9C46-8277A81FB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4398222"/>
          </a:xfrm>
        </p:spPr>
      </p:pic>
      <p:sp>
        <p:nvSpPr>
          <p:cNvPr id="3" name="Title 2"/>
          <p:cNvSpPr>
            <a:spLocks noGrp="1"/>
          </p:cNvSpPr>
          <p:nvPr>
            <p:ph type="title"/>
          </p:nvPr>
        </p:nvSpPr>
        <p:spPr/>
        <p:txBody>
          <a:bodyPr>
            <a:normAutofit fontScale="90000"/>
          </a:bodyPr>
          <a:lstStyle/>
          <a:p>
            <a:pPr algn="ctr"/>
            <a:r>
              <a:rPr lang="en-US" altLang="en-IN" dirty="0"/>
              <a:t>IMPLEMENTATION:</a:t>
            </a:r>
            <a:br>
              <a:rPr lang="en-US" altLang="en-IN" dirty="0"/>
            </a:br>
            <a:r>
              <a:rPr lang="en-US" altLang="en-IN" sz="3100" dirty="0"/>
              <a:t>Data Preprocessing</a:t>
            </a:r>
            <a:endParaRPr lang="en-US" alt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r>
              <a:rPr lang="en-US"/>
              <a:t>  </a:t>
            </a:r>
          </a:p>
        </p:txBody>
      </p:sp>
      <p:sp>
        <p:nvSpPr>
          <p:cNvPr id="3" name="Title 2"/>
          <p:cNvSpPr>
            <a:spLocks noGrp="1"/>
          </p:cNvSpPr>
          <p:nvPr>
            <p:ph type="title"/>
          </p:nvPr>
        </p:nvSpPr>
        <p:spPr>
          <a:xfrm>
            <a:off x="457200" y="274638"/>
            <a:ext cx="8229600" cy="850106"/>
          </a:xfrm>
        </p:spPr>
        <p:txBody>
          <a:bodyPr>
            <a:normAutofit/>
          </a:bodyPr>
          <a:lstStyle/>
          <a:p>
            <a:r>
              <a:rPr lang="en-US" sz="2800" dirty="0"/>
              <a:t>Data Preprocessing(contd.)</a:t>
            </a:r>
          </a:p>
        </p:txBody>
      </p:sp>
      <p:pic>
        <p:nvPicPr>
          <p:cNvPr id="5" name="Picture 4">
            <a:extLst>
              <a:ext uri="{FF2B5EF4-FFF2-40B4-BE49-F238E27FC236}">
                <a16:creationId xmlns:a16="http://schemas.microsoft.com/office/drawing/2014/main" id="{2EB63943-60A5-4333-B9B9-97B7CC7D5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96" y="1344564"/>
            <a:ext cx="8622876" cy="4525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r>
              <a:rPr lang="en-US"/>
              <a:t>  </a:t>
            </a:r>
          </a:p>
        </p:txBody>
      </p:sp>
      <p:sp>
        <p:nvSpPr>
          <p:cNvPr id="3" name="Title 2"/>
          <p:cNvSpPr>
            <a:spLocks noGrp="1"/>
          </p:cNvSpPr>
          <p:nvPr>
            <p:ph type="title"/>
          </p:nvPr>
        </p:nvSpPr>
        <p:spPr>
          <a:xfrm>
            <a:off x="457200" y="338138"/>
            <a:ext cx="8229600" cy="786606"/>
          </a:xfrm>
        </p:spPr>
        <p:txBody>
          <a:bodyPr>
            <a:normAutofit/>
          </a:bodyPr>
          <a:lstStyle/>
          <a:p>
            <a:r>
              <a:rPr lang="en-US" sz="3200" dirty="0"/>
              <a:t>Training the CNN</a:t>
            </a:r>
          </a:p>
        </p:txBody>
      </p:sp>
      <p:pic>
        <p:nvPicPr>
          <p:cNvPr id="6" name="Picture 5">
            <a:extLst>
              <a:ext uri="{FF2B5EF4-FFF2-40B4-BE49-F238E27FC236}">
                <a16:creationId xmlns:a16="http://schemas.microsoft.com/office/drawing/2014/main" id="{CA8042B2-5E65-4D00-BB06-28370739C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14" y="1271519"/>
            <a:ext cx="8386872" cy="4317721"/>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143000"/>
          </a:xfrm>
        </p:spPr>
        <p:txBody>
          <a:bodyPr/>
          <a:lstStyle/>
          <a:p>
            <a:r>
              <a:rPr lang="en-US"/>
              <a:t>continue... </a:t>
            </a:r>
          </a:p>
        </p:txBody>
      </p:sp>
      <p:pic>
        <p:nvPicPr>
          <p:cNvPr id="7" name="Content Placeholder 6">
            <a:extLst>
              <a:ext uri="{FF2B5EF4-FFF2-40B4-BE49-F238E27FC236}">
                <a16:creationId xmlns:a16="http://schemas.microsoft.com/office/drawing/2014/main" id="{7DA895CE-25BE-471D-8AF6-1AE7B3337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185940"/>
            <a:ext cx="7416824" cy="482116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Detecting Mask</a:t>
            </a:r>
          </a:p>
        </p:txBody>
      </p:sp>
      <p:pic>
        <p:nvPicPr>
          <p:cNvPr id="7" name="Content Placeholder 6">
            <a:extLst>
              <a:ext uri="{FF2B5EF4-FFF2-40B4-BE49-F238E27FC236}">
                <a16:creationId xmlns:a16="http://schemas.microsoft.com/office/drawing/2014/main" id="{CDE37B63-B8B6-4D76-B066-E8D3E9508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40768"/>
            <a:ext cx="7560840" cy="482818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continue…</a:t>
            </a:r>
          </a:p>
        </p:txBody>
      </p:sp>
      <p:pic>
        <p:nvPicPr>
          <p:cNvPr id="7" name="Content Placeholder 6">
            <a:extLst>
              <a:ext uri="{FF2B5EF4-FFF2-40B4-BE49-F238E27FC236}">
                <a16:creationId xmlns:a16="http://schemas.microsoft.com/office/drawing/2014/main" id="{FBCFF16A-B95B-439C-96FF-352CD95A8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844824"/>
            <a:ext cx="8579296" cy="230425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80728"/>
            <a:ext cx="8229600" cy="5328592"/>
          </a:xfrm>
        </p:spPr>
        <p:txBody>
          <a:bodyPr>
            <a:normAutofit fontScale="92500" lnSpcReduction="20000"/>
          </a:bodyPr>
          <a:lstStyle/>
          <a:p>
            <a:pPr>
              <a:lnSpc>
                <a:spcPct val="107000"/>
              </a:lnSpc>
              <a:spcAft>
                <a:spcPts val="800"/>
              </a:spcAft>
            </a:pPr>
            <a:r>
              <a:rPr lang="en-IN" sz="2400" dirty="0">
                <a:effectLst/>
                <a:ea typeface="Calibri" panose="020F0502020204030204" pitchFamily="34" charset="0"/>
                <a:cs typeface="Calibri" panose="020F0502020204030204" pitchFamily="34" charset="0"/>
              </a:rPr>
              <a:t>Rapid advancements in the fields of Science and Technology have led us to a stage where we are capable of achieving feats that seemed improbable a few decades ago. Technologies in fields like Machine Learning and Artificial Intelligence have made our lives easier and provide solutions to several complex problems in various areas. Modern Computer Vision algorithms are approaching human-level performance in visual perception tasks. From image classification to video analytics, Computer Vision has proven to be a revolutionary aspect of modern technology. In a world battling against the Novel Coronavirus Disease (COVID-19) pandemic, technology has been a lifesaver. With the aid of technology, ‘work from home’ has substituted our normal work routines and has become a part of our daily lives. However, for some sectors, it is impossible to adapt to this new norm.</a:t>
            </a:r>
          </a:p>
          <a:p>
            <a:pPr marL="109855" indent="0">
              <a:buNone/>
            </a:pPr>
            <a:endParaRPr lang="en-US" sz="2200" dirty="0"/>
          </a:p>
          <a:p>
            <a:endParaRPr lang="en-US" sz="2200" dirty="0"/>
          </a:p>
        </p:txBody>
      </p:sp>
      <p:sp>
        <p:nvSpPr>
          <p:cNvPr id="3" name="Title 2"/>
          <p:cNvSpPr>
            <a:spLocks noGrp="1"/>
          </p:cNvSpPr>
          <p:nvPr>
            <p:ph type="title"/>
          </p:nvPr>
        </p:nvSpPr>
        <p:spPr>
          <a:xfrm>
            <a:off x="467544" y="116632"/>
            <a:ext cx="8229600" cy="864096"/>
          </a:xfrm>
        </p:spPr>
        <p:txBody>
          <a:bodyPr/>
          <a:lstStyle/>
          <a:p>
            <a:pPr algn="ctr"/>
            <a:r>
              <a:rPr lang="en-IN" dirty="0">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8640"/>
            <a:ext cx="8229600" cy="1143000"/>
          </a:xfrm>
        </p:spPr>
        <p:txBody>
          <a:bodyPr>
            <a:normAutofit fontScale="90000"/>
          </a:bodyPr>
          <a:lstStyle/>
          <a:p>
            <a:pPr algn="ctr"/>
            <a:r>
              <a:rPr lang="en-US" sz="4400" u="sng" dirty="0">
                <a:effectLst/>
                <a:latin typeface="Times New Roman" panose="02020603050405020304" pitchFamily="18" charset="0"/>
                <a:cs typeface="Times New Roman" panose="02020603050405020304" pitchFamily="18" charset="0"/>
              </a:rPr>
              <a:t>Results:-</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dirty="0">
                <a:effectLst/>
                <a:latin typeface="+mn-lt"/>
                <a:cs typeface="Times New Roman" panose="02020603050405020304" pitchFamily="18" charset="0"/>
              </a:rPr>
              <a:t>With Mask</a:t>
            </a:r>
            <a:endParaRPr lang="en-US" dirty="0">
              <a:effectLst/>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7FFCE7A-2477-4615-90F8-67D53C15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7" y="1341376"/>
            <a:ext cx="6472657" cy="489593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005E10-5251-4565-B6AE-3E8BF6879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934" y="1196752"/>
            <a:ext cx="6434426" cy="5131654"/>
          </a:xfrm>
        </p:spPr>
      </p:pic>
      <p:sp>
        <p:nvSpPr>
          <p:cNvPr id="3" name="Title 2">
            <a:extLst>
              <a:ext uri="{FF2B5EF4-FFF2-40B4-BE49-F238E27FC236}">
                <a16:creationId xmlns:a16="http://schemas.microsoft.com/office/drawing/2014/main" id="{15CCCE5A-3C40-4B87-B9FA-6827BFE0095D}"/>
              </a:ext>
            </a:extLst>
          </p:cNvPr>
          <p:cNvSpPr>
            <a:spLocks noGrp="1"/>
          </p:cNvSpPr>
          <p:nvPr>
            <p:ph type="title"/>
          </p:nvPr>
        </p:nvSpPr>
        <p:spPr>
          <a:xfrm>
            <a:off x="457200" y="188640"/>
            <a:ext cx="8229600" cy="1143000"/>
          </a:xfrm>
        </p:spPr>
        <p:txBody>
          <a:bodyPr>
            <a:normAutofit/>
          </a:bodyPr>
          <a:lstStyle/>
          <a:p>
            <a:pPr algn="ctr"/>
            <a:r>
              <a:rPr lang="en-IN" sz="3600" dirty="0">
                <a:effectLst/>
              </a:rPr>
              <a:t>Without Mask:</a:t>
            </a:r>
          </a:p>
        </p:txBody>
      </p:sp>
    </p:spTree>
    <p:extLst>
      <p:ext uri="{BB962C8B-B14F-4D97-AF65-F5344CB8AC3E}">
        <p14:creationId xmlns:p14="http://schemas.microsoft.com/office/powerpoint/2010/main" val="177170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43BD-BE30-4208-A13B-420FD9722E44}"/>
              </a:ext>
            </a:extLst>
          </p:cNvPr>
          <p:cNvSpPr>
            <a:spLocks noGrp="1"/>
          </p:cNvSpPr>
          <p:nvPr>
            <p:ph type="ctrTitle"/>
          </p:nvPr>
        </p:nvSpPr>
        <p:spPr>
          <a:xfrm>
            <a:off x="2411760" y="35021"/>
            <a:ext cx="4130217" cy="657675"/>
          </a:xfrm>
        </p:spPr>
        <p:txBody>
          <a:bodyPr>
            <a:noAutofit/>
          </a:bodyPr>
          <a:lstStyle/>
          <a:p>
            <a:pPr algn="ctr"/>
            <a:r>
              <a:rPr lang="en-IN" sz="3200" dirty="0">
                <a:effectLst/>
                <a:latin typeface="Times New Roman" panose="02020603050405020304" pitchFamily="18" charset="0"/>
                <a:cs typeface="Times New Roman" panose="02020603050405020304" pitchFamily="18" charset="0"/>
              </a:rPr>
              <a:t>Future Works</a:t>
            </a:r>
          </a:p>
        </p:txBody>
      </p:sp>
      <p:sp>
        <p:nvSpPr>
          <p:cNvPr id="3" name="Subtitle 2">
            <a:extLst>
              <a:ext uri="{FF2B5EF4-FFF2-40B4-BE49-F238E27FC236}">
                <a16:creationId xmlns:a16="http://schemas.microsoft.com/office/drawing/2014/main" id="{279EDBE1-4203-41E1-941C-AD4DB44CE5F4}"/>
              </a:ext>
            </a:extLst>
          </p:cNvPr>
          <p:cNvSpPr>
            <a:spLocks noGrp="1"/>
          </p:cNvSpPr>
          <p:nvPr>
            <p:ph type="subTitle" idx="1"/>
          </p:nvPr>
        </p:nvSpPr>
        <p:spPr>
          <a:xfrm>
            <a:off x="153750" y="764705"/>
            <a:ext cx="8568952" cy="4104456"/>
          </a:xfrm>
        </p:spPr>
        <p:txBody>
          <a:bodyPr anchor="ctr">
            <a:normAutofit/>
          </a:bodyPr>
          <a:lstStyle/>
          <a:p>
            <a:r>
              <a:rPr lang="en-US" sz="2800" b="1" dirty="0"/>
              <a:t> </a:t>
            </a:r>
            <a:endParaRPr lang="en-IN" sz="1600" dirty="0"/>
          </a:p>
          <a:p>
            <a:pPr marL="457200" indent="-457200" algn="just">
              <a:buFont typeface="Wingdings" panose="05000000000000000000" pitchFamily="2" charset="2"/>
              <a:buChar char="Ø"/>
            </a:pPr>
            <a:r>
              <a:rPr lang="en-US" sz="1900" dirty="0">
                <a:latin typeface="Calibri" panose="020F0502020204030204" pitchFamily="34" charset="0"/>
                <a:cs typeface="Calibri" panose="020F0502020204030204" pitchFamily="34" charset="0"/>
              </a:rPr>
              <a:t>There are a number of aspects we plan to work on shortly:</a:t>
            </a:r>
          </a:p>
          <a:p>
            <a:pPr marL="457200" indent="-457200" algn="just">
              <a:buFont typeface="Wingdings" panose="05000000000000000000" pitchFamily="2" charset="2"/>
              <a:buChar char="Ø"/>
            </a:pPr>
            <a:r>
              <a:rPr lang="en-US" sz="1900" dirty="0">
                <a:latin typeface="Calibri" panose="020F0502020204030204" pitchFamily="34" charset="0"/>
                <a:cs typeface="Calibri" panose="020F0502020204030204" pitchFamily="34" charset="0"/>
              </a:rPr>
              <a:t>Currently, the model gives 5 FPS inference speed on a CPU. In the future, we plan to improve this up to 15 FPS, making our solution deployable for CCTV cameras, without the need of a GPU.</a:t>
            </a:r>
          </a:p>
          <a:p>
            <a:pPr marL="457200" indent="-457200" algn="just">
              <a:buFont typeface="Wingdings" panose="05000000000000000000" pitchFamily="2" charset="2"/>
              <a:buChar char="Ø"/>
            </a:pPr>
            <a:r>
              <a:rPr lang="en-US" sz="1900" dirty="0">
                <a:latin typeface="Calibri" panose="020F0502020204030204" pitchFamily="34" charset="0"/>
                <a:cs typeface="Calibri" panose="020F0502020204030204" pitchFamily="34" charset="0"/>
              </a:rPr>
              <a:t>The use of Machine Learning in the field of mobile deployment is rising rapidly. Hence, we plan to port our models to their respective TensorFlow Lite versions.</a:t>
            </a:r>
          </a:p>
          <a:p>
            <a:pPr marL="457200" indent="-457200" algn="just">
              <a:buFont typeface="Wingdings" panose="05000000000000000000" pitchFamily="2" charset="2"/>
              <a:buChar char="Ø"/>
            </a:pPr>
            <a:r>
              <a:rPr lang="en-US" sz="1900" dirty="0">
                <a:latin typeface="Calibri" panose="020F0502020204030204" pitchFamily="34" charset="0"/>
                <a:cs typeface="Calibri" panose="020F0502020204030204" pitchFamily="34" charset="0"/>
              </a:rPr>
              <a:t>Our architecture can be made compatible with TensorFlow Run Time (TFRT), which will increase the inference performance on edge devices and make our models efficient on multithreading CPUs.</a:t>
            </a:r>
          </a:p>
          <a:p>
            <a:pPr marL="457200" indent="-457200" algn="just">
              <a:buFont typeface="Wingdings" panose="05000000000000000000" pitchFamily="2" charset="2"/>
              <a:buChar char="Ø"/>
            </a:pPr>
            <a:r>
              <a:rPr lang="en-US" sz="1900" dirty="0">
                <a:latin typeface="Calibri" panose="020F0502020204030204" pitchFamily="34" charset="0"/>
                <a:cs typeface="Calibri" panose="020F0502020204030204" pitchFamily="34" charset="0"/>
              </a:rPr>
              <a:t>Stage 1 and Stage 2 models can be easily replaced with improved models in the future, that would give better accuracy and lower latency.</a:t>
            </a:r>
          </a:p>
        </p:txBody>
      </p:sp>
    </p:spTree>
    <p:extLst>
      <p:ext uri="{BB962C8B-B14F-4D97-AF65-F5344CB8AC3E}">
        <p14:creationId xmlns:p14="http://schemas.microsoft.com/office/powerpoint/2010/main" val="244223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251520" y="1411595"/>
            <a:ext cx="8229600" cy="3816424"/>
          </a:xfrm>
        </p:spPr>
        <p:txBody>
          <a:bodyPr>
            <a:normAutofit fontScale="95000"/>
          </a:bodyPr>
          <a:lstStyle/>
          <a:p>
            <a:pPr marL="109855" indent="0" algn="ctr">
              <a:lnSpc>
                <a:spcPct val="107000"/>
              </a:lnSpc>
              <a:spcAft>
                <a:spcPts val="800"/>
              </a:spcAft>
              <a:buNone/>
            </a:pPr>
            <a:r>
              <a:rPr lang="en-IN" sz="2000" dirty="0">
                <a:solidFill>
                  <a:srgbClr val="1E1E1E"/>
                </a:solidFill>
                <a:effectLst/>
                <a:ea typeface="Calibri" panose="020F0502020204030204" pitchFamily="34" charset="0"/>
                <a:cs typeface="Calibri" panose="020F0502020204030204" pitchFamily="34" charset="0"/>
              </a:rPr>
              <a:t>Corporate giants from various verticals are turning to AI and ML, leveraging technology at the service of humanity amid the pandemic. Digital product development companies are launching mask detection API services that enable developers to build a face mask detection system quickly to serve the community amid the crisis. The technology assures reliable and real-time face detection of users wearing masks. Besides, the system is easy to deploy into any existing system of a business while keeping the safety and privacy of users’ data. So the face mask detection system is going to be the leading digital solution for most industries, especially retail, healthcare, and corporate sectors.</a:t>
            </a:r>
            <a:endParaRPr lang="en-IN" sz="2000" dirty="0">
              <a:effectLst/>
              <a:ea typeface="Calibri" panose="020F0502020204030204" pitchFamily="34" charset="0"/>
              <a:cs typeface="Calibri" panose="020F0502020204030204" pitchFamily="34" charset="0"/>
            </a:endParaRPr>
          </a:p>
        </p:txBody>
      </p:sp>
      <p:sp>
        <p:nvSpPr>
          <p:cNvPr id="13" name="Title 12"/>
          <p:cNvSpPr>
            <a:spLocks noGrp="1"/>
          </p:cNvSpPr>
          <p:nvPr>
            <p:ph type="title"/>
          </p:nvPr>
        </p:nvSpPr>
        <p:spPr/>
        <p:txBody>
          <a:bodyPr>
            <a:normAutofit/>
          </a:bodyPr>
          <a:lstStyle/>
          <a:p>
            <a:pPr algn="ctr"/>
            <a:r>
              <a:rPr lang="en-US" sz="3600" dirty="0">
                <a:effectLst/>
              </a:rPr>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ic-cartoon-thank-you-powerpoint-templates"/>
          <p:cNvPicPr>
            <a:picLocks noGrp="1" noChangeAspect="1"/>
          </p:cNvPicPr>
          <p:nvPr>
            <p:ph idx="1"/>
          </p:nvPr>
        </p:nvPicPr>
        <p:blipFill>
          <a:blip r:embed="rId2"/>
          <a:stretch>
            <a:fillRect/>
          </a:stretch>
        </p:blipFill>
        <p:spPr>
          <a:xfrm>
            <a:off x="-48260" y="-12065"/>
            <a:ext cx="9234805" cy="6903720"/>
          </a:xfrm>
          <a:prstGeom prst="rect">
            <a:avLst/>
          </a:prstGeom>
        </p:spPr>
      </p:pic>
      <p:sp>
        <p:nvSpPr>
          <p:cNvPr id="3" name="Title 2"/>
          <p:cNvSpPr>
            <a:spLocks noGrp="1"/>
          </p:cNvSpPr>
          <p:nvPr>
            <p:ph type="title"/>
          </p:nvPr>
        </p:nvSpPr>
        <p:spPr/>
        <p:txBody>
          <a:bodyPr/>
          <a:lstStyle/>
          <a:p>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37928"/>
            <a:ext cx="8229600" cy="5688632"/>
          </a:xfrm>
        </p:spPr>
        <p:txBody>
          <a:bodyPr>
            <a:noAutofit/>
          </a:bodyPr>
          <a:lstStyle/>
          <a:p>
            <a:pPr marL="109855" indent="0" algn="just">
              <a:lnSpc>
                <a:spcPct val="107000"/>
              </a:lnSpc>
              <a:spcAft>
                <a:spcPts val="800"/>
              </a:spcAft>
              <a:buNone/>
            </a:pPr>
            <a:r>
              <a:rPr lang="en-IN" sz="2400" dirty="0">
                <a:effectLst/>
                <a:ea typeface="Calibri" panose="020F0502020204030204" pitchFamily="34" charset="0"/>
                <a:cs typeface="Times New Roman" panose="02020603050405020304" pitchFamily="18" charset="0"/>
              </a:rPr>
              <a:t>The motivation for this project came out to be according to the real world demands to compensate the needs of software nowadays. In this time of pandemic, there can’t be a better project than going for Mask detection system which detects whether a person has mask on his/her or not. This can be handy for regulating the stricter measures and therefore flexible algorithm required solve this</a:t>
            </a:r>
            <a:r>
              <a:rPr lang="en-IN" sz="2400" spc="-15" dirty="0">
                <a:effectLst/>
                <a:ea typeface="Calibri" panose="020F0502020204030204" pitchFamily="34" charset="0"/>
                <a:cs typeface="Times New Roman" panose="02020603050405020304" pitchFamily="18" charset="0"/>
              </a:rPr>
              <a:t> </a:t>
            </a:r>
            <a:r>
              <a:rPr lang="en-IN" sz="2400" dirty="0">
                <a:effectLst/>
                <a:ea typeface="Calibri" panose="020F0502020204030204" pitchFamily="34" charset="0"/>
                <a:cs typeface="Times New Roman" panose="02020603050405020304" pitchFamily="18" charset="0"/>
              </a:rPr>
              <a:t>problem.</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buNone/>
            </a:pPr>
            <a:endParaRPr lang="en-IN" sz="2800" dirty="0"/>
          </a:p>
        </p:txBody>
      </p:sp>
      <p:sp>
        <p:nvSpPr>
          <p:cNvPr id="3" name="Title 2"/>
          <p:cNvSpPr>
            <a:spLocks noGrp="1"/>
          </p:cNvSpPr>
          <p:nvPr>
            <p:ph type="title"/>
          </p:nvPr>
        </p:nvSpPr>
        <p:spPr>
          <a:xfrm>
            <a:off x="396550" y="258620"/>
            <a:ext cx="8229600" cy="648072"/>
          </a:xfrm>
        </p:spPr>
        <p:txBody>
          <a:bodyPr>
            <a:noAutofit/>
          </a:bodyPr>
          <a:lstStyle/>
          <a:p>
            <a:pPr algn="ctr"/>
            <a:r>
              <a:rPr lang="en-IN" sz="3600" dirty="0">
                <a:effectLst/>
              </a:rPr>
              <a:t>INTRODUCTION (cont.)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IN" dirty="0"/>
          </a:p>
          <a:p>
            <a:pPr marL="109855" indent="0" algn="just">
              <a:buNone/>
            </a:pPr>
            <a:r>
              <a:rPr lang="en-IN" sz="2000" dirty="0"/>
              <a:t>1. Python(</a:t>
            </a:r>
            <a:r>
              <a:rPr lang="en-IN" sz="2000" dirty="0" err="1"/>
              <a:t>Jupyter</a:t>
            </a:r>
            <a:r>
              <a:rPr lang="en-IN" sz="2000" dirty="0"/>
              <a:t> Notebook)</a:t>
            </a:r>
          </a:p>
          <a:p>
            <a:pPr marL="109855" indent="0" algn="just">
              <a:buNone/>
            </a:pPr>
            <a:r>
              <a:rPr lang="en-IN" sz="2000" dirty="0"/>
              <a:t>2. Open CV</a:t>
            </a:r>
          </a:p>
          <a:p>
            <a:pPr marL="109855" indent="0" algn="just">
              <a:buNone/>
            </a:pPr>
            <a:r>
              <a:rPr lang="en-IN" sz="2000" dirty="0"/>
              <a:t>3. Microsoft Word</a:t>
            </a:r>
          </a:p>
          <a:p>
            <a:pPr marL="109855" indent="0" algn="just">
              <a:buNone/>
            </a:pPr>
            <a:r>
              <a:rPr lang="en-IN" sz="2000" dirty="0"/>
              <a:t>4. Microsoft </a:t>
            </a:r>
            <a:r>
              <a:rPr lang="en-IN" sz="2000" dirty="0" err="1"/>
              <a:t>Powerpoint</a:t>
            </a:r>
            <a:endParaRPr lang="en-IN" dirty="0"/>
          </a:p>
        </p:txBody>
      </p:sp>
      <p:sp>
        <p:nvSpPr>
          <p:cNvPr id="3" name="Title 2"/>
          <p:cNvSpPr>
            <a:spLocks noGrp="1"/>
          </p:cNvSpPr>
          <p:nvPr>
            <p:ph type="title"/>
          </p:nvPr>
        </p:nvSpPr>
        <p:spPr>
          <a:xfrm>
            <a:off x="441303" y="850709"/>
            <a:ext cx="8229600" cy="850106"/>
          </a:xfrm>
        </p:spPr>
        <p:txBody>
          <a:bodyPr>
            <a:normAutofit/>
          </a:bodyPr>
          <a:lstStyle/>
          <a:p>
            <a:r>
              <a:rPr lang="en-US" sz="3200" dirty="0">
                <a:effectLst/>
              </a:rPr>
              <a:t>Tools Used in our Project: -</a:t>
            </a:r>
            <a:endParaRPr lang="en-IN" sz="32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0567" y="1196752"/>
            <a:ext cx="8229600" cy="4921885"/>
          </a:xfrm>
        </p:spPr>
        <p:txBody>
          <a:bodyPr>
            <a:normAutofit fontScale="65000" lnSpcReduction="20000"/>
          </a:bodyPr>
          <a:lstStyle/>
          <a:p>
            <a:pPr marL="109855" indent="0">
              <a:buNone/>
            </a:pPr>
            <a:r>
              <a:rPr lang="en-US" dirty="0">
                <a:latin typeface="Comic Sans MS" panose="030F0702030302020204" charset="0"/>
                <a:cs typeface="Comic Sans MS" panose="030F0702030302020204" charset="0"/>
              </a:rPr>
              <a:t>Face Detection has evolved as a very popular problem in Image processing and Computer Vision. Many new algorithms are being devised using convolutional architectures to make the algorithm as accurate as possible. These convolutional architectures have made it possible to extract even the pixel details. </a:t>
            </a:r>
          </a:p>
          <a:p>
            <a:pPr marL="109855" indent="0">
              <a:buNone/>
            </a:pPr>
            <a:endParaRPr lang="en-US" dirty="0">
              <a:latin typeface="Comic Sans MS" panose="030F0702030302020204" charset="0"/>
              <a:cs typeface="Comic Sans MS" panose="030F0702030302020204" charset="0"/>
            </a:endParaRPr>
          </a:p>
          <a:p>
            <a:pPr marL="109855" indent="0">
              <a:buNone/>
            </a:pPr>
            <a:r>
              <a:rPr lang="en-US" dirty="0">
                <a:latin typeface="Comic Sans MS" panose="030F0702030302020204" charset="0"/>
                <a:cs typeface="Comic Sans MS" panose="030F0702030302020204" charset="0"/>
              </a:rPr>
              <a:t>The end of 2019 witnessed the outbreak of Coronavirus Disease 2019 (COVID-19), which has continued to be the cause of plight for millions of lives and businesses even in 2020. As the world recovers from the pandemic and plans to return to a state of normalcy, there is a wave of anxiety among all individuals, especially those who intend to resume in-person activity. Studies have proved that wearing a face mask significantly reduces the risk of viral transmission as well as provides a sense of protection. However, it is not feasible to manually track the implementation of this policy. Technology holds the key here. We introduce a Deep Learning based system that can detect instances where face masks are not used properly. Our system consists of a dual-stage Convolutional Neural Network (CNN) architecture capable of detecting masked and unmasked faces and can be integrated with pre-installed CCTV cameras. This will help track safety violations, promote the use of face masks, and ensure a safe working environment.</a:t>
            </a:r>
          </a:p>
        </p:txBody>
      </p:sp>
      <p:sp>
        <p:nvSpPr>
          <p:cNvPr id="3" name="Title 2"/>
          <p:cNvSpPr>
            <a:spLocks noGrp="1"/>
          </p:cNvSpPr>
          <p:nvPr>
            <p:ph type="title"/>
          </p:nvPr>
        </p:nvSpPr>
        <p:spPr/>
        <p:txBody>
          <a:bodyPr/>
          <a:lstStyle/>
          <a:p>
            <a:r>
              <a:rPr lang="en-US" dirty="0"/>
              <a:t>               </a:t>
            </a:r>
            <a:r>
              <a:rPr lang="en-US" b="0" dirty="0"/>
              <a:t>ABSTRACT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328592"/>
          </a:xfrm>
        </p:spPr>
        <p:txBody>
          <a:bodyPr>
            <a:normAutofit fontScale="97500"/>
          </a:bodyPr>
          <a:lstStyle/>
          <a:p>
            <a:pPr marL="109855" indent="0">
              <a:buNone/>
            </a:pPr>
            <a:endParaRPr lang="en-US" sz="2900" dirty="0"/>
          </a:p>
          <a:p>
            <a:pPr marL="109855" indent="0">
              <a:spcBef>
                <a:spcPts val="45"/>
              </a:spcBef>
              <a:buNone/>
            </a:pPr>
            <a:r>
              <a:rPr lang="en-US" sz="2500" dirty="0">
                <a:effectLst/>
                <a:ea typeface="Times New Roman" panose="02020603050405020304" pitchFamily="18" charset="0"/>
              </a:rPr>
              <a:t>The Objective of this Project is to check whether the images that are fed to the system, it will be scanned and processed inside the system. After all the desired processing, it will detect whether in that image, if any human is wearing mask or not. This is how the Mask Detection Project will work. If there is no image, then it will show some exception errors depending upon the situation or the image the system perceives after it scans with the dataset.</a:t>
            </a:r>
            <a:endParaRPr lang="en-IN" sz="2500" dirty="0">
              <a:effectLst/>
              <a:ea typeface="Times New Roman" panose="02020603050405020304" pitchFamily="18" charset="0"/>
            </a:endParaRPr>
          </a:p>
          <a:p>
            <a:pPr marL="109855"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706090"/>
          </a:xfrm>
        </p:spPr>
        <p:txBody>
          <a:bodyPr>
            <a:normAutofit/>
          </a:bodyPr>
          <a:lstStyle/>
          <a:p>
            <a:pPr algn="ctr"/>
            <a:r>
              <a:rPr lang="en-IN" sz="4000" dirty="0"/>
              <a:t>OBJECTIVE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44643-E6E8-45E2-9448-69B715706E84}"/>
              </a:ext>
            </a:extLst>
          </p:cNvPr>
          <p:cNvSpPr>
            <a:spLocks noGrp="1"/>
          </p:cNvSpPr>
          <p:nvPr>
            <p:ph idx="1"/>
          </p:nvPr>
        </p:nvSpPr>
        <p:spPr>
          <a:xfrm>
            <a:off x="215516" y="1397974"/>
            <a:ext cx="8712968" cy="5184576"/>
          </a:xfrm>
        </p:spPr>
        <p:txBody>
          <a:bodyPr/>
          <a:lstStyle/>
          <a:p>
            <a:pPr algn="just">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The three face mask classifier models were trained on our dataset. The dataset images for masked and unmasked faces were collected from image datasets available in the public domain, along with some data scraped from the Internet. Masked images were obtained from the Real-world Masked Face Recognition</a:t>
            </a:r>
            <a:endParaRPr lang="en-IN" sz="20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Dataset and Face Mask Detection dataset on Kaggle </a:t>
            </a:r>
            <a:endParaRPr lang="en-IN" sz="20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Our dataset also includes images of improperly worn face masks or hands covering the face, which get classified as non-masked faces</a:t>
            </a:r>
            <a:endParaRPr lang="en-IN" sz="2000" dirty="0">
              <a:effectLst/>
              <a:ea typeface="Calibri" panose="020F0502020204030204" pitchFamily="34" charset="0"/>
              <a:cs typeface="Times New Roman" panose="02020603050405020304" pitchFamily="18" charset="0"/>
            </a:endParaRPr>
          </a:p>
          <a:p>
            <a:pPr marL="109855" indent="0">
              <a:buNone/>
            </a:pPr>
            <a:endParaRPr lang="en-IN" dirty="0"/>
          </a:p>
        </p:txBody>
      </p:sp>
      <p:sp>
        <p:nvSpPr>
          <p:cNvPr id="3" name="Title 2">
            <a:extLst>
              <a:ext uri="{FF2B5EF4-FFF2-40B4-BE49-F238E27FC236}">
                <a16:creationId xmlns:a16="http://schemas.microsoft.com/office/drawing/2014/main" id="{1A12C677-095E-461A-B776-C4F5B654A5D9}"/>
              </a:ext>
            </a:extLst>
          </p:cNvPr>
          <p:cNvSpPr>
            <a:spLocks noGrp="1"/>
          </p:cNvSpPr>
          <p:nvPr>
            <p:ph type="title"/>
          </p:nvPr>
        </p:nvSpPr>
        <p:spPr>
          <a:xfrm>
            <a:off x="457200" y="476672"/>
            <a:ext cx="8229600" cy="778098"/>
          </a:xfrm>
        </p:spPr>
        <p:txBody>
          <a:bodyPr/>
          <a:lstStyle/>
          <a:p>
            <a:pPr algn="ctr"/>
            <a:r>
              <a:rPr lang="en-IN" dirty="0">
                <a:effectLst/>
              </a:rPr>
              <a:t>Dataset</a:t>
            </a:r>
          </a:p>
        </p:txBody>
      </p:sp>
    </p:spTree>
    <p:extLst>
      <p:ext uri="{BB962C8B-B14F-4D97-AF65-F5344CB8AC3E}">
        <p14:creationId xmlns:p14="http://schemas.microsoft.com/office/powerpoint/2010/main" val="150095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88ACB4-AE0E-4C91-8194-7A3F4F63A4D8}"/>
              </a:ext>
            </a:extLst>
          </p:cNvPr>
          <p:cNvSpPr>
            <a:spLocks noGrp="1"/>
          </p:cNvSpPr>
          <p:nvPr>
            <p:ph type="title"/>
          </p:nvPr>
        </p:nvSpPr>
        <p:spPr/>
        <p:txBody>
          <a:bodyPr/>
          <a:lstStyle/>
          <a:p>
            <a:r>
              <a:rPr lang="en-IN" dirty="0"/>
              <a:t>Dataset(contd.)</a:t>
            </a:r>
          </a:p>
        </p:txBody>
      </p:sp>
      <p:pic>
        <p:nvPicPr>
          <p:cNvPr id="8" name="Picture 7">
            <a:extLst>
              <a:ext uri="{FF2B5EF4-FFF2-40B4-BE49-F238E27FC236}">
                <a16:creationId xmlns:a16="http://schemas.microsoft.com/office/drawing/2014/main" id="{B288A7B4-7D48-4B4E-9D68-5FDC01DF89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774" y="1405062"/>
            <a:ext cx="8229600" cy="3030833"/>
          </a:xfrm>
          <a:prstGeom prst="rect">
            <a:avLst/>
          </a:prstGeom>
          <a:noFill/>
          <a:ln>
            <a:noFill/>
          </a:ln>
        </p:spPr>
      </p:pic>
    </p:spTree>
    <p:extLst>
      <p:ext uri="{BB962C8B-B14F-4D97-AF65-F5344CB8AC3E}">
        <p14:creationId xmlns:p14="http://schemas.microsoft.com/office/powerpoint/2010/main" val="94804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C77858-23FE-4863-A3BF-A2457F61EF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09" r="10991" b="15972"/>
          <a:stretch/>
        </p:blipFill>
        <p:spPr>
          <a:xfrm>
            <a:off x="1907704" y="2303425"/>
            <a:ext cx="5688632" cy="4293927"/>
          </a:xfrm>
        </p:spPr>
      </p:pic>
      <p:sp>
        <p:nvSpPr>
          <p:cNvPr id="3" name="Title 2">
            <a:extLst>
              <a:ext uri="{FF2B5EF4-FFF2-40B4-BE49-F238E27FC236}">
                <a16:creationId xmlns:a16="http://schemas.microsoft.com/office/drawing/2014/main" id="{22E414EF-47F1-45FC-8BBD-E75ABF7484C7}"/>
              </a:ext>
            </a:extLst>
          </p:cNvPr>
          <p:cNvSpPr>
            <a:spLocks noGrp="1"/>
          </p:cNvSpPr>
          <p:nvPr>
            <p:ph type="title"/>
          </p:nvPr>
        </p:nvSpPr>
        <p:spPr>
          <a:xfrm>
            <a:off x="395536" y="98898"/>
            <a:ext cx="8064896" cy="593798"/>
          </a:xfrm>
        </p:spPr>
        <p:txBody>
          <a:bodyPr>
            <a:normAutofit fontScale="90000"/>
          </a:bodyPr>
          <a:lstStyle/>
          <a:p>
            <a:pPr algn="ctr"/>
            <a:r>
              <a:rPr lang="en-IN" dirty="0"/>
              <a:t>Project Planning</a:t>
            </a:r>
          </a:p>
        </p:txBody>
      </p:sp>
      <p:sp>
        <p:nvSpPr>
          <p:cNvPr id="6" name="TextBox 5">
            <a:extLst>
              <a:ext uri="{FF2B5EF4-FFF2-40B4-BE49-F238E27FC236}">
                <a16:creationId xmlns:a16="http://schemas.microsoft.com/office/drawing/2014/main" id="{23693672-2756-431E-951A-CFC3D1CD06AB}"/>
              </a:ext>
            </a:extLst>
          </p:cNvPr>
          <p:cNvSpPr txBox="1"/>
          <p:nvPr/>
        </p:nvSpPr>
        <p:spPr>
          <a:xfrm>
            <a:off x="143508" y="672209"/>
            <a:ext cx="8568952" cy="1631216"/>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First we loaded the data from the dataset. </a:t>
            </a:r>
          </a:p>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Then, we classified into mask and no mask. </a:t>
            </a:r>
          </a:p>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After classification, we stored them in Dataset and Target set. </a:t>
            </a:r>
          </a:p>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After this, we train the dataset with the required model and got the accuracy 96%.</a:t>
            </a:r>
          </a:p>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Then, we loaded the model and loaded as casket classifier for face detection.</a:t>
            </a:r>
          </a:p>
          <a:p>
            <a:pPr marL="285750" indent="-285750">
              <a:buFont typeface="Arial" panose="020B0604020202020204" pitchFamily="34" charset="0"/>
              <a:buChar char="•"/>
            </a:pPr>
            <a:r>
              <a:rPr lang="en-IN" sz="1400" dirty="0">
                <a:solidFill>
                  <a:srgbClr val="23282D"/>
                </a:solidFill>
                <a:effectLst/>
                <a:ea typeface="Calibri" panose="020F0502020204030204" pitchFamily="34" charset="0"/>
              </a:rPr>
              <a:t>Then we read the video and converted them into Gray Scale. We resized the image and reshaped into 4 dimensions</a:t>
            </a:r>
            <a:r>
              <a:rPr lang="en-IN" sz="1600" dirty="0">
                <a:solidFill>
                  <a:srgbClr val="23282D"/>
                </a:solidFill>
                <a:effectLst/>
                <a:ea typeface="Calibri" panose="020F0502020204030204" pitchFamily="34" charset="0"/>
              </a:rPr>
              <a:t>. </a:t>
            </a:r>
            <a:endParaRPr lang="en-IN" sz="1600" dirty="0"/>
          </a:p>
        </p:txBody>
      </p:sp>
    </p:spTree>
    <p:extLst>
      <p:ext uri="{BB962C8B-B14F-4D97-AF65-F5344CB8AC3E}">
        <p14:creationId xmlns:p14="http://schemas.microsoft.com/office/powerpoint/2010/main" val="550728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341</TotalTime>
  <Words>1368</Words>
  <Application>Microsoft Office PowerPoint</Application>
  <PresentationFormat>On-screen Show (4:3)</PresentationFormat>
  <Paragraphs>76</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Bell MT</vt:lpstr>
      <vt:lpstr>Calibri</vt:lpstr>
      <vt:lpstr>Californian FB</vt:lpstr>
      <vt:lpstr>Comic Sans MS</vt:lpstr>
      <vt:lpstr>Courier New</vt:lpstr>
      <vt:lpstr>Lucida Sans Unicode</vt:lpstr>
      <vt:lpstr>Times New Roman</vt:lpstr>
      <vt:lpstr>Verdana</vt:lpstr>
      <vt:lpstr>Wingdings</vt:lpstr>
      <vt:lpstr>Wingdings 2</vt:lpstr>
      <vt:lpstr>Wingdings 3</vt:lpstr>
      <vt:lpstr>Concourse</vt:lpstr>
      <vt:lpstr>MASK DETECTION</vt:lpstr>
      <vt:lpstr>INTRODUCTION</vt:lpstr>
      <vt:lpstr>INTRODUCTION (cont.)</vt:lpstr>
      <vt:lpstr>Tools Used in our Project: -</vt:lpstr>
      <vt:lpstr>               ABSTRACT</vt:lpstr>
      <vt:lpstr>OBJECTIVE</vt:lpstr>
      <vt:lpstr>Dataset</vt:lpstr>
      <vt:lpstr>Dataset(contd.)</vt:lpstr>
      <vt:lpstr>Project Planning</vt:lpstr>
      <vt:lpstr>Working</vt:lpstr>
      <vt:lpstr>Contd…(Stage 2) </vt:lpstr>
      <vt:lpstr>Contd…</vt:lpstr>
      <vt:lpstr>Contd..</vt:lpstr>
      <vt:lpstr>IMPLEMENTATION: Data Preprocessing</vt:lpstr>
      <vt:lpstr>Data Preprocessing(contd.)</vt:lpstr>
      <vt:lpstr>Training the CNN</vt:lpstr>
      <vt:lpstr>continue... </vt:lpstr>
      <vt:lpstr>Detecting Mask</vt:lpstr>
      <vt:lpstr>  continue…</vt:lpstr>
      <vt:lpstr>Results:- With Mask</vt:lpstr>
      <vt:lpstr>Without Mask:</vt:lpstr>
      <vt:lpstr>Future Works</vt:lpstr>
      <vt:lpstr>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MY PHONE</dc:title>
  <dc:creator>1705280</dc:creator>
  <cp:lastModifiedBy>Dattatraya Deb</cp:lastModifiedBy>
  <cp:revision>45</cp:revision>
  <dcterms:created xsi:type="dcterms:W3CDTF">2020-06-07T16:54:00Z</dcterms:created>
  <dcterms:modified xsi:type="dcterms:W3CDTF">2024-08-17T04:53:58Z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